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xls" ContentType="application/vnd.ms-exce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5.xml" ContentType="application/vnd.openxmlformats-officedocument.presentationml.notesSlide+xml"/>
  <Override PartName="/ppt/notesSlides/notesSlide6.xml" ContentType="application/vnd.openxmlformats-officedocument.presentationml.notesSlide+xml"/>
  <Override PartName="/ppt/embeddings/oleObject1.bin" ContentType="application/vnd.openxmlformats-officedocument.oleObject"/>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2.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drawings/drawing2.xml" ContentType="application/vnd.openxmlformats-officedocument.drawingml.chartshapes+xml"/>
  <Override PartName="/ppt/charts/chart5.xml" ContentType="application/vnd.openxmlformats-officedocument.drawingml.chart+xml"/>
  <Override PartName="/ppt/drawings/drawing3.xml" ContentType="application/vnd.openxmlformats-officedocument.drawingml.chartshapes+xml"/>
  <Override PartName="/ppt/charts/chart6.xml" ContentType="application/vnd.openxmlformats-officedocument.drawingml.chart+xml"/>
  <Override PartName="/ppt/charts/chart7.xml" ContentType="application/vnd.openxmlformats-officedocument.drawingml.chart+xml"/>
  <Override PartName="/ppt/drawings/drawing4.xml" ContentType="application/vnd.openxmlformats-officedocument.drawingml.chartshapes+xml"/>
  <Override PartName="/ppt/charts/chart8.xml" ContentType="application/vnd.openxmlformats-officedocument.drawingml.chart+xml"/>
  <Override PartName="/ppt/drawings/drawing5.xml" ContentType="application/vnd.openxmlformats-officedocument.drawingml.chartshapes+xml"/>
  <Override PartName="/ppt/notesSlides/notesSlide18.xml" ContentType="application/vnd.openxmlformats-officedocument.presentationml.notesSlide+xml"/>
  <Override PartName="/ppt/charts/chart9.xml" ContentType="application/vnd.openxmlformats-officedocument.drawingml.chart+xml"/>
  <Override PartName="/ppt/notesSlides/notesSlide19.xml" ContentType="application/vnd.openxmlformats-officedocument.presentationml.notesSlide+xml"/>
  <Override PartName="/ppt/charts/chart10.xml" ContentType="application/vnd.openxmlformats-officedocument.drawingml.chart+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1.xml" ContentType="application/vnd.openxmlformats-officedocument.drawingml.chart+xml"/>
  <Override PartName="/ppt/drawings/drawing6.xml" ContentType="application/vnd.openxmlformats-officedocument.drawingml.chartshapes+xml"/>
  <Override PartName="/ppt/notesSlides/notesSlide22.xml" ContentType="application/vnd.openxmlformats-officedocument.presentationml.notesSlide+xml"/>
  <Override PartName="/ppt/charts/chart12.xml" ContentType="application/vnd.openxmlformats-officedocument.drawingml.chart+xml"/>
  <Override PartName="/ppt/notesSlides/notesSlide23.xml" ContentType="application/vnd.openxmlformats-officedocument.presentationml.notesSlide+xml"/>
  <Override PartName="/ppt/charts/chart13.xml" ContentType="application/vnd.openxmlformats-officedocument.drawingml.chart+xml"/>
  <Override PartName="/ppt/notesSlides/notesSlide24.xml" ContentType="application/vnd.openxmlformats-officedocument.presentationml.notesSlide+xml"/>
  <Override PartName="/ppt/charts/chart14.xml" ContentType="application/vnd.openxmlformats-officedocument.drawingml.chart+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5.xml" ContentType="application/vnd.openxmlformats-officedocument.drawingml.chart+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16.xml" ContentType="application/vnd.openxmlformats-officedocument.drawingml.chart+xml"/>
  <Override PartName="/ppt/theme/themeOverride1.xml" ContentType="application/vnd.openxmlformats-officedocument.themeOverride+xml"/>
  <Override PartName="/ppt/charts/chart17.xml" ContentType="application/vnd.openxmlformats-officedocument.drawingml.chart+xml"/>
  <Override PartName="/ppt/charts/chart18.xml" ContentType="application/vnd.openxmlformats-officedocument.drawingml.chart+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rts/chart19.xml" ContentType="application/vnd.openxmlformats-officedocument.drawingml.chart+xml"/>
  <Override PartName="/ppt/drawings/drawing7.xml" ContentType="application/vnd.openxmlformats-officedocument.drawingml.chartshape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rts/chart20.xml" ContentType="application/vnd.openxmlformats-officedocument.drawingml.chart+xml"/>
  <Override PartName="/ppt/notesSlides/notesSlide45.xml" ContentType="application/vnd.openxmlformats-officedocument.presentationml.notesSlide+xml"/>
  <Override PartName="/ppt/charts/chart21.xml" ContentType="application/vnd.openxmlformats-officedocument.drawingml.chart+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54"/>
  </p:notesMasterIdLst>
  <p:handoutMasterIdLst>
    <p:handoutMasterId r:id="rId55"/>
  </p:handoutMasterIdLst>
  <p:sldIdLst>
    <p:sldId id="742" r:id="rId2"/>
    <p:sldId id="628" r:id="rId3"/>
    <p:sldId id="652" r:id="rId4"/>
    <p:sldId id="685" r:id="rId5"/>
    <p:sldId id="703" r:id="rId6"/>
    <p:sldId id="689" r:id="rId7"/>
    <p:sldId id="731" r:id="rId8"/>
    <p:sldId id="729" r:id="rId9"/>
    <p:sldId id="756" r:id="rId10"/>
    <p:sldId id="743" r:id="rId11"/>
    <p:sldId id="744" r:id="rId12"/>
    <p:sldId id="745" r:id="rId13"/>
    <p:sldId id="746" r:id="rId14"/>
    <p:sldId id="747" r:id="rId15"/>
    <p:sldId id="751" r:id="rId16"/>
    <p:sldId id="769" r:id="rId17"/>
    <p:sldId id="723" r:id="rId18"/>
    <p:sldId id="759" r:id="rId19"/>
    <p:sldId id="760" r:id="rId20"/>
    <p:sldId id="761" r:id="rId21"/>
    <p:sldId id="762" r:id="rId22"/>
    <p:sldId id="763" r:id="rId23"/>
    <p:sldId id="764" r:id="rId24"/>
    <p:sldId id="765" r:id="rId25"/>
    <p:sldId id="700" r:id="rId26"/>
    <p:sldId id="735" r:id="rId27"/>
    <p:sldId id="758" r:id="rId28"/>
    <p:sldId id="720" r:id="rId29"/>
    <p:sldId id="721" r:id="rId30"/>
    <p:sldId id="709" r:id="rId31"/>
    <p:sldId id="770" r:id="rId32"/>
    <p:sldId id="766" r:id="rId33"/>
    <p:sldId id="767" r:id="rId34"/>
    <p:sldId id="768" r:id="rId35"/>
    <p:sldId id="690" r:id="rId36"/>
    <p:sldId id="710" r:id="rId37"/>
    <p:sldId id="702" r:id="rId38"/>
    <p:sldId id="722" r:id="rId39"/>
    <p:sldId id="713" r:id="rId40"/>
    <p:sldId id="711" r:id="rId41"/>
    <p:sldId id="712" r:id="rId42"/>
    <p:sldId id="740" r:id="rId43"/>
    <p:sldId id="741" r:id="rId44"/>
    <p:sldId id="736" r:id="rId45"/>
    <p:sldId id="737" r:id="rId46"/>
    <p:sldId id="732" r:id="rId47"/>
    <p:sldId id="771" r:id="rId48"/>
    <p:sldId id="772" r:id="rId49"/>
    <p:sldId id="773" r:id="rId50"/>
    <p:sldId id="774" r:id="rId51"/>
    <p:sldId id="775" r:id="rId52"/>
    <p:sldId id="776" r:id="rId53"/>
  </p:sldIdLst>
  <p:sldSz cx="9144000" cy="6858000" type="screen4x3"/>
  <p:notesSz cx="6797675" cy="9928225"/>
  <p:custDataLst>
    <p:tags r:id="rId57"/>
  </p:custDataLst>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A1DBE9"/>
    <a:srgbClr val="FFFFFF"/>
    <a:srgbClr val="EAEAEA"/>
    <a:srgbClr val="F8F8F8"/>
    <a:srgbClr val="AFDC7E"/>
    <a:srgbClr val="000066"/>
    <a:srgbClr val="003399"/>
    <a:srgbClr val="3F29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21898" autoAdjust="0"/>
    <p:restoredTop sz="87855" autoAdjust="0"/>
  </p:normalViewPr>
  <p:slideViewPr>
    <p:cSldViewPr snapToGrid="0">
      <p:cViewPr>
        <p:scale>
          <a:sx n="110" d="100"/>
          <a:sy n="110" d="100"/>
        </p:scale>
        <p:origin x="-800" y="528"/>
      </p:cViewPr>
      <p:guideLst>
        <p:guide orient="horz" pos="2388"/>
        <p:guide orient="horz" pos="444"/>
        <p:guide orient="horz" pos="3972"/>
        <p:guide orient="horz" pos="1358"/>
        <p:guide orient="horz" pos="1200"/>
        <p:guide pos="2770"/>
        <p:guide pos="4826"/>
        <p:guide pos="2847"/>
        <p:guide pos="5341"/>
        <p:guide pos="1463"/>
        <p:guide pos="3748"/>
        <p:guide pos="254"/>
      </p:guideLst>
    </p:cSldViewPr>
  </p:slideViewPr>
  <p:outlineViewPr>
    <p:cViewPr>
      <p:scale>
        <a:sx n="33" d="100"/>
        <a:sy n="33" d="100"/>
      </p:scale>
      <p:origin x="0" y="8434"/>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99" d="100"/>
          <a:sy n="99" d="100"/>
        </p:scale>
        <p:origin x="-2880" y="-96"/>
      </p:cViewPr>
      <p:guideLst>
        <p:guide orient="horz" pos="3127"/>
        <p:guide pos="2141"/>
      </p:guideLst>
    </p:cSldViewPr>
  </p:notes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notesMaster" Target="notesMasters/notesMaster1.xml"/><Relationship Id="rId55" Type="http://schemas.openxmlformats.org/officeDocument/2006/relationships/handoutMaster" Target="handoutMasters/handoutMaster1.xml"/><Relationship Id="rId56" Type="http://schemas.openxmlformats.org/officeDocument/2006/relationships/printerSettings" Target="printerSettings/printerSettings1.bin"/><Relationship Id="rId57" Type="http://schemas.openxmlformats.org/officeDocument/2006/relationships/tags" Target="tags/tag1.xml"/><Relationship Id="rId58" Type="http://schemas.openxmlformats.org/officeDocument/2006/relationships/presProps" Target="presProps.xml"/><Relationship Id="rId59" Type="http://schemas.openxmlformats.org/officeDocument/2006/relationships/viewProps" Target="view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theme" Target="theme/theme1.xml"/><Relationship Id="rId6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oleObject" Target="file:///\\192.168.200.43\everyone$\PRESENTATIONS\Erez%202015.xlsx" TargetMode="External"/><Relationship Id="rId2" Type="http://schemas.openxmlformats.org/officeDocument/2006/relationships/chartUserShapes" Target="../drawings/drawing1.xml"/></Relationships>
</file>

<file path=ppt/charts/_rels/chart10.xml.rels><?xml version="1.0" encoding="UTF-8" standalone="yes"?>
<Relationships xmlns="http://schemas.openxmlformats.org/package/2006/relationships"><Relationship Id="rId1" Type="http://schemas.openxmlformats.org/officeDocument/2006/relationships/oleObject" Target="file:///C:\Users\leiny\Desktop\Area%20C%20trends%202013-4\MaMa%20presentation%2023%20april%202015\settlements%20data.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C:\Users\leiny\Desktop\Area%20C%20trends%202013-4\MaMa%20presentation%2023%20april%202015\charts%20Sept%202015.xlsx" TargetMode="External"/><Relationship Id="rId2" Type="http://schemas.openxmlformats.org/officeDocument/2006/relationships/chartUserShapes" Target="../drawings/drawing6.xml"/></Relationships>
</file>

<file path=ppt/charts/_rels/chart12.xml.rels><?xml version="1.0" encoding="UTF-8" standalone="yes"?>
<Relationships xmlns="http://schemas.openxmlformats.org/package/2006/relationships"><Relationship Id="rId1" Type="http://schemas.openxmlformats.org/officeDocument/2006/relationships/oleObject" Target="file:///C:\Users\leiny\Desktop\Area%20C%20trends%202013-4\MaMa%20presentation%2023%20april%202015\charts%20Sept%202015.xlsx"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file:///C:\Users\leiny\Desktop\Area%20C%20trends%202013-4\MaMa%20presentation%2023%20april%202015\charts%20Sept%202015.xlsx" TargetMode="External"/></Relationships>
</file>

<file path=ppt/charts/_rels/chart14.xml.rels><?xml version="1.0" encoding="UTF-8" standalone="yes"?>
<Relationships xmlns="http://schemas.openxmlformats.org/package/2006/relationships"><Relationship Id="rId1" Type="http://schemas.openxmlformats.org/officeDocument/2006/relationships/oleObject" Target="file:///\\192.168.200.43\Tempshared$\DO2015\Visuals%20and%20Maps_Final\ICA%20DO%20in%20Area%20C_FINAL%20VERSION.xlsx" TargetMode="External"/></Relationships>
</file>

<file path=ppt/charts/_rels/chart15.xml.rels><?xml version="1.0" encoding="UTF-8" standalone="yes"?>
<Relationships xmlns="http://schemas.openxmlformats.org/package/2006/relationships"><Relationship Id="rId1" Type="http://schemas.openxmlformats.org/officeDocument/2006/relationships/oleObject" Target="file:///\\192.168.200.43\Everyone$\PRESENTATIONS\PERSONAL%20PPT\Yehezkel\Settlements%20FFM\Copy%20of%20population.xlsx" TargetMode="External"/></Relationships>
</file>

<file path=ppt/charts/_rels/chart16.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Book1" TargetMode="External"/></Relationships>
</file>

<file path=ppt/charts/_rels/chart17.xml.rels><?xml version="1.0" encoding="UTF-8" standalone="yes"?>
<Relationships xmlns="http://schemas.openxmlformats.org/package/2006/relationships"><Relationship Id="rId1" Type="http://schemas.openxmlformats.org/officeDocument/2006/relationships/oleObject" Target="file:///\\psf\Host\private\var\folders\0q\0y4cjzz50mxdsd7f1frv7mbm0000gn\T\TemporaryItems\DragB01B95\Demolition%20Trends_Jan%202013.xlsx" TargetMode="External"/></Relationships>
</file>

<file path=ppt/charts/_rels/chart18.xml.rels><?xml version="1.0" encoding="UTF-8" standalone="yes"?>
<Relationships xmlns="http://schemas.openxmlformats.org/package/2006/relationships"><Relationship Id="rId1" Type="http://schemas.openxmlformats.org/officeDocument/2006/relationships/oleObject" Target="file:///\\psf\Host\private\var\folders\0q\0y4cjzz50mxdsd7f1frv7mbm0000gn\T\TemporaryItems\DragAE5A4F\Demolition%20Trends_Jan%202013.xlsx" TargetMode="External"/></Relationships>
</file>

<file path=ppt/charts/_rels/chart19.xml.rels><?xml version="1.0" encoding="UTF-8" standalone="yes"?>
<Relationships xmlns="http://schemas.openxmlformats.org/package/2006/relationships"><Relationship Id="rId1" Type="http://schemas.openxmlformats.org/officeDocument/2006/relationships/oleObject" Target="file:///\\psf\Home\Desktop\Works\SRP%20funding%20by%20cluster.xls" TargetMode="External"/><Relationship Id="rId2" Type="http://schemas.openxmlformats.org/officeDocument/2006/relationships/chartUserShapes" Target="../drawings/drawing7.xml"/></Relationships>
</file>

<file path=ppt/charts/_rels/chart2.xml.rels><?xml version="1.0" encoding="UTF-8" standalone="yes"?>
<Relationships xmlns="http://schemas.openxmlformats.org/package/2006/relationships"><Relationship Id="rId1" Type="http://schemas.openxmlformats.org/officeDocument/2006/relationships/oleObject" Target="Book2" TargetMode="External"/></Relationships>
</file>

<file path=ppt/charts/_rels/chart20.xml.rels><?xml version="1.0" encoding="UTF-8" standalone="yes"?>
<Relationships xmlns="http://schemas.openxmlformats.org/package/2006/relationships"><Relationship Id="rId1" Type="http://schemas.openxmlformats.org/officeDocument/2006/relationships/oleObject" Target="Book2" TargetMode="External"/></Relationships>
</file>

<file path=ppt/charts/_rels/chart21.xml.rels><?xml version="1.0" encoding="UTF-8" standalone="yes"?>
<Relationships xmlns="http://schemas.openxmlformats.org/package/2006/relationships"><Relationship Id="rId1" Type="http://schemas.openxmlformats.org/officeDocument/2006/relationships/oleObject" Target="Book2"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192.168.200.43\Everyone$\PRESENTATIONS\PERSONAL%20PPT\Yehezkel\Settlements%20FFM\Copy%20of%20population.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Book2" TargetMode="External"/><Relationship Id="rId2" Type="http://schemas.openxmlformats.org/officeDocument/2006/relationships/chartUserShapes" Target="../drawings/drawing2.xml"/></Relationships>
</file>

<file path=ppt/charts/_rels/chart5.xml.rels><?xml version="1.0" encoding="UTF-8" standalone="yes"?>
<Relationships xmlns="http://schemas.openxmlformats.org/package/2006/relationships"><Relationship Id="rId1" Type="http://schemas.openxmlformats.org/officeDocument/2006/relationships/oleObject" Target="file:///\\psf\everyone$\OCHA%20OUTPUTS\03_Humanitarian%20Monitor\2013\June\Workbook5.xlsx" TargetMode="External"/><Relationship Id="rId2" Type="http://schemas.openxmlformats.org/officeDocument/2006/relationships/chartUserShapes" Target="../drawings/drawing3.xml"/></Relationships>
</file>

<file path=ppt/charts/_rels/chart6.xml.rels><?xml version="1.0" encoding="UTF-8" standalone="yes"?>
<Relationships xmlns="http://schemas.openxmlformats.org/package/2006/relationships"><Relationship Id="rId1" Type="http://schemas.openxmlformats.org/officeDocument/2006/relationships/oleObject" Target="file:///\\psf\everyone$\OCHA%20OUTPUTS\03_Humanitarian%20Monitor\2013\June\Workbook5.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Book1" TargetMode="External"/><Relationship Id="rId2" Type="http://schemas.openxmlformats.org/officeDocument/2006/relationships/chartUserShapes" Target="../drawings/drawing4.xml"/></Relationships>
</file>

<file path=ppt/charts/_rels/chart8.xml.rels><?xml version="1.0" encoding="UTF-8" standalone="yes"?>
<Relationships xmlns="http://schemas.openxmlformats.org/package/2006/relationships"><Relationship Id="rId1" Type="http://schemas.openxmlformats.org/officeDocument/2006/relationships/oleObject" Target="Book1" TargetMode="External"/><Relationship Id="rId2" Type="http://schemas.openxmlformats.org/officeDocument/2006/relationships/chartUserShapes" Target="../drawings/drawing5.xml"/></Relationships>
</file>

<file path=ppt/charts/_rels/chart9.xml.rels><?xml version="1.0" encoding="UTF-8" standalone="yes"?>
<Relationships xmlns="http://schemas.openxmlformats.org/package/2006/relationships"><Relationship Id="rId1" Type="http://schemas.openxmlformats.org/officeDocument/2006/relationships/oleObject" Target="file:///C:\Users\leiny\Desktop\Area%20C%20trends%202013-4\MaMa%20presentation%2023%20april%202015\settlements%20data.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err="1">
                <a:solidFill>
                  <a:schemeClr val="tx1"/>
                </a:solidFill>
              </a:rPr>
              <a:t>Rafah</a:t>
            </a:r>
            <a:r>
              <a:rPr lang="en-US" dirty="0">
                <a:solidFill>
                  <a:schemeClr val="tx1"/>
                </a:solidFill>
              </a:rPr>
              <a:t> Crossing</a:t>
            </a:r>
          </a:p>
          <a:p>
            <a:pPr>
              <a:defRPr/>
            </a:pPr>
            <a:r>
              <a:rPr lang="en-US" dirty="0">
                <a:solidFill>
                  <a:schemeClr val="tx1"/>
                </a:solidFill>
              </a:rPr>
              <a:t>People into </a:t>
            </a:r>
            <a:r>
              <a:rPr lang="en-US" dirty="0" smtClean="0">
                <a:solidFill>
                  <a:schemeClr val="tx1"/>
                </a:solidFill>
              </a:rPr>
              <a:t>Egypt</a:t>
            </a:r>
            <a:endParaRPr lang="en-US" dirty="0">
              <a:solidFill>
                <a:schemeClr val="tx1"/>
              </a:solidFill>
            </a:endParaRPr>
          </a:p>
        </c:rich>
      </c:tx>
      <c:layout>
        <c:manualLayout>
          <c:xMode val="edge"/>
          <c:yMode val="edge"/>
          <c:x val="0.343756889763782"/>
          <c:y val="0.196428550597844"/>
        </c:manualLayout>
      </c:layout>
      <c:overlay val="0"/>
    </c:title>
    <c:autoTitleDeleted val="0"/>
    <c:view3D>
      <c:rotX val="15"/>
      <c:rotY val="20"/>
      <c:rAngAx val="1"/>
    </c:view3D>
    <c:floor>
      <c:thickness val="0"/>
    </c:floor>
    <c:sideWall>
      <c:thickness val="0"/>
    </c:sideWall>
    <c:backWall>
      <c:thickness val="0"/>
    </c:backWall>
    <c:plotArea>
      <c:layout>
        <c:manualLayout>
          <c:layoutTarget val="inner"/>
          <c:xMode val="edge"/>
          <c:yMode val="edge"/>
          <c:x val="0.00972222222222227"/>
          <c:y val="0.282095138409814"/>
          <c:w val="0.969444444444451"/>
          <c:h val="0.530869787109944"/>
        </c:manualLayout>
      </c:layout>
      <c:bar3DChart>
        <c:barDir val="col"/>
        <c:grouping val="clustered"/>
        <c:varyColors val="0"/>
        <c:ser>
          <c:idx val="0"/>
          <c:order val="0"/>
          <c:spPr>
            <a:solidFill>
              <a:srgbClr val="2F68A7">
                <a:lumMod val="75000"/>
              </a:srgbClr>
            </a:solidFill>
            <a:ln>
              <a:solidFill>
                <a:schemeClr val="bg1"/>
              </a:solidFill>
            </a:ln>
          </c:spPr>
          <c:invertIfNegative val="0"/>
          <c:dLbls>
            <c:numFmt formatCode="#,##0" sourceLinked="0"/>
            <c:txPr>
              <a:bodyPr/>
              <a:lstStyle/>
              <a:p>
                <a:pPr>
                  <a:defRPr>
                    <a:solidFill>
                      <a:schemeClr val="tx1"/>
                    </a:solidFill>
                  </a:defRPr>
                </a:pPr>
                <a:endParaRPr lang="it-IT"/>
              </a:p>
            </c:txPr>
            <c:showLegendKey val="0"/>
            <c:showVal val="1"/>
            <c:showCatName val="0"/>
            <c:showSerName val="0"/>
            <c:showPercent val="0"/>
            <c:showBubbleSize val="0"/>
            <c:showLeaderLines val="0"/>
          </c:dLbls>
          <c:cat>
            <c:strRef>
              <c:f>Sheet3!$A$1:$A$12</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Sheet3!$B$1:$B$12</c:f>
              <c:numCache>
                <c:formatCode>General</c:formatCode>
                <c:ptCount val="12"/>
                <c:pt idx="0">
                  <c:v>22632.0</c:v>
                </c:pt>
                <c:pt idx="1">
                  <c:v>16561.0</c:v>
                </c:pt>
                <c:pt idx="2">
                  <c:v>18268.0</c:v>
                </c:pt>
                <c:pt idx="3">
                  <c:v>20029.0</c:v>
                </c:pt>
                <c:pt idx="4">
                  <c:v>18071.0</c:v>
                </c:pt>
                <c:pt idx="5">
                  <c:v>26528.0</c:v>
                </c:pt>
                <c:pt idx="6">
                  <c:v>6245.0</c:v>
                </c:pt>
                <c:pt idx="7">
                  <c:v>4967.0</c:v>
                </c:pt>
                <c:pt idx="8">
                  <c:v>3412.0</c:v>
                </c:pt>
                <c:pt idx="9">
                  <c:v>7649.0</c:v>
                </c:pt>
                <c:pt idx="10">
                  <c:v>3767.0</c:v>
                </c:pt>
                <c:pt idx="11">
                  <c:v>3005.0</c:v>
                </c:pt>
              </c:numCache>
            </c:numRef>
          </c:val>
        </c:ser>
        <c:dLbls>
          <c:showLegendKey val="0"/>
          <c:showVal val="1"/>
          <c:showCatName val="0"/>
          <c:showSerName val="0"/>
          <c:showPercent val="0"/>
          <c:showBubbleSize val="0"/>
        </c:dLbls>
        <c:gapWidth val="150"/>
        <c:shape val="box"/>
        <c:axId val="2085150984"/>
        <c:axId val="2085153960"/>
        <c:axId val="0"/>
      </c:bar3DChart>
      <c:catAx>
        <c:axId val="2085150984"/>
        <c:scaling>
          <c:orientation val="minMax"/>
        </c:scaling>
        <c:delete val="0"/>
        <c:axPos val="b"/>
        <c:majorTickMark val="out"/>
        <c:minorTickMark val="none"/>
        <c:tickLblPos val="nextTo"/>
        <c:crossAx val="2085153960"/>
        <c:crosses val="autoZero"/>
        <c:auto val="1"/>
        <c:lblAlgn val="ctr"/>
        <c:lblOffset val="100"/>
        <c:noMultiLvlLbl val="0"/>
      </c:catAx>
      <c:valAx>
        <c:axId val="2085153960"/>
        <c:scaling>
          <c:orientation val="minMax"/>
        </c:scaling>
        <c:delete val="1"/>
        <c:axPos val="l"/>
        <c:numFmt formatCode="General" sourceLinked="1"/>
        <c:majorTickMark val="out"/>
        <c:minorTickMark val="none"/>
        <c:tickLblPos val="none"/>
        <c:crossAx val="2085150984"/>
        <c:crosses val="autoZero"/>
        <c:crossBetween val="between"/>
      </c:valAx>
    </c:plotArea>
    <c:plotVisOnly val="1"/>
    <c:dispBlanksAs val="gap"/>
    <c:showDLblsOverMax val="0"/>
  </c:chart>
  <c:spPr>
    <a:solidFill>
      <a:schemeClr val="bg1"/>
    </a:solidFill>
  </c:spPr>
  <c:txPr>
    <a:bodyPr/>
    <a:lstStyle/>
    <a:p>
      <a:pPr>
        <a:defRPr>
          <a:solidFill>
            <a:schemeClr val="bg1"/>
          </a:solidFill>
          <a:latin typeface="Gill Sans MT" pitchFamily="34" charset="0"/>
        </a:defRPr>
      </a:pPr>
      <a:endParaRPr lang="it-IT"/>
    </a:p>
  </c:txPr>
  <c:externalData r:id="rId1">
    <c:autoUpdate val="0"/>
  </c:externalData>
  <c:userShapes r:id="rId2"/>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0"/>
    <c:plotArea>
      <c:layout/>
      <c:barChart>
        <c:barDir val="col"/>
        <c:grouping val="clustered"/>
        <c:varyColors val="0"/>
        <c:ser>
          <c:idx val="0"/>
          <c:order val="0"/>
          <c:invertIfNegative val="0"/>
          <c:dLbls>
            <c:dLbl>
              <c:idx val="0"/>
              <c:layout/>
              <c:tx>
                <c:rich>
                  <a:bodyPr/>
                  <a:lstStyle/>
                  <a:p>
                    <a:r>
                      <a:rPr lang="en-US" smtClean="0"/>
                      <a:t>1,321</a:t>
                    </a:r>
                    <a:endParaRPr lang="en-US"/>
                  </a:p>
                </c:rich>
              </c:tx>
              <c:dLblPos val="outEnd"/>
              <c:showLegendKey val="0"/>
              <c:showVal val="1"/>
              <c:showCatName val="0"/>
              <c:showSerName val="0"/>
              <c:showPercent val="0"/>
              <c:showBubbleSize val="0"/>
            </c:dLbl>
            <c:dLbl>
              <c:idx val="1"/>
              <c:layout/>
              <c:tx>
                <c:rich>
                  <a:bodyPr/>
                  <a:lstStyle/>
                  <a:p>
                    <a:r>
                      <a:rPr lang="en-US" smtClean="0"/>
                      <a:t>3,316</a:t>
                    </a:r>
                    <a:endParaRPr lang="en-US"/>
                  </a:p>
                </c:rich>
              </c:tx>
              <c:dLblPos val="outEnd"/>
              <c:showLegendKey val="0"/>
              <c:showVal val="1"/>
              <c:showCatName val="0"/>
              <c:showSerName val="0"/>
              <c:showPercent val="0"/>
              <c:showBubbleSize val="0"/>
            </c:dLbl>
            <c:dLbl>
              <c:idx val="2"/>
              <c:layout/>
              <c:tx>
                <c:rich>
                  <a:bodyPr/>
                  <a:lstStyle/>
                  <a:p>
                    <a:r>
                      <a:rPr lang="en-US" smtClean="0"/>
                      <a:t>3,710</a:t>
                    </a:r>
                    <a:endParaRPr lang="en-US"/>
                  </a:p>
                </c:rich>
              </c:tx>
              <c:dLblPos val="outEnd"/>
              <c:showLegendKey val="0"/>
              <c:showVal val="1"/>
              <c:showCatName val="0"/>
              <c:showSerName val="0"/>
              <c:showPercent val="0"/>
              <c:showBubbleSize val="0"/>
            </c:dLbl>
            <c:dLbl>
              <c:idx val="3"/>
              <c:layout/>
              <c:tx>
                <c:rich>
                  <a:bodyPr/>
                  <a:lstStyle/>
                  <a:p>
                    <a:r>
                      <a:rPr lang="en-US" smtClean="0"/>
                      <a:t>4,485</a:t>
                    </a:r>
                    <a:endParaRPr lang="en-US"/>
                  </a:p>
                </c:rich>
              </c:tx>
              <c:dLblPos val="outEnd"/>
              <c:showLegendKey val="0"/>
              <c:showVal val="1"/>
              <c:showCatName val="0"/>
              <c:showSerName val="0"/>
              <c:showPercent val="0"/>
              <c:showBubbleSize val="0"/>
            </c:dLbl>
            <c:txPr>
              <a:bodyPr/>
              <a:lstStyle/>
              <a:p>
                <a:pPr>
                  <a:defRPr sz="1200"/>
                </a:pPr>
                <a:endParaRPr lang="it-IT"/>
              </a:p>
            </c:txPr>
            <c:dLblPos val="outEnd"/>
            <c:showLegendKey val="0"/>
            <c:showVal val="1"/>
            <c:showCatName val="0"/>
            <c:showSerName val="0"/>
            <c:showPercent val="0"/>
            <c:showBubbleSize val="0"/>
            <c:showLeaderLines val="0"/>
          </c:dLbls>
          <c:cat>
            <c:numRef>
              <c:f>Sheet1!$A$9:$A$12</c:f>
              <c:numCache>
                <c:formatCode>General</c:formatCode>
                <c:ptCount val="4"/>
                <c:pt idx="0">
                  <c:v>2011.0</c:v>
                </c:pt>
                <c:pt idx="1">
                  <c:v>2012.0</c:v>
                </c:pt>
                <c:pt idx="2">
                  <c:v>2013.0</c:v>
                </c:pt>
                <c:pt idx="3">
                  <c:v>2014.0</c:v>
                </c:pt>
              </c:numCache>
            </c:numRef>
          </c:cat>
          <c:val>
            <c:numRef>
              <c:f>Sheet1!$B$9:$B$12</c:f>
              <c:numCache>
                <c:formatCode>General</c:formatCode>
                <c:ptCount val="4"/>
                <c:pt idx="0">
                  <c:v>1321.0</c:v>
                </c:pt>
                <c:pt idx="1">
                  <c:v>3316.0</c:v>
                </c:pt>
                <c:pt idx="2">
                  <c:v>3710.0</c:v>
                </c:pt>
                <c:pt idx="3">
                  <c:v>4485.0</c:v>
                </c:pt>
              </c:numCache>
            </c:numRef>
          </c:val>
        </c:ser>
        <c:dLbls>
          <c:showLegendKey val="0"/>
          <c:showVal val="1"/>
          <c:showCatName val="0"/>
          <c:showSerName val="0"/>
          <c:showPercent val="0"/>
          <c:showBubbleSize val="0"/>
        </c:dLbls>
        <c:gapWidth val="150"/>
        <c:axId val="-2076799592"/>
        <c:axId val="-2076811592"/>
      </c:barChart>
      <c:catAx>
        <c:axId val="-2076799592"/>
        <c:scaling>
          <c:orientation val="minMax"/>
        </c:scaling>
        <c:delete val="0"/>
        <c:axPos val="b"/>
        <c:numFmt formatCode="General" sourceLinked="1"/>
        <c:majorTickMark val="out"/>
        <c:minorTickMark val="none"/>
        <c:tickLblPos val="nextTo"/>
        <c:txPr>
          <a:bodyPr/>
          <a:lstStyle/>
          <a:p>
            <a:pPr>
              <a:defRPr sz="1200"/>
            </a:pPr>
            <a:endParaRPr lang="it-IT"/>
          </a:p>
        </c:txPr>
        <c:crossAx val="-2076811592"/>
        <c:crosses val="autoZero"/>
        <c:auto val="1"/>
        <c:lblAlgn val="ctr"/>
        <c:lblOffset val="100"/>
        <c:noMultiLvlLbl val="0"/>
      </c:catAx>
      <c:valAx>
        <c:axId val="-2076811592"/>
        <c:scaling>
          <c:orientation val="minMax"/>
        </c:scaling>
        <c:delete val="1"/>
        <c:axPos val="l"/>
        <c:numFmt formatCode="General" sourceLinked="1"/>
        <c:majorTickMark val="out"/>
        <c:minorTickMark val="none"/>
        <c:tickLblPos val="none"/>
        <c:crossAx val="-2076799592"/>
        <c:crosses val="autoZero"/>
        <c:crossBetween val="between"/>
      </c:valAx>
    </c:plotArea>
    <c:plotVisOnly val="1"/>
    <c:dispBlanksAs val="gap"/>
    <c:showDLblsOverMax val="0"/>
  </c:chart>
  <c:txPr>
    <a:bodyPr/>
    <a:lstStyle/>
    <a:p>
      <a:pPr>
        <a:defRPr sz="1800"/>
      </a:pPr>
      <a:endParaRPr lang="it-IT"/>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0"/>
    <c:plotArea>
      <c:layout>
        <c:manualLayout>
          <c:layoutTarget val="inner"/>
          <c:xMode val="edge"/>
          <c:yMode val="edge"/>
          <c:x val="0.0263157894736842"/>
          <c:y val="0.0404984423676012"/>
          <c:w val="0.846670438968411"/>
          <c:h val="0.653063752544951"/>
        </c:manualLayout>
      </c:layout>
      <c:barChart>
        <c:barDir val="col"/>
        <c:grouping val="clustered"/>
        <c:varyColors val="0"/>
        <c:ser>
          <c:idx val="0"/>
          <c:order val="0"/>
          <c:tx>
            <c:strRef>
              <c:f>Sheet1!$C$2</c:f>
              <c:strCache>
                <c:ptCount val="1"/>
                <c:pt idx="0">
                  <c:v>Structures demolished </c:v>
                </c:pt>
              </c:strCache>
            </c:strRef>
          </c:tx>
          <c:invertIfNegative val="0"/>
          <c:dLbls>
            <c:showLegendKey val="0"/>
            <c:showVal val="1"/>
            <c:showCatName val="0"/>
            <c:showSerName val="0"/>
            <c:showPercent val="0"/>
            <c:showBubbleSize val="0"/>
            <c:showLeaderLines val="0"/>
          </c:dLbls>
          <c:cat>
            <c:strRef>
              <c:f>Sheet1!$B$3:$B$6</c:f>
              <c:strCache>
                <c:ptCount val="4"/>
                <c:pt idx="0">
                  <c:v>Jan-Aug 2015</c:v>
                </c:pt>
                <c:pt idx="1">
                  <c:v>2014</c:v>
                </c:pt>
                <c:pt idx="2">
                  <c:v>2013</c:v>
                </c:pt>
                <c:pt idx="3">
                  <c:v>2012</c:v>
                </c:pt>
              </c:strCache>
            </c:strRef>
          </c:cat>
          <c:val>
            <c:numRef>
              <c:f>Sheet1!$C$3:$C$6</c:f>
              <c:numCache>
                <c:formatCode>General</c:formatCode>
                <c:ptCount val="4"/>
                <c:pt idx="0">
                  <c:v>447.0</c:v>
                </c:pt>
                <c:pt idx="1">
                  <c:v>601.0</c:v>
                </c:pt>
                <c:pt idx="2">
                  <c:v>663.0</c:v>
                </c:pt>
                <c:pt idx="3">
                  <c:v>604.0</c:v>
                </c:pt>
              </c:numCache>
            </c:numRef>
          </c:val>
        </c:ser>
        <c:ser>
          <c:idx val="1"/>
          <c:order val="1"/>
          <c:tx>
            <c:strRef>
              <c:f>Sheet1!$D$2</c:f>
              <c:strCache>
                <c:ptCount val="1"/>
                <c:pt idx="0">
                  <c:v>People displaced</c:v>
                </c:pt>
              </c:strCache>
            </c:strRef>
          </c:tx>
          <c:invertIfNegative val="0"/>
          <c:dLbls>
            <c:showLegendKey val="0"/>
            <c:showVal val="1"/>
            <c:showCatName val="0"/>
            <c:showSerName val="0"/>
            <c:showPercent val="0"/>
            <c:showBubbleSize val="0"/>
            <c:showLeaderLines val="0"/>
          </c:dLbls>
          <c:cat>
            <c:strRef>
              <c:f>Sheet1!$B$3:$B$6</c:f>
              <c:strCache>
                <c:ptCount val="4"/>
                <c:pt idx="0">
                  <c:v>Jan-Aug 2015</c:v>
                </c:pt>
                <c:pt idx="1">
                  <c:v>2014</c:v>
                </c:pt>
                <c:pt idx="2">
                  <c:v>2013</c:v>
                </c:pt>
                <c:pt idx="3">
                  <c:v>2012</c:v>
                </c:pt>
              </c:strCache>
            </c:strRef>
          </c:cat>
          <c:val>
            <c:numRef>
              <c:f>Sheet1!$D$3:$D$6</c:f>
              <c:numCache>
                <c:formatCode>#,##0</c:formatCode>
                <c:ptCount val="4"/>
                <c:pt idx="0" formatCode="General">
                  <c:v>514.0</c:v>
                </c:pt>
                <c:pt idx="1">
                  <c:v>1215.0</c:v>
                </c:pt>
                <c:pt idx="2">
                  <c:v>1103.0</c:v>
                </c:pt>
                <c:pt idx="3" formatCode="General">
                  <c:v>886.0</c:v>
                </c:pt>
              </c:numCache>
            </c:numRef>
          </c:val>
        </c:ser>
        <c:dLbls>
          <c:showLegendKey val="0"/>
          <c:showVal val="0"/>
          <c:showCatName val="0"/>
          <c:showSerName val="0"/>
          <c:showPercent val="0"/>
          <c:showBubbleSize val="0"/>
        </c:dLbls>
        <c:gapWidth val="150"/>
        <c:axId val="-2113803256"/>
        <c:axId val="2045081592"/>
      </c:barChart>
      <c:catAx>
        <c:axId val="-2113803256"/>
        <c:scaling>
          <c:orientation val="maxMin"/>
        </c:scaling>
        <c:delete val="0"/>
        <c:axPos val="b"/>
        <c:numFmt formatCode="General" sourceLinked="1"/>
        <c:majorTickMark val="out"/>
        <c:minorTickMark val="none"/>
        <c:tickLblPos val="nextTo"/>
        <c:crossAx val="2045081592"/>
        <c:crosses val="autoZero"/>
        <c:auto val="1"/>
        <c:lblAlgn val="ctr"/>
        <c:lblOffset val="100"/>
        <c:noMultiLvlLbl val="0"/>
      </c:catAx>
      <c:valAx>
        <c:axId val="2045081592"/>
        <c:scaling>
          <c:orientation val="minMax"/>
        </c:scaling>
        <c:delete val="1"/>
        <c:axPos val="r"/>
        <c:numFmt formatCode="General" sourceLinked="1"/>
        <c:majorTickMark val="out"/>
        <c:minorTickMark val="none"/>
        <c:tickLblPos val="none"/>
        <c:crossAx val="-2113803256"/>
        <c:crosses val="autoZero"/>
        <c:crossBetween val="between"/>
      </c:valAx>
    </c:plotArea>
    <c:legend>
      <c:legendPos val="r"/>
      <c:layout>
        <c:manualLayout>
          <c:xMode val="edge"/>
          <c:yMode val="edge"/>
          <c:x val="0.0895854187254937"/>
          <c:y val="0.814909117668706"/>
          <c:w val="0.774101062609896"/>
          <c:h val="0.12364674559565"/>
        </c:manualLayout>
      </c:layout>
      <c:overlay val="0"/>
    </c:legend>
    <c:plotVisOnly val="1"/>
    <c:dispBlanksAs val="gap"/>
    <c:showDLblsOverMax val="0"/>
  </c:chart>
  <c:txPr>
    <a:bodyPr/>
    <a:lstStyle/>
    <a:p>
      <a:pPr>
        <a:defRPr sz="1800"/>
      </a:pPr>
      <a:endParaRPr lang="it-IT"/>
    </a:p>
  </c:txPr>
  <c:externalData r:id="rId1">
    <c:autoUpdate val="0"/>
  </c:externalData>
  <c:userShapes r:id="rId2"/>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barChart>
        <c:barDir val="col"/>
        <c:grouping val="clustered"/>
        <c:varyColors val="0"/>
        <c:ser>
          <c:idx val="0"/>
          <c:order val="0"/>
          <c:tx>
            <c:strRef>
              <c:f>Sheet1!$C$43</c:f>
              <c:strCache>
                <c:ptCount val="1"/>
                <c:pt idx="0">
                  <c:v>Injuries</c:v>
                </c:pt>
              </c:strCache>
            </c:strRef>
          </c:tx>
          <c:invertIfNegative val="0"/>
          <c:dLbls>
            <c:showLegendKey val="0"/>
            <c:showVal val="1"/>
            <c:showCatName val="0"/>
            <c:showSerName val="0"/>
            <c:showPercent val="0"/>
            <c:showBubbleSize val="0"/>
            <c:showLeaderLines val="0"/>
          </c:dLbls>
          <c:cat>
            <c:strRef>
              <c:f>Sheet1!$A$130:$A$133</c:f>
              <c:strCache>
                <c:ptCount val="4"/>
                <c:pt idx="0">
                  <c:v>Jan-Aug 2015</c:v>
                </c:pt>
                <c:pt idx="1">
                  <c:v>2014</c:v>
                </c:pt>
                <c:pt idx="2">
                  <c:v>2013</c:v>
                </c:pt>
                <c:pt idx="3">
                  <c:v>2012</c:v>
                </c:pt>
              </c:strCache>
            </c:strRef>
          </c:cat>
          <c:val>
            <c:numRef>
              <c:f>Sheet1!$B$130:$B$133</c:f>
              <c:numCache>
                <c:formatCode>General</c:formatCode>
                <c:ptCount val="4"/>
                <c:pt idx="0">
                  <c:v>86.0</c:v>
                </c:pt>
                <c:pt idx="1">
                  <c:v>118.0</c:v>
                </c:pt>
                <c:pt idx="2">
                  <c:v>90.0</c:v>
                </c:pt>
                <c:pt idx="3">
                  <c:v>79.0</c:v>
                </c:pt>
              </c:numCache>
            </c:numRef>
          </c:val>
        </c:ser>
        <c:dLbls>
          <c:showLegendKey val="0"/>
          <c:showVal val="0"/>
          <c:showCatName val="0"/>
          <c:showSerName val="0"/>
          <c:showPercent val="0"/>
          <c:showBubbleSize val="0"/>
        </c:dLbls>
        <c:gapWidth val="150"/>
        <c:axId val="-2113780872"/>
        <c:axId val="-2113777896"/>
      </c:barChart>
      <c:catAx>
        <c:axId val="-2113780872"/>
        <c:scaling>
          <c:orientation val="maxMin"/>
        </c:scaling>
        <c:delete val="0"/>
        <c:axPos val="b"/>
        <c:numFmt formatCode="General" sourceLinked="1"/>
        <c:majorTickMark val="out"/>
        <c:minorTickMark val="none"/>
        <c:tickLblPos val="nextTo"/>
        <c:crossAx val="-2113777896"/>
        <c:crosses val="autoZero"/>
        <c:auto val="1"/>
        <c:lblAlgn val="ctr"/>
        <c:lblOffset val="100"/>
        <c:noMultiLvlLbl val="0"/>
      </c:catAx>
      <c:valAx>
        <c:axId val="-2113777896"/>
        <c:scaling>
          <c:orientation val="minMax"/>
        </c:scaling>
        <c:delete val="1"/>
        <c:axPos val="r"/>
        <c:numFmt formatCode="General" sourceLinked="1"/>
        <c:majorTickMark val="out"/>
        <c:minorTickMark val="none"/>
        <c:tickLblPos val="none"/>
        <c:crossAx val="-2113780872"/>
        <c:crosses val="autoZero"/>
        <c:crossBetween val="between"/>
      </c:valAx>
    </c:plotArea>
    <c:plotVisOnly val="1"/>
    <c:dispBlanksAs val="gap"/>
    <c:showDLblsOverMax val="0"/>
  </c:chart>
  <c:txPr>
    <a:bodyPr/>
    <a:lstStyle/>
    <a:p>
      <a:pPr>
        <a:defRPr sz="1800"/>
      </a:pPr>
      <a:endParaRPr lang="it-IT"/>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0"/>
    <c:plotArea>
      <c:layout/>
      <c:barChart>
        <c:barDir val="col"/>
        <c:grouping val="clustered"/>
        <c:varyColors val="0"/>
        <c:ser>
          <c:idx val="0"/>
          <c:order val="0"/>
          <c:invertIfNegative val="0"/>
          <c:cat>
            <c:strRef>
              <c:f>presentation!$B$66:$B$69</c:f>
              <c:strCache>
                <c:ptCount val="4"/>
                <c:pt idx="0">
                  <c:v>2012</c:v>
                </c:pt>
                <c:pt idx="1">
                  <c:v>2013</c:v>
                </c:pt>
                <c:pt idx="2">
                  <c:v>2014</c:v>
                </c:pt>
                <c:pt idx="3">
                  <c:v>Jan-Jul 2015</c:v>
                </c:pt>
              </c:strCache>
            </c:strRef>
          </c:cat>
          <c:val>
            <c:numRef>
              <c:f>presentation!$C$66:$C$69</c:f>
              <c:numCache>
                <c:formatCode>General</c:formatCode>
                <c:ptCount val="4"/>
                <c:pt idx="0">
                  <c:v>72.0</c:v>
                </c:pt>
                <c:pt idx="1">
                  <c:v>104.0</c:v>
                </c:pt>
                <c:pt idx="2">
                  <c:v>105.0</c:v>
                </c:pt>
                <c:pt idx="3">
                  <c:v>127.0</c:v>
                </c:pt>
              </c:numCache>
            </c:numRef>
          </c:val>
        </c:ser>
        <c:dLbls>
          <c:showLegendKey val="0"/>
          <c:showVal val="1"/>
          <c:showCatName val="0"/>
          <c:showSerName val="0"/>
          <c:showPercent val="0"/>
          <c:showBubbleSize val="0"/>
        </c:dLbls>
        <c:gapWidth val="150"/>
        <c:axId val="-2107581752"/>
        <c:axId val="-2107578776"/>
      </c:barChart>
      <c:catAx>
        <c:axId val="-2107581752"/>
        <c:scaling>
          <c:orientation val="minMax"/>
        </c:scaling>
        <c:delete val="0"/>
        <c:axPos val="b"/>
        <c:majorTickMark val="out"/>
        <c:minorTickMark val="none"/>
        <c:tickLblPos val="nextTo"/>
        <c:crossAx val="-2107578776"/>
        <c:crosses val="autoZero"/>
        <c:auto val="1"/>
        <c:lblAlgn val="ctr"/>
        <c:lblOffset val="100"/>
        <c:noMultiLvlLbl val="0"/>
      </c:catAx>
      <c:valAx>
        <c:axId val="-2107578776"/>
        <c:scaling>
          <c:orientation val="minMax"/>
        </c:scaling>
        <c:delete val="1"/>
        <c:axPos val="l"/>
        <c:numFmt formatCode="General" sourceLinked="1"/>
        <c:majorTickMark val="out"/>
        <c:minorTickMark val="none"/>
        <c:tickLblPos val="none"/>
        <c:crossAx val="-2107581752"/>
        <c:crosses val="autoZero"/>
        <c:crossBetween val="between"/>
      </c:valAx>
    </c:plotArea>
    <c:plotVisOnly val="1"/>
    <c:dispBlanksAs val="gap"/>
    <c:showDLblsOverMax val="0"/>
  </c:chart>
  <c:txPr>
    <a:bodyPr/>
    <a:lstStyle/>
    <a:p>
      <a:pPr>
        <a:defRPr sz="1800"/>
      </a:pPr>
      <a:endParaRPr lang="it-IT"/>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5"/>
    </mc:Choice>
    <mc:Fallback>
      <c:style val="5"/>
    </mc:Fallback>
  </mc:AlternateContent>
  <c:pivotSource>
    <c:name>[ICA DO in Area C_FINAL VERSION.xlsx]Analysis!PivotTable8</c:name>
    <c:fmtId val="-1"/>
  </c:pivotSource>
  <c:chart>
    <c:autoTitleDeleted val="1"/>
    <c:pivotFmts>
      <c:pivotFmt>
        <c:idx val="0"/>
        <c:dLbl>
          <c:idx val="0"/>
          <c:showLegendKey val="0"/>
          <c:showVal val="0"/>
          <c:showCatName val="1"/>
          <c:showSerName val="0"/>
          <c:showPercent val="1"/>
          <c:showBubbleSize val="0"/>
        </c:dLbl>
      </c:pivotFmt>
      <c:pivotFmt>
        <c:idx val="1"/>
      </c:pivotFmt>
      <c:pivotFmt>
        <c:idx val="2"/>
      </c:pivotFmt>
      <c:pivotFmt>
        <c:idx val="3"/>
      </c:pivotFmt>
      <c:pivotFmt>
        <c:idx val="4"/>
      </c:pivotFmt>
      <c:pivotFmt>
        <c:idx val="5"/>
      </c:pivotFmt>
      <c:pivotFmt>
        <c:idx val="6"/>
        <c:dLbl>
          <c:idx val="0"/>
          <c:showLegendKey val="0"/>
          <c:showVal val="0"/>
          <c:showCatName val="1"/>
          <c:showSerName val="0"/>
          <c:showPercent val="1"/>
          <c:showBubbleSize val="0"/>
        </c:dLbl>
      </c:pivotFmt>
      <c:pivotFmt>
        <c:idx val="7"/>
        <c:marker>
          <c:symbol val="none"/>
        </c:marker>
        <c:dLbl>
          <c:idx val="0"/>
          <c:showLegendKey val="0"/>
          <c:showVal val="0"/>
          <c:showCatName val="1"/>
          <c:showSerName val="0"/>
          <c:showPercent val="1"/>
          <c:showBubbleSize val="0"/>
        </c:dLbl>
      </c:pivotFmt>
      <c:pivotFmt>
        <c:idx val="8"/>
        <c:dLbl>
          <c:idx val="0"/>
          <c:layout>
            <c:manualLayout>
              <c:x val="0.0214369256319456"/>
              <c:y val="0.113268813278252"/>
            </c:manualLayout>
          </c:layout>
          <c:tx>
            <c:rich>
              <a:bodyPr/>
              <a:lstStyle/>
              <a:p>
                <a:r>
                  <a:rPr lang="en-US" sz="1200" b="1"/>
                  <a:t>Ready for </a:t>
                </a:r>
              </a:p>
              <a:p>
                <a:r>
                  <a:rPr lang="en-US" sz="1200" b="1"/>
                  <a:t>execution
4%</a:t>
                </a:r>
              </a:p>
            </c:rich>
          </c:tx>
          <c:showLegendKey val="0"/>
          <c:showVal val="0"/>
          <c:showCatName val="1"/>
          <c:showSerName val="0"/>
          <c:showPercent val="1"/>
          <c:showBubbleSize val="0"/>
        </c:dLbl>
      </c:pivotFmt>
      <c:pivotFmt>
        <c:idx val="9"/>
        <c:dLbl>
          <c:idx val="0"/>
          <c:layout>
            <c:manualLayout>
              <c:x val="0.0228354550733947"/>
              <c:y val="-0.212083257737142"/>
            </c:manualLayout>
          </c:layout>
          <c:showLegendKey val="0"/>
          <c:showVal val="0"/>
          <c:showCatName val="1"/>
          <c:showSerName val="0"/>
          <c:showPercent val="1"/>
          <c:showBubbleSize val="0"/>
        </c:dLbl>
      </c:pivotFmt>
      <c:pivotFmt>
        <c:idx val="10"/>
        <c:marker>
          <c:symbol val="none"/>
        </c:marker>
        <c:dLbl>
          <c:idx val="0"/>
          <c:spPr/>
          <c:txPr>
            <a:bodyPr/>
            <a:lstStyle/>
            <a:p>
              <a:pPr>
                <a:defRPr sz="1200" b="1"/>
              </a:pPr>
              <a:endParaRPr lang="it-IT"/>
            </a:p>
          </c:txPr>
          <c:showLegendKey val="0"/>
          <c:showVal val="0"/>
          <c:showCatName val="1"/>
          <c:showSerName val="0"/>
          <c:showPercent val="1"/>
          <c:showBubbleSize val="0"/>
        </c:dLbl>
      </c:pivotFmt>
      <c:pivotFmt>
        <c:idx val="11"/>
        <c:dLbl>
          <c:idx val="0"/>
          <c:layout>
            <c:manualLayout>
              <c:x val="0.0228354550733947"/>
              <c:y val="-0.212083257737142"/>
            </c:manualLayout>
          </c:layout>
          <c:showLegendKey val="0"/>
          <c:showVal val="0"/>
          <c:showCatName val="1"/>
          <c:showSerName val="0"/>
          <c:showPercent val="1"/>
          <c:showBubbleSize val="0"/>
        </c:dLbl>
      </c:pivotFmt>
      <c:pivotFmt>
        <c:idx val="12"/>
        <c:dLbl>
          <c:idx val="0"/>
          <c:layout>
            <c:manualLayout>
              <c:x val="0.0214369256319456"/>
              <c:y val="0.113268813278252"/>
            </c:manualLayout>
          </c:layout>
          <c:tx>
            <c:rich>
              <a:bodyPr/>
              <a:lstStyle/>
              <a:p>
                <a:r>
                  <a:rPr lang="en-US" sz="1200" b="1"/>
                  <a:t>Ready for </a:t>
                </a:r>
              </a:p>
              <a:p>
                <a:r>
                  <a:rPr lang="en-US" sz="1200" b="1"/>
                  <a:t>execution
4%</a:t>
                </a:r>
              </a:p>
            </c:rich>
          </c:tx>
          <c:showLegendKey val="0"/>
          <c:showVal val="0"/>
          <c:showCatName val="1"/>
          <c:showSerName val="0"/>
          <c:showPercent val="1"/>
          <c:showBubbleSize val="0"/>
        </c:dLbl>
      </c:pivotFmt>
    </c:pivotFmts>
    <c:view3D>
      <c:rotX val="75"/>
      <c:rotY val="0"/>
      <c:rAngAx val="0"/>
      <c:perspective val="30"/>
    </c:view3D>
    <c:floor>
      <c:thickness val="0"/>
    </c:floor>
    <c:sideWall>
      <c:thickness val="0"/>
    </c:sideWall>
    <c:backWall>
      <c:thickness val="0"/>
    </c:backWall>
    <c:plotArea>
      <c:layout>
        <c:manualLayout>
          <c:layoutTarget val="inner"/>
          <c:xMode val="edge"/>
          <c:yMode val="edge"/>
          <c:x val="0.0374538608832402"/>
          <c:y val="0.147395901923337"/>
          <c:w val="0.867633721363238"/>
          <c:h val="0.753492920899346"/>
        </c:manualLayout>
      </c:layout>
      <c:pie3DChart>
        <c:varyColors val="1"/>
        <c:ser>
          <c:idx val="0"/>
          <c:order val="0"/>
          <c:tx>
            <c:strRef>
              <c:f>Analysis!$B$13:$B$14</c:f>
              <c:strCache>
                <c:ptCount val="1"/>
                <c:pt idx="0">
                  <c:v>Total</c:v>
                </c:pt>
              </c:strCache>
            </c:strRef>
          </c:tx>
          <c:dLbls>
            <c:dLbl>
              <c:idx val="0"/>
              <c:layout/>
              <c:tx>
                <c:rich>
                  <a:bodyPr/>
                  <a:lstStyle/>
                  <a:p>
                    <a:r>
                      <a:rPr lang="en-US" smtClean="0"/>
                      <a:t>Demolished</a:t>
                    </a:r>
                    <a:r>
                      <a:rPr lang="en-US" dirty="0"/>
                      <a:t>
20%</a:t>
                    </a:r>
                  </a:p>
                </c:rich>
              </c:tx>
              <c:showLegendKey val="0"/>
              <c:showVal val="0"/>
              <c:showCatName val="1"/>
              <c:showSerName val="0"/>
              <c:showPercent val="1"/>
              <c:showBubbleSize val="0"/>
            </c:dLbl>
            <c:dLbl>
              <c:idx val="2"/>
              <c:layout>
                <c:manualLayout>
                  <c:x val="0.0228354550733947"/>
                  <c:y val="-0.212083257737142"/>
                </c:manualLayout>
              </c:layout>
              <c:showLegendKey val="0"/>
              <c:showVal val="0"/>
              <c:showCatName val="1"/>
              <c:showSerName val="0"/>
              <c:showPercent val="1"/>
              <c:showBubbleSize val="0"/>
            </c:dLbl>
            <c:dLbl>
              <c:idx val="4"/>
              <c:layout>
                <c:manualLayout>
                  <c:x val="0.0214366940634258"/>
                  <c:y val="0.0610159426342205"/>
                </c:manualLayout>
              </c:layout>
              <c:tx>
                <c:rich>
                  <a:bodyPr/>
                  <a:lstStyle/>
                  <a:p>
                    <a:r>
                      <a:rPr lang="en-US" sz="1200" b="1">
                        <a:solidFill>
                          <a:srgbClr val="000000"/>
                        </a:solidFill>
                      </a:rPr>
                      <a:t>Ready for </a:t>
                    </a:r>
                  </a:p>
                  <a:p>
                    <a:r>
                      <a:rPr lang="en-US" sz="1200" b="1">
                        <a:solidFill>
                          <a:srgbClr val="000000"/>
                        </a:solidFill>
                      </a:rPr>
                      <a:t>execution
4%</a:t>
                    </a:r>
                  </a:p>
                </c:rich>
              </c:tx>
              <c:showLegendKey val="0"/>
              <c:showVal val="0"/>
              <c:showCatName val="1"/>
              <c:showSerName val="0"/>
              <c:showPercent val="1"/>
              <c:showBubbleSize val="0"/>
            </c:dLbl>
            <c:txPr>
              <a:bodyPr/>
              <a:lstStyle/>
              <a:p>
                <a:pPr>
                  <a:defRPr sz="1200" b="1">
                    <a:solidFill>
                      <a:srgbClr val="000000"/>
                    </a:solidFill>
                  </a:defRPr>
                </a:pPr>
                <a:endParaRPr lang="it-IT"/>
              </a:p>
            </c:txPr>
            <c:showLegendKey val="0"/>
            <c:showVal val="0"/>
            <c:showCatName val="1"/>
            <c:showSerName val="0"/>
            <c:showPercent val="1"/>
            <c:showBubbleSize val="0"/>
            <c:showLeaderLines val="1"/>
          </c:dLbls>
          <c:cat>
            <c:strRef>
              <c:f>Analysis!$A$15:$A$20</c:f>
              <c:strCache>
                <c:ptCount val="5"/>
                <c:pt idx="0">
                  <c:v>Demolished/Self-demolished</c:v>
                </c:pt>
                <c:pt idx="1">
                  <c:v>File closed</c:v>
                </c:pt>
                <c:pt idx="2">
                  <c:v>In Process </c:v>
                </c:pt>
                <c:pt idx="3">
                  <c:v>On hold due to legal proceedings</c:v>
                </c:pt>
                <c:pt idx="4">
                  <c:v>Ready to be execution</c:v>
                </c:pt>
              </c:strCache>
            </c:strRef>
          </c:cat>
          <c:val>
            <c:numRef>
              <c:f>Analysis!$B$15:$B$20</c:f>
              <c:numCache>
                <c:formatCode>General</c:formatCode>
                <c:ptCount val="5"/>
                <c:pt idx="0">
                  <c:v>2857.0</c:v>
                </c:pt>
                <c:pt idx="1">
                  <c:v>195.0</c:v>
                </c:pt>
                <c:pt idx="2">
                  <c:v>8340.0</c:v>
                </c:pt>
                <c:pt idx="3">
                  <c:v>2504.0</c:v>
                </c:pt>
                <c:pt idx="4">
                  <c:v>581.0</c:v>
                </c:pt>
              </c:numCache>
            </c:numRef>
          </c:val>
        </c:ser>
        <c:dLbls>
          <c:showLegendKey val="0"/>
          <c:showVal val="0"/>
          <c:showCatName val="1"/>
          <c:showSerName val="0"/>
          <c:showPercent val="1"/>
          <c:showBubbleSize val="0"/>
          <c:showLeaderLines val="1"/>
        </c:dLbls>
      </c:pie3DChart>
    </c:plotArea>
    <c:plotVisOnly val="1"/>
    <c:dispBlanksAs val="zero"/>
    <c:showDLblsOverMax val="0"/>
  </c:chart>
  <c:txPr>
    <a:bodyPr/>
    <a:lstStyle/>
    <a:p>
      <a:pPr>
        <a:defRPr sz="1800"/>
      </a:pPr>
      <a:endParaRPr lang="it-IT"/>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400"/>
              <a:t>Average</a:t>
            </a:r>
            <a:r>
              <a:rPr lang="en-US" sz="1400" baseline="0"/>
              <a:t> yearly p</a:t>
            </a:r>
            <a:r>
              <a:rPr lang="en-US" sz="1400"/>
              <a:t>opulation growth 2000-2011</a:t>
            </a:r>
          </a:p>
        </c:rich>
      </c:tx>
      <c:overlay val="0"/>
    </c:title>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spPr>
            <a:solidFill>
              <a:schemeClr val="accent3"/>
            </a:solidFill>
          </c:spPr>
          <c:invertIfNegative val="0"/>
          <c:dLbls>
            <c:dLbl>
              <c:idx val="0"/>
              <c:layout>
                <c:manualLayout>
                  <c:x val="0.0166666666666667"/>
                  <c:y val="-0.0416666666666667"/>
                </c:manualLayout>
              </c:layout>
              <c:showLegendKey val="0"/>
              <c:showVal val="1"/>
              <c:showCatName val="0"/>
              <c:showSerName val="0"/>
              <c:showPercent val="0"/>
              <c:showBubbleSize val="0"/>
            </c:dLbl>
            <c:dLbl>
              <c:idx val="1"/>
              <c:layout>
                <c:manualLayout>
                  <c:x val="0.0222222222222223"/>
                  <c:y val="-0.0416666666666667"/>
                </c:manualLayout>
              </c:layout>
              <c:showLegendKey val="0"/>
              <c:showVal val="1"/>
              <c:showCatName val="0"/>
              <c:showSerName val="0"/>
              <c:showPercent val="0"/>
              <c:showBubbleSize val="0"/>
            </c:dLbl>
            <c:dLbl>
              <c:idx val="2"/>
              <c:layout>
                <c:manualLayout>
                  <c:x val="0.0166666666666667"/>
                  <c:y val="-0.027777777777779"/>
                </c:manualLayout>
              </c:layout>
              <c:showLegendKey val="0"/>
              <c:showVal val="1"/>
              <c:showCatName val="0"/>
              <c:showSerName val="0"/>
              <c:showPercent val="0"/>
              <c:showBubbleSize val="0"/>
            </c:dLbl>
            <c:dLbl>
              <c:idx val="3"/>
              <c:layout>
                <c:manualLayout>
                  <c:x val="0.0250000000000002"/>
                  <c:y val="-0.027777777777779"/>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strRef>
              <c:f>comparison!$A$1:$A$4</c:f>
              <c:strCache>
                <c:ptCount val="4"/>
                <c:pt idx="0">
                  <c:v>Palestinians</c:v>
                </c:pt>
                <c:pt idx="1">
                  <c:v>Israel</c:v>
                </c:pt>
                <c:pt idx="2">
                  <c:v>EJ settlements</c:v>
                </c:pt>
                <c:pt idx="3">
                  <c:v>Other settlements</c:v>
                </c:pt>
              </c:strCache>
            </c:strRef>
          </c:cat>
          <c:val>
            <c:numRef>
              <c:f>comparison!$B$1:$B$4</c:f>
              <c:numCache>
                <c:formatCode>0.0</c:formatCode>
                <c:ptCount val="4"/>
                <c:pt idx="0">
                  <c:v>2.6</c:v>
                </c:pt>
                <c:pt idx="1">
                  <c:v>1.9</c:v>
                </c:pt>
                <c:pt idx="2">
                  <c:v>1.6</c:v>
                </c:pt>
                <c:pt idx="3">
                  <c:v>5.2</c:v>
                </c:pt>
              </c:numCache>
            </c:numRef>
          </c:val>
        </c:ser>
        <c:dLbls>
          <c:showLegendKey val="0"/>
          <c:showVal val="1"/>
          <c:showCatName val="0"/>
          <c:showSerName val="0"/>
          <c:showPercent val="0"/>
          <c:showBubbleSize val="0"/>
        </c:dLbls>
        <c:gapWidth val="150"/>
        <c:shape val="box"/>
        <c:axId val="-2126106600"/>
        <c:axId val="-2126114712"/>
        <c:axId val="0"/>
      </c:bar3DChart>
      <c:catAx>
        <c:axId val="-2126106600"/>
        <c:scaling>
          <c:orientation val="minMax"/>
        </c:scaling>
        <c:delete val="0"/>
        <c:axPos val="b"/>
        <c:majorTickMark val="out"/>
        <c:minorTickMark val="none"/>
        <c:tickLblPos val="nextTo"/>
        <c:crossAx val="-2126114712"/>
        <c:crosses val="autoZero"/>
        <c:auto val="1"/>
        <c:lblAlgn val="ctr"/>
        <c:lblOffset val="100"/>
        <c:noMultiLvlLbl val="0"/>
      </c:catAx>
      <c:valAx>
        <c:axId val="-2126114712"/>
        <c:scaling>
          <c:orientation val="minMax"/>
        </c:scaling>
        <c:delete val="0"/>
        <c:axPos val="l"/>
        <c:numFmt formatCode="0.0" sourceLinked="1"/>
        <c:majorTickMark val="out"/>
        <c:minorTickMark val="none"/>
        <c:tickLblPos val="nextTo"/>
        <c:crossAx val="-2126106600"/>
        <c:crosses val="autoZero"/>
        <c:crossBetween val="between"/>
      </c:valAx>
    </c:plotArea>
    <c:plotVisOnly val="1"/>
    <c:dispBlanksAs val="gap"/>
    <c:showDLblsOverMax val="0"/>
  </c:chart>
  <c:spPr>
    <a:solidFill>
      <a:schemeClr val="lt1"/>
    </a:solidFill>
  </c:sp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10"/>
    </mc:Choice>
    <mc:Fallback>
      <c:style val="10"/>
    </mc:Fallback>
  </mc:AlternateContent>
  <c:clrMapOvr bg1="lt1" tx1="dk1" bg2="lt2" tx2="dk2" accent1="accent1" accent2="accent2" accent3="accent3" accent4="accent4" accent5="accent5" accent6="accent6" hlink="hlink" folHlink="folHlink"/>
  <c:chart>
    <c:autoTitleDeleted val="1"/>
    <c:view3D>
      <c:rotX val="55"/>
      <c:rotY val="20"/>
      <c:rAngAx val="0"/>
      <c:perspective val="0"/>
    </c:view3D>
    <c:floor>
      <c:thickness val="0"/>
    </c:floor>
    <c:sideWall>
      <c:thickness val="0"/>
    </c:sideWall>
    <c:backWall>
      <c:thickness val="0"/>
    </c:backWall>
    <c:plotArea>
      <c:layout>
        <c:manualLayout>
          <c:layoutTarget val="inner"/>
          <c:xMode val="edge"/>
          <c:yMode val="edge"/>
          <c:x val="0.204955799593787"/>
          <c:y val="0.208176071014379"/>
          <c:w val="0.67582380362104"/>
          <c:h val="0.79182392898562"/>
        </c:manualLayout>
      </c:layout>
      <c:pie3DChart>
        <c:varyColors val="1"/>
        <c:ser>
          <c:idx val="0"/>
          <c:order val="0"/>
          <c:spPr>
            <a:ln w="38100"/>
          </c:spPr>
          <c:explosion val="8"/>
          <c:dPt>
            <c:idx val="0"/>
            <c:bubble3D val="0"/>
            <c:spPr>
              <a:solidFill>
                <a:srgbClr val="B94B34">
                  <a:lumMod val="75000"/>
                </a:srgbClr>
              </a:solidFill>
              <a:ln w="38100"/>
            </c:spPr>
          </c:dPt>
          <c:dPt>
            <c:idx val="1"/>
            <c:bubble3D val="0"/>
            <c:explosion val="0"/>
            <c:spPr>
              <a:solidFill>
                <a:srgbClr val="B94B34">
                  <a:lumMod val="60000"/>
                  <a:lumOff val="40000"/>
                </a:srgbClr>
              </a:solidFill>
              <a:ln w="38100"/>
            </c:spPr>
          </c:dPt>
          <c:dPt>
            <c:idx val="2"/>
            <c:bubble3D val="0"/>
            <c:explosion val="20"/>
          </c:dPt>
          <c:dLbls>
            <c:dLbl>
              <c:idx val="0"/>
              <c:layout>
                <c:manualLayout>
                  <c:x val="-0.1462460627081"/>
                  <c:y val="-0.1826842326265"/>
                </c:manualLayout>
              </c:layout>
              <c:showLegendKey val="0"/>
              <c:showVal val="0"/>
              <c:showCatName val="0"/>
              <c:showSerName val="0"/>
              <c:showPercent val="1"/>
              <c:showBubbleSize val="0"/>
            </c:dLbl>
            <c:dLbl>
              <c:idx val="1"/>
              <c:layout>
                <c:manualLayout>
                  <c:x val="0.182262755192335"/>
                  <c:y val="0.166635596226661"/>
                </c:manualLayout>
              </c:layout>
              <c:showLegendKey val="0"/>
              <c:showVal val="0"/>
              <c:showCatName val="0"/>
              <c:showSerName val="0"/>
              <c:showPercent val="1"/>
              <c:showBubbleSize val="0"/>
            </c:dLbl>
            <c:dLbl>
              <c:idx val="2"/>
              <c:delete val="1"/>
            </c:dLbl>
            <c:txPr>
              <a:bodyPr/>
              <a:lstStyle/>
              <a:p>
                <a:pPr>
                  <a:defRPr lang="en-US" sz="1200" b="1">
                    <a:solidFill>
                      <a:schemeClr val="bg1"/>
                    </a:solidFill>
                  </a:defRPr>
                </a:pPr>
                <a:endParaRPr lang="it-IT"/>
              </a:p>
            </c:txPr>
            <c:showLegendKey val="0"/>
            <c:showVal val="0"/>
            <c:showCatName val="0"/>
            <c:showSerName val="0"/>
            <c:showPercent val="1"/>
            <c:showBubbleSize val="0"/>
            <c:showLeaderLines val="1"/>
          </c:dLbls>
          <c:val>
            <c:numRef>
              <c:f>Sheet1!$F$8:$F$10</c:f>
              <c:numCache>
                <c:formatCode>0%</c:formatCode>
                <c:ptCount val="3"/>
                <c:pt idx="0">
                  <c:v>0.700000000000001</c:v>
                </c:pt>
                <c:pt idx="1">
                  <c:v>0.29</c:v>
                </c:pt>
                <c:pt idx="2">
                  <c:v>0.0100000000000001</c:v>
                </c:pt>
              </c:numCache>
            </c:numRef>
          </c:val>
        </c:ser>
        <c:dLbls>
          <c:showLegendKey val="0"/>
          <c:showVal val="0"/>
          <c:showCatName val="1"/>
          <c:showSerName val="0"/>
          <c:showPercent val="1"/>
          <c:showBubbleSize val="0"/>
          <c:showLeaderLines val="1"/>
        </c:dLbls>
      </c:pie3DChart>
    </c:plotArea>
    <c:plotVisOnly val="1"/>
    <c:dispBlanksAs val="zero"/>
    <c:showDLblsOverMax val="0"/>
  </c:chart>
  <c:txPr>
    <a:bodyPr/>
    <a:lstStyle/>
    <a:p>
      <a:pPr>
        <a:defRPr>
          <a:latin typeface="Gill Sans MT" pitchFamily="34" charset="0"/>
        </a:defRPr>
      </a:pPr>
      <a:endParaRPr lang="it-IT"/>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300"/>
            </a:pPr>
            <a:r>
              <a:rPr lang="en-US" sz="1300"/>
              <a:t>Demolitions &amp; Displacement 2008-2012 </a:t>
            </a:r>
          </a:p>
          <a:p>
            <a:pPr>
              <a:defRPr sz="1300"/>
            </a:pPr>
            <a:r>
              <a:rPr lang="en-US" sz="1300"/>
              <a:t>(monthly average)</a:t>
            </a:r>
          </a:p>
        </c:rich>
      </c:tx>
      <c:layout/>
      <c:overlay val="0"/>
    </c:title>
    <c:autoTitleDeleted val="0"/>
    <c:view3D>
      <c:rotX val="15"/>
      <c:rotY val="20"/>
      <c:depthPercent val="100"/>
      <c:rAngAx val="1"/>
    </c:view3D>
    <c:floor>
      <c:thickness val="0"/>
    </c:floor>
    <c:sideWall>
      <c:thickness val="0"/>
    </c:sideWall>
    <c:backWall>
      <c:thickness val="0"/>
    </c:backWall>
    <c:plotArea>
      <c:layout/>
      <c:bar3DChart>
        <c:barDir val="col"/>
        <c:grouping val="clustered"/>
        <c:varyColors val="0"/>
        <c:ser>
          <c:idx val="0"/>
          <c:order val="0"/>
          <c:tx>
            <c:strRef>
              <c:f>'Demolition Trends'!$D$2</c:f>
              <c:strCache>
                <c:ptCount val="1"/>
                <c:pt idx="0">
                  <c:v> Structures (monthly average)</c:v>
                </c:pt>
              </c:strCache>
            </c:strRef>
          </c:tx>
          <c:spPr>
            <a:solidFill>
              <a:schemeClr val="accent3">
                <a:lumMod val="50000"/>
              </a:schemeClr>
            </a:solidFill>
            <a:ln>
              <a:solidFill>
                <a:schemeClr val="bg1"/>
              </a:solidFill>
            </a:ln>
          </c:spPr>
          <c:invertIfNegative val="0"/>
          <c:cat>
            <c:numRef>
              <c:f>'Demolition Trends'!$A$3:$A$7</c:f>
              <c:numCache>
                <c:formatCode>General</c:formatCode>
                <c:ptCount val="5"/>
                <c:pt idx="0">
                  <c:v>2008.0</c:v>
                </c:pt>
                <c:pt idx="1">
                  <c:v>2009.0</c:v>
                </c:pt>
                <c:pt idx="2">
                  <c:v>2010.0</c:v>
                </c:pt>
                <c:pt idx="3">
                  <c:v>2011.0</c:v>
                </c:pt>
                <c:pt idx="4">
                  <c:v>2012.0</c:v>
                </c:pt>
              </c:numCache>
            </c:numRef>
          </c:cat>
          <c:val>
            <c:numRef>
              <c:f>'Demolition Trends'!$D$3:$D$7</c:f>
              <c:numCache>
                <c:formatCode>0</c:formatCode>
                <c:ptCount val="5"/>
                <c:pt idx="0" formatCode="General">
                  <c:v>26.0</c:v>
                </c:pt>
                <c:pt idx="1">
                  <c:v>23.0</c:v>
                </c:pt>
                <c:pt idx="2">
                  <c:v>37.0</c:v>
                </c:pt>
                <c:pt idx="3">
                  <c:v>52.0</c:v>
                </c:pt>
                <c:pt idx="4">
                  <c:v>50.0</c:v>
                </c:pt>
              </c:numCache>
            </c:numRef>
          </c:val>
        </c:ser>
        <c:ser>
          <c:idx val="1"/>
          <c:order val="1"/>
          <c:tx>
            <c:strRef>
              <c:f>'Demolition Trends'!$E$2</c:f>
              <c:strCache>
                <c:ptCount val="1"/>
                <c:pt idx="0">
                  <c:v>Displaced (monthly average)</c:v>
                </c:pt>
              </c:strCache>
            </c:strRef>
          </c:tx>
          <c:spPr>
            <a:solidFill>
              <a:schemeClr val="accent5"/>
            </a:solidFill>
            <a:ln>
              <a:solidFill>
                <a:schemeClr val="bg1"/>
              </a:solidFill>
            </a:ln>
          </c:spPr>
          <c:invertIfNegative val="0"/>
          <c:cat>
            <c:numRef>
              <c:f>'Demolition Trends'!$A$3:$A$7</c:f>
              <c:numCache>
                <c:formatCode>General</c:formatCode>
                <c:ptCount val="5"/>
                <c:pt idx="0">
                  <c:v>2008.0</c:v>
                </c:pt>
                <c:pt idx="1">
                  <c:v>2009.0</c:v>
                </c:pt>
                <c:pt idx="2">
                  <c:v>2010.0</c:v>
                </c:pt>
                <c:pt idx="3">
                  <c:v>2011.0</c:v>
                </c:pt>
                <c:pt idx="4">
                  <c:v>2012.0</c:v>
                </c:pt>
              </c:numCache>
            </c:numRef>
          </c:cat>
          <c:val>
            <c:numRef>
              <c:f>'Demolition Trends'!$E$3:$E$7</c:f>
              <c:numCache>
                <c:formatCode>0</c:formatCode>
                <c:ptCount val="5"/>
                <c:pt idx="0">
                  <c:v>72.41666666666692</c:v>
                </c:pt>
                <c:pt idx="1">
                  <c:v>52.0</c:v>
                </c:pt>
                <c:pt idx="2">
                  <c:v>51.0</c:v>
                </c:pt>
                <c:pt idx="3">
                  <c:v>91.0</c:v>
                </c:pt>
                <c:pt idx="4">
                  <c:v>73.0</c:v>
                </c:pt>
              </c:numCache>
            </c:numRef>
          </c:val>
        </c:ser>
        <c:dLbls>
          <c:showLegendKey val="0"/>
          <c:showVal val="1"/>
          <c:showCatName val="0"/>
          <c:showSerName val="0"/>
          <c:showPercent val="0"/>
          <c:showBubbleSize val="0"/>
        </c:dLbls>
        <c:gapWidth val="75"/>
        <c:shape val="box"/>
        <c:axId val="2132851240"/>
        <c:axId val="2132836424"/>
        <c:axId val="0"/>
      </c:bar3DChart>
      <c:catAx>
        <c:axId val="2132851240"/>
        <c:scaling>
          <c:orientation val="minMax"/>
        </c:scaling>
        <c:delete val="0"/>
        <c:axPos val="b"/>
        <c:numFmt formatCode="General" sourceLinked="1"/>
        <c:majorTickMark val="none"/>
        <c:minorTickMark val="none"/>
        <c:tickLblPos val="nextTo"/>
        <c:txPr>
          <a:bodyPr/>
          <a:lstStyle/>
          <a:p>
            <a:pPr>
              <a:defRPr sz="1100"/>
            </a:pPr>
            <a:endParaRPr lang="it-IT"/>
          </a:p>
        </c:txPr>
        <c:crossAx val="2132836424"/>
        <c:crosses val="autoZero"/>
        <c:auto val="1"/>
        <c:lblAlgn val="ctr"/>
        <c:lblOffset val="100"/>
        <c:noMultiLvlLbl val="0"/>
      </c:catAx>
      <c:valAx>
        <c:axId val="2132836424"/>
        <c:scaling>
          <c:orientation val="minMax"/>
        </c:scaling>
        <c:delete val="1"/>
        <c:axPos val="l"/>
        <c:numFmt formatCode="General" sourceLinked="1"/>
        <c:majorTickMark val="none"/>
        <c:minorTickMark val="none"/>
        <c:tickLblPos val="none"/>
        <c:crossAx val="2132851240"/>
        <c:crosses val="autoZero"/>
        <c:crossBetween val="between"/>
      </c:valAx>
    </c:plotArea>
    <c:legend>
      <c:legendPos val="b"/>
      <c:layout/>
      <c:overlay val="0"/>
      <c:txPr>
        <a:bodyPr/>
        <a:lstStyle/>
        <a:p>
          <a:pPr>
            <a:defRPr sz="1100"/>
          </a:pPr>
          <a:endParaRPr lang="it-IT"/>
        </a:p>
      </c:txPr>
    </c:legend>
    <c:plotVisOnly val="1"/>
    <c:dispBlanksAs val="gap"/>
    <c:showDLblsOverMax val="0"/>
  </c:chart>
  <c:spPr>
    <a:solidFill>
      <a:sysClr val="window" lastClr="FFFFFF"/>
    </a:solidFill>
    <a:ln w="25400">
      <a:noFill/>
    </a:ln>
  </c:spPr>
  <c:txPr>
    <a:bodyPr/>
    <a:lstStyle/>
    <a:p>
      <a:pPr>
        <a:defRPr>
          <a:latin typeface="Gill Sans MT" pitchFamily="34" charset="0"/>
        </a:defRPr>
      </a:pPr>
      <a:endParaRPr lang="it-IT"/>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a:lstStyle/>
          <a:p>
            <a:pPr>
              <a:defRPr/>
            </a:pPr>
            <a:r>
              <a:rPr lang="en-US"/>
              <a:t>Demolitions &amp; Displacement 2008-2012</a:t>
            </a:r>
          </a:p>
        </c:rich>
      </c:tx>
      <c:layout>
        <c:manualLayout>
          <c:xMode val="edge"/>
          <c:yMode val="edge"/>
          <c:x val="0.155709743012898"/>
          <c:y val="0.0332541567695962"/>
        </c:manualLayout>
      </c:layout>
      <c:overlay val="0"/>
    </c:title>
    <c:autoTitleDeleted val="0"/>
    <c:view3D>
      <c:rotX val="15"/>
      <c:rotY val="20"/>
      <c:depthPercent val="100"/>
      <c:rAngAx val="1"/>
    </c:view3D>
    <c:floor>
      <c:thickness val="0"/>
      <c:spPr>
        <a:solidFill>
          <a:schemeClr val="bg1"/>
        </a:solidFill>
      </c:spPr>
    </c:floor>
    <c:sideWall>
      <c:thickness val="0"/>
    </c:sideWall>
    <c:backWall>
      <c:thickness val="0"/>
    </c:backWall>
    <c:plotArea>
      <c:layout>
        <c:manualLayout>
          <c:layoutTarget val="inner"/>
          <c:xMode val="edge"/>
          <c:yMode val="edge"/>
          <c:x val="0.0264615107192801"/>
          <c:y val="0.125998243181184"/>
          <c:w val="0.961510529862848"/>
          <c:h val="0.650485206010055"/>
        </c:manualLayout>
      </c:layout>
      <c:bar3DChart>
        <c:barDir val="col"/>
        <c:grouping val="clustered"/>
        <c:varyColors val="0"/>
        <c:ser>
          <c:idx val="0"/>
          <c:order val="0"/>
          <c:tx>
            <c:strRef>
              <c:f>'Demolition Trends'!$B$2</c:f>
              <c:strCache>
                <c:ptCount val="1"/>
                <c:pt idx="0">
                  <c:v>Structures </c:v>
                </c:pt>
              </c:strCache>
            </c:strRef>
          </c:tx>
          <c:spPr>
            <a:solidFill>
              <a:schemeClr val="accent4">
                <a:lumMod val="50000"/>
              </a:schemeClr>
            </a:solidFill>
            <a:ln>
              <a:solidFill>
                <a:schemeClr val="bg1"/>
              </a:solidFill>
            </a:ln>
          </c:spPr>
          <c:invertIfNegative val="0"/>
          <c:cat>
            <c:strRef>
              <c:f>'Demolition Trends'!$A$3:$A$8</c:f>
              <c:strCache>
                <c:ptCount val="6"/>
                <c:pt idx="0">
                  <c:v>2008</c:v>
                </c:pt>
                <c:pt idx="1">
                  <c:v>2009</c:v>
                </c:pt>
                <c:pt idx="2">
                  <c:v>2010</c:v>
                </c:pt>
                <c:pt idx="3">
                  <c:v>2011</c:v>
                </c:pt>
                <c:pt idx="4">
                  <c:v>2012</c:v>
                </c:pt>
                <c:pt idx="5">
                  <c:v>2013 (Jan)</c:v>
                </c:pt>
              </c:strCache>
            </c:strRef>
          </c:cat>
          <c:val>
            <c:numRef>
              <c:f>'Demolition Trends'!$B$3:$B$8</c:f>
              <c:numCache>
                <c:formatCode>General</c:formatCode>
                <c:ptCount val="6"/>
                <c:pt idx="0">
                  <c:v>311.0</c:v>
                </c:pt>
                <c:pt idx="1">
                  <c:v>271.0</c:v>
                </c:pt>
                <c:pt idx="2">
                  <c:v>439.0</c:v>
                </c:pt>
                <c:pt idx="3">
                  <c:v>613.0</c:v>
                </c:pt>
                <c:pt idx="4">
                  <c:v>604.0</c:v>
                </c:pt>
                <c:pt idx="5">
                  <c:v>139.0</c:v>
                </c:pt>
              </c:numCache>
            </c:numRef>
          </c:val>
        </c:ser>
        <c:ser>
          <c:idx val="1"/>
          <c:order val="1"/>
          <c:tx>
            <c:strRef>
              <c:f>'Demolition Trends'!$C$2</c:f>
              <c:strCache>
                <c:ptCount val="1"/>
                <c:pt idx="0">
                  <c:v>Displaced</c:v>
                </c:pt>
              </c:strCache>
            </c:strRef>
          </c:tx>
          <c:spPr>
            <a:ln>
              <a:solidFill>
                <a:schemeClr val="bg1"/>
              </a:solidFill>
            </a:ln>
          </c:spPr>
          <c:invertIfNegative val="0"/>
          <c:cat>
            <c:strRef>
              <c:f>'Demolition Trends'!$A$3:$A$8</c:f>
              <c:strCache>
                <c:ptCount val="6"/>
                <c:pt idx="0">
                  <c:v>2008</c:v>
                </c:pt>
                <c:pt idx="1">
                  <c:v>2009</c:v>
                </c:pt>
                <c:pt idx="2">
                  <c:v>2010</c:v>
                </c:pt>
                <c:pt idx="3">
                  <c:v>2011</c:v>
                </c:pt>
                <c:pt idx="4">
                  <c:v>2012</c:v>
                </c:pt>
                <c:pt idx="5">
                  <c:v>2013 (Jan)</c:v>
                </c:pt>
              </c:strCache>
            </c:strRef>
          </c:cat>
          <c:val>
            <c:numRef>
              <c:f>'Demolition Trends'!$C$3:$C$8</c:f>
              <c:numCache>
                <c:formatCode>General</c:formatCode>
                <c:ptCount val="6"/>
                <c:pt idx="0">
                  <c:v>869.0</c:v>
                </c:pt>
                <c:pt idx="1">
                  <c:v>619.0</c:v>
                </c:pt>
                <c:pt idx="2">
                  <c:v>606.0</c:v>
                </c:pt>
                <c:pt idx="3">
                  <c:v>1094.0</c:v>
                </c:pt>
                <c:pt idx="4">
                  <c:v>886.0</c:v>
                </c:pt>
                <c:pt idx="5">
                  <c:v>251.0</c:v>
                </c:pt>
              </c:numCache>
            </c:numRef>
          </c:val>
        </c:ser>
        <c:dLbls>
          <c:showLegendKey val="0"/>
          <c:showVal val="1"/>
          <c:showCatName val="0"/>
          <c:showSerName val="0"/>
          <c:showPercent val="0"/>
          <c:showBubbleSize val="0"/>
        </c:dLbls>
        <c:gapWidth val="75"/>
        <c:shape val="box"/>
        <c:axId val="-2110869592"/>
        <c:axId val="-2110880408"/>
        <c:axId val="0"/>
      </c:bar3DChart>
      <c:catAx>
        <c:axId val="-2110869592"/>
        <c:scaling>
          <c:orientation val="minMax"/>
        </c:scaling>
        <c:delete val="0"/>
        <c:axPos val="b"/>
        <c:numFmt formatCode="General" sourceLinked="1"/>
        <c:majorTickMark val="none"/>
        <c:minorTickMark val="none"/>
        <c:tickLblPos val="nextTo"/>
        <c:crossAx val="-2110880408"/>
        <c:crosses val="autoZero"/>
        <c:auto val="1"/>
        <c:lblAlgn val="ctr"/>
        <c:lblOffset val="100"/>
        <c:noMultiLvlLbl val="0"/>
      </c:catAx>
      <c:valAx>
        <c:axId val="-2110880408"/>
        <c:scaling>
          <c:orientation val="minMax"/>
        </c:scaling>
        <c:delete val="1"/>
        <c:axPos val="l"/>
        <c:numFmt formatCode="General" sourceLinked="1"/>
        <c:majorTickMark val="none"/>
        <c:minorTickMark val="none"/>
        <c:tickLblPos val="none"/>
        <c:crossAx val="-2110869592"/>
        <c:crosses val="autoZero"/>
        <c:crossBetween val="between"/>
      </c:valAx>
    </c:plotArea>
    <c:legend>
      <c:legendPos val="b"/>
      <c:layout>
        <c:manualLayout>
          <c:xMode val="edge"/>
          <c:yMode val="edge"/>
          <c:x val="0.336925115629426"/>
          <c:y val="0.903868048340757"/>
          <c:w val="0.363326960093324"/>
          <c:h val="0.0933224535416547"/>
        </c:manualLayout>
      </c:layout>
      <c:overlay val="0"/>
    </c:legend>
    <c:plotVisOnly val="1"/>
    <c:dispBlanksAs val="gap"/>
    <c:showDLblsOverMax val="0"/>
  </c:chart>
  <c:txPr>
    <a:bodyPr/>
    <a:lstStyle/>
    <a:p>
      <a:pPr>
        <a:defRPr sz="1200">
          <a:latin typeface="Gill Sans MT" pitchFamily="34" charset="0"/>
        </a:defRPr>
      </a:pPr>
      <a:endParaRPr lang="it-IT"/>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0"/>
    <c:plotArea>
      <c:layout>
        <c:manualLayout>
          <c:layoutTarget val="inner"/>
          <c:xMode val="edge"/>
          <c:yMode val="edge"/>
          <c:x val="0.23626075992758"/>
          <c:y val="0.135179295892549"/>
          <c:w val="0.493891031557282"/>
          <c:h val="0.60216303955526"/>
        </c:manualLayout>
      </c:layout>
      <c:doughnutChart>
        <c:varyColors val="1"/>
        <c:ser>
          <c:idx val="0"/>
          <c:order val="0"/>
          <c:tx>
            <c:strRef>
              <c:f>Sheet1!$C$9</c:f>
              <c:strCache>
                <c:ptCount val="1"/>
                <c:pt idx="0">
                  <c:v>Received</c:v>
                </c:pt>
              </c:strCache>
            </c:strRef>
          </c:tx>
          <c:dPt>
            <c:idx val="1"/>
            <c:bubble3D val="0"/>
            <c:spPr>
              <a:solidFill>
                <a:srgbClr val="C00000"/>
              </a:solidFill>
            </c:spPr>
          </c:dPt>
          <c:dPt>
            <c:idx val="3"/>
            <c:bubble3D val="0"/>
            <c:spPr>
              <a:solidFill>
                <a:schemeClr val="accent6">
                  <a:lumMod val="75000"/>
                </a:schemeClr>
              </a:solidFill>
            </c:spPr>
          </c:dPt>
          <c:dPt>
            <c:idx val="5"/>
            <c:bubble3D val="0"/>
            <c:spPr>
              <a:solidFill>
                <a:srgbClr val="00B050"/>
              </a:solidFill>
            </c:spPr>
          </c:dPt>
          <c:dLbls>
            <c:dLbl>
              <c:idx val="0"/>
              <c:layout>
                <c:manualLayout>
                  <c:x val="0.149494817993817"/>
                  <c:y val="-0.0123320709734978"/>
                </c:manualLayout>
              </c:layout>
              <c:tx>
                <c:rich>
                  <a:bodyPr/>
                  <a:lstStyle/>
                  <a:p>
                    <a:r>
                      <a:rPr lang="en-US" dirty="0" smtClean="0"/>
                      <a:t>$45,172,597</a:t>
                    </a:r>
                    <a:endParaRPr lang="en-US" dirty="0"/>
                  </a:p>
                </c:rich>
              </c:tx>
              <c:showLegendKey val="0"/>
              <c:showVal val="1"/>
              <c:showCatName val="0"/>
              <c:showSerName val="0"/>
              <c:showPercent val="0"/>
              <c:showBubbleSize val="0"/>
            </c:dLbl>
            <c:dLbl>
              <c:idx val="1"/>
              <c:layout>
                <c:manualLayout>
                  <c:x val="0.111897365451895"/>
                  <c:y val="0.0272904797337568"/>
                </c:manualLayout>
              </c:layout>
              <c:tx>
                <c:rich>
                  <a:bodyPr/>
                  <a:lstStyle/>
                  <a:p>
                    <a:r>
                      <a:rPr lang="en-US" dirty="0" smtClean="0"/>
                      <a:t>$9,467,797</a:t>
                    </a:r>
                    <a:endParaRPr lang="en-US" dirty="0"/>
                  </a:p>
                </c:rich>
              </c:tx>
              <c:showLegendKey val="0"/>
              <c:showVal val="1"/>
              <c:showCatName val="0"/>
              <c:showSerName val="0"/>
              <c:showPercent val="0"/>
              <c:showBubbleSize val="0"/>
            </c:dLbl>
            <c:dLbl>
              <c:idx val="2"/>
              <c:layout>
                <c:manualLayout>
                  <c:x val="0.124987056207484"/>
                  <c:y val="0.0943580659610798"/>
                </c:manualLayout>
              </c:layout>
              <c:tx>
                <c:rich>
                  <a:bodyPr/>
                  <a:lstStyle/>
                  <a:p>
                    <a:r>
                      <a:rPr lang="en-US" dirty="0" smtClean="0"/>
                      <a:t>$1,425,381</a:t>
                    </a:r>
                    <a:endParaRPr lang="en-US" dirty="0"/>
                  </a:p>
                </c:rich>
              </c:tx>
              <c:showLegendKey val="0"/>
              <c:showVal val="1"/>
              <c:showCatName val="0"/>
              <c:showSerName val="0"/>
              <c:showPercent val="0"/>
              <c:showBubbleSize val="0"/>
            </c:dLbl>
            <c:dLbl>
              <c:idx val="3"/>
              <c:layout>
                <c:manualLayout>
                  <c:x val="-0.133214567997625"/>
                  <c:y val="0.00442301623744116"/>
                </c:manualLayout>
              </c:layout>
              <c:tx>
                <c:rich>
                  <a:bodyPr/>
                  <a:lstStyle/>
                  <a:p>
                    <a:r>
                      <a:rPr lang="en-US" dirty="0" smtClean="0"/>
                      <a:t>$83,823,664</a:t>
                    </a:r>
                    <a:endParaRPr lang="en-US" dirty="0"/>
                  </a:p>
                </c:rich>
              </c:tx>
              <c:showLegendKey val="0"/>
              <c:showVal val="1"/>
              <c:showCatName val="0"/>
              <c:showSerName val="0"/>
              <c:showPercent val="0"/>
              <c:showBubbleSize val="0"/>
            </c:dLbl>
            <c:dLbl>
              <c:idx val="4"/>
              <c:layout>
                <c:manualLayout>
                  <c:x val="-0.202327338786187"/>
                  <c:y val="-0.0183867707650791"/>
                </c:manualLayout>
              </c:layout>
              <c:tx>
                <c:rich>
                  <a:bodyPr/>
                  <a:lstStyle/>
                  <a:p>
                    <a:r>
                      <a:rPr lang="en-US" dirty="0" smtClean="0"/>
                      <a:t>$1,773,108</a:t>
                    </a:r>
                    <a:endParaRPr lang="en-US" dirty="0"/>
                  </a:p>
                </c:rich>
              </c:tx>
              <c:showLegendKey val="0"/>
              <c:showVal val="1"/>
              <c:showCatName val="0"/>
              <c:showSerName val="0"/>
              <c:showPercent val="0"/>
              <c:showBubbleSize val="0"/>
            </c:dLbl>
            <c:dLbl>
              <c:idx val="5"/>
              <c:layout>
                <c:manualLayout>
                  <c:x val="-0.107975471139084"/>
                  <c:y val="-0.0511790662979536"/>
                </c:manualLayout>
              </c:layout>
              <c:tx>
                <c:rich>
                  <a:bodyPr/>
                  <a:lstStyle/>
                  <a:p>
                    <a:r>
                      <a:rPr lang="en-US" dirty="0" smtClean="0"/>
                      <a:t>$15,451,905</a:t>
                    </a:r>
                    <a:endParaRPr lang="en-US" dirty="0"/>
                  </a:p>
                </c:rich>
              </c:tx>
              <c:showLegendKey val="0"/>
              <c:showVal val="1"/>
              <c:showCatName val="0"/>
              <c:showSerName val="0"/>
              <c:showPercent val="0"/>
              <c:showBubbleSize val="0"/>
            </c:dLbl>
            <c:dLbl>
              <c:idx val="6"/>
              <c:layout>
                <c:manualLayout>
                  <c:x val="0.00133442497301852"/>
                  <c:y val="-0.0913429287861696"/>
                </c:manualLayout>
              </c:layout>
              <c:tx>
                <c:rich>
                  <a:bodyPr/>
                  <a:lstStyle/>
                  <a:p>
                    <a:r>
                      <a:rPr lang="en-US" dirty="0" smtClean="0"/>
                      <a:t>$3,395,443</a:t>
                    </a:r>
                    <a:endParaRPr lang="en-US" dirty="0"/>
                  </a:p>
                </c:rich>
              </c:tx>
              <c:showLegendKey val="0"/>
              <c:showVal val="1"/>
              <c:showCatName val="0"/>
              <c:showSerName val="0"/>
              <c:showPercent val="0"/>
              <c:showBubbleSize val="0"/>
            </c:dLbl>
            <c:spPr>
              <a:ln w="3175" cap="sq">
                <a:bevel/>
              </a:ln>
            </c:spPr>
            <c:showLegendKey val="0"/>
            <c:showVal val="1"/>
            <c:showCatName val="0"/>
            <c:showSerName val="0"/>
            <c:showPercent val="0"/>
            <c:showBubbleSize val="0"/>
            <c:showLeaderLines val="1"/>
          </c:dLbls>
          <c:cat>
            <c:strRef>
              <c:f>Sheet1!$A$10:$A$16</c:f>
              <c:strCache>
                <c:ptCount val="7"/>
                <c:pt idx="0">
                  <c:v>Cluster Not Yet Specified</c:v>
                </c:pt>
                <c:pt idx="1">
                  <c:v>Coordination and Support Services</c:v>
                </c:pt>
                <c:pt idx="2">
                  <c:v>Education</c:v>
                </c:pt>
                <c:pt idx="3">
                  <c:v>Food Security</c:v>
                </c:pt>
                <c:pt idx="4">
                  <c:v>Health and Nutrition</c:v>
                </c:pt>
                <c:pt idx="5">
                  <c:v>Protection</c:v>
                </c:pt>
                <c:pt idx="6">
                  <c:v>WASH</c:v>
                </c:pt>
              </c:strCache>
            </c:strRef>
          </c:cat>
          <c:val>
            <c:numRef>
              <c:f>Sheet1!$C$10:$C$16</c:f>
              <c:numCache>
                <c:formatCode>#,##0</c:formatCode>
                <c:ptCount val="7"/>
                <c:pt idx="0">
                  <c:v>4.5172597E7</c:v>
                </c:pt>
                <c:pt idx="1">
                  <c:v>9.467797E6</c:v>
                </c:pt>
                <c:pt idx="2">
                  <c:v>1.425381E6</c:v>
                </c:pt>
                <c:pt idx="3">
                  <c:v>8.3823664E7</c:v>
                </c:pt>
                <c:pt idx="4">
                  <c:v>1.773108E6</c:v>
                </c:pt>
                <c:pt idx="5">
                  <c:v>1.5451905E7</c:v>
                </c:pt>
                <c:pt idx="6">
                  <c:v>3.395443E6</c:v>
                </c:pt>
              </c:numCache>
            </c:numRef>
          </c:val>
        </c:ser>
        <c:ser>
          <c:idx val="1"/>
          <c:order val="1"/>
          <c:tx>
            <c:strRef>
              <c:f>Sheet1!$A$10</c:f>
              <c:strCache>
                <c:ptCount val="1"/>
                <c:pt idx="0">
                  <c:v>Cluster Not Yet Specified</c:v>
                </c:pt>
              </c:strCache>
            </c:strRef>
          </c:tx>
          <c:cat>
            <c:strRef>
              <c:f>Sheet1!$A$10:$A$16</c:f>
              <c:strCache>
                <c:ptCount val="7"/>
                <c:pt idx="0">
                  <c:v>Cluster Not Yet Specified</c:v>
                </c:pt>
                <c:pt idx="1">
                  <c:v>Coordination and Support Services</c:v>
                </c:pt>
                <c:pt idx="2">
                  <c:v>Education</c:v>
                </c:pt>
                <c:pt idx="3">
                  <c:v>Food Security</c:v>
                </c:pt>
                <c:pt idx="4">
                  <c:v>Health and Nutrition</c:v>
                </c:pt>
                <c:pt idx="5">
                  <c:v>Protection</c:v>
                </c:pt>
                <c:pt idx="6">
                  <c:v>WASH</c:v>
                </c:pt>
              </c:strCache>
            </c:strRef>
          </c:cat>
          <c:val>
            <c:numRef>
              <c:f>Sheet1!$A$11:$A$16</c:f>
              <c:numCache>
                <c:formatCode>General</c:formatCode>
                <c:ptCount val="6"/>
                <c:pt idx="0">
                  <c:v>0.0</c:v>
                </c:pt>
                <c:pt idx="1">
                  <c:v>0.0</c:v>
                </c:pt>
                <c:pt idx="2">
                  <c:v>0.0</c:v>
                </c:pt>
                <c:pt idx="3">
                  <c:v>0.0</c:v>
                </c:pt>
                <c:pt idx="4">
                  <c:v>0.0</c:v>
                </c:pt>
                <c:pt idx="5">
                  <c:v>0.0</c:v>
                </c:pt>
              </c:numCache>
            </c:numRef>
          </c:val>
        </c:ser>
        <c:dLbls>
          <c:showLegendKey val="0"/>
          <c:showVal val="0"/>
          <c:showCatName val="0"/>
          <c:showSerName val="0"/>
          <c:showPercent val="0"/>
          <c:showBubbleSize val="0"/>
          <c:showLeaderLines val="1"/>
        </c:dLbls>
        <c:firstSliceAng val="0"/>
        <c:holeSize val="50"/>
      </c:doughnutChart>
    </c:plotArea>
    <c:legend>
      <c:legendPos val="b"/>
      <c:layout>
        <c:manualLayout>
          <c:xMode val="edge"/>
          <c:yMode val="edge"/>
          <c:x val="0.0"/>
          <c:y val="0.747253534422443"/>
          <c:w val="1.0"/>
          <c:h val="0.252746465577557"/>
        </c:manualLayout>
      </c:layout>
      <c:overlay val="0"/>
      <c:txPr>
        <a:bodyPr/>
        <a:lstStyle/>
        <a:p>
          <a:pPr>
            <a:defRPr sz="1500"/>
          </a:pPr>
          <a:endParaRPr lang="it-IT"/>
        </a:p>
      </c:txPr>
    </c:legend>
    <c:plotVisOnly val="1"/>
    <c:dispBlanksAs val="gap"/>
    <c:showDLblsOverMax val="0"/>
  </c:chart>
  <c:txPr>
    <a:bodyPr/>
    <a:lstStyle/>
    <a:p>
      <a:pPr>
        <a:defRPr sz="1800"/>
      </a:pPr>
      <a:endParaRPr lang="it-IT"/>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marker>
            <c:symbol val="none"/>
          </c:marker>
          <c:dLbls>
            <c:dLbl>
              <c:idx val="0"/>
              <c:delete val="1"/>
            </c:dLbl>
            <c:dLbl>
              <c:idx val="1"/>
              <c:delete val="1"/>
            </c:dLbl>
            <c:dLbl>
              <c:idx val="2"/>
              <c:delete val="1"/>
            </c:dLbl>
            <c:dLbl>
              <c:idx val="3"/>
              <c:layout>
                <c:manualLayout>
                  <c:x val="0.0"/>
                  <c:y val="-0.0292091570745441"/>
                </c:manualLayout>
              </c:layout>
              <c:showLegendKey val="0"/>
              <c:showVal val="1"/>
              <c:showCatName val="0"/>
              <c:showSerName val="0"/>
              <c:showPercent val="0"/>
              <c:showBubbleSize val="0"/>
            </c:dLbl>
            <c:dLbl>
              <c:idx val="4"/>
              <c:delete val="1"/>
            </c:dLbl>
            <c:dLbl>
              <c:idx val="5"/>
              <c:delete val="1"/>
            </c:dLbl>
            <c:dLbl>
              <c:idx val="6"/>
              <c:delete val="1"/>
            </c:dLbl>
            <c:dLbl>
              <c:idx val="7"/>
              <c:layout>
                <c:manualLayout>
                  <c:x val="-0.00430107575436189"/>
                  <c:y val="-0.00782778864970646"/>
                </c:manualLayout>
              </c:layout>
              <c:showLegendKey val="0"/>
              <c:showVal val="1"/>
              <c:showCatName val="0"/>
              <c:showSerName val="0"/>
              <c:showPercent val="0"/>
              <c:showBubbleSize val="0"/>
            </c:dLbl>
            <c:dLbl>
              <c:idx val="8"/>
              <c:delete val="1"/>
            </c:dLbl>
            <c:dLbl>
              <c:idx val="9"/>
              <c:layout>
                <c:manualLayout>
                  <c:x val="0.0"/>
                  <c:y val="-0.00462962962962955"/>
                </c:manualLayout>
              </c:layout>
              <c:showLegendKey val="0"/>
              <c:showVal val="1"/>
              <c:showCatName val="0"/>
              <c:showSerName val="0"/>
              <c:showPercent val="0"/>
              <c:showBubbleSize val="0"/>
            </c:dLbl>
            <c:dLbl>
              <c:idx val="10"/>
              <c:delete val="1"/>
            </c:dLbl>
            <c:dLbl>
              <c:idx val="12"/>
              <c:delete val="1"/>
            </c:dLbl>
            <c:dLbl>
              <c:idx val="14"/>
              <c:delete val="1"/>
            </c:dLbl>
            <c:dLbl>
              <c:idx val="15"/>
              <c:delete val="1"/>
            </c:dLbl>
            <c:dLbl>
              <c:idx val="17"/>
              <c:delete val="1"/>
            </c:dLbl>
            <c:dLbl>
              <c:idx val="18"/>
              <c:delete val="1"/>
            </c:dLbl>
            <c:dLbl>
              <c:idx val="19"/>
              <c:delete val="1"/>
            </c:dLbl>
            <c:dLbl>
              <c:idx val="21"/>
              <c:delete val="1"/>
            </c:dLbl>
            <c:dLbl>
              <c:idx val="22"/>
              <c:delete val="1"/>
            </c:dLbl>
            <c:dLbl>
              <c:idx val="23"/>
              <c:delete val="1"/>
            </c:dLbl>
            <c:dLbl>
              <c:idx val="24"/>
              <c:delete val="1"/>
            </c:dLbl>
            <c:dLbl>
              <c:idx val="25"/>
              <c:layout>
                <c:manualLayout>
                  <c:x val="-0.0315412221986537"/>
                  <c:y val="-0.0260110636855325"/>
                </c:manualLayout>
              </c:layout>
              <c:showLegendKey val="0"/>
              <c:showVal val="1"/>
              <c:showCatName val="0"/>
              <c:showSerName val="0"/>
              <c:showPercent val="0"/>
              <c:showBubbleSize val="0"/>
            </c:dLbl>
            <c:dLbl>
              <c:idx val="26"/>
              <c:delete val="1"/>
            </c:dLbl>
            <c:dLbl>
              <c:idx val="27"/>
              <c:delete val="1"/>
            </c:dLbl>
            <c:dLbl>
              <c:idx val="28"/>
              <c:layout>
                <c:manualLayout>
                  <c:x val="-0.018637994935568"/>
                  <c:y val="0.019361141501148"/>
                </c:manualLayout>
              </c:layout>
              <c:showLegendKey val="0"/>
              <c:showVal val="1"/>
              <c:showCatName val="0"/>
              <c:showSerName val="0"/>
              <c:showPercent val="0"/>
              <c:showBubbleSize val="0"/>
            </c:dLbl>
            <c:dLbl>
              <c:idx val="29"/>
              <c:delete val="1"/>
            </c:dLbl>
            <c:dLbl>
              <c:idx val="30"/>
              <c:layout>
                <c:manualLayout>
                  <c:x val="-0.00430107575436189"/>
                  <c:y val="-0.0213813684248376"/>
                </c:manualLayout>
              </c:layout>
              <c:showLegendKey val="0"/>
              <c:showVal val="1"/>
              <c:showCatName val="0"/>
              <c:showSerName val="0"/>
              <c:showPercent val="0"/>
              <c:showBubbleSize val="0"/>
            </c:dLbl>
            <c:dLbl>
              <c:idx val="31"/>
              <c:delete val="1"/>
            </c:dLbl>
            <c:dLbl>
              <c:idx val="32"/>
              <c:layout>
                <c:manualLayout>
                  <c:x val="-0.00286738383624125"/>
                  <c:y val="0.0121221833572175"/>
                </c:manualLayout>
              </c:layout>
              <c:showLegendKey val="0"/>
              <c:showVal val="1"/>
              <c:showCatName val="0"/>
              <c:showSerName val="0"/>
              <c:showPercent val="0"/>
              <c:showBubbleSize val="0"/>
            </c:dLbl>
            <c:dLbl>
              <c:idx val="34"/>
              <c:layout>
                <c:manualLayout>
                  <c:x val="0.0"/>
                  <c:y val="-0.0694444444444445"/>
                </c:manualLayout>
              </c:layout>
              <c:showLegendKey val="0"/>
              <c:showVal val="1"/>
              <c:showCatName val="0"/>
              <c:showSerName val="0"/>
              <c:showPercent val="0"/>
              <c:showBubbleSize val="0"/>
            </c:dLbl>
            <c:dLbl>
              <c:idx val="36"/>
              <c:layout>
                <c:manualLayout>
                  <c:x val="1.05136192786579E-16"/>
                  <c:y val="-0.0277777777777783"/>
                </c:manualLayout>
              </c:layout>
              <c:showLegendKey val="0"/>
              <c:showVal val="1"/>
              <c:showCatName val="0"/>
              <c:showSerName val="0"/>
              <c:showPercent val="0"/>
              <c:showBubbleSize val="0"/>
            </c:dLbl>
            <c:dLbl>
              <c:idx val="37"/>
              <c:delete val="1"/>
            </c:dLbl>
            <c:dLbl>
              <c:idx val="38"/>
              <c:delete val="1"/>
            </c:dLbl>
            <c:dLbl>
              <c:idx val="39"/>
              <c:layout>
                <c:manualLayout>
                  <c:x val="0.0"/>
                  <c:y val="-0.0231481481481481"/>
                </c:manualLayout>
              </c:layout>
              <c:showLegendKey val="0"/>
              <c:showVal val="1"/>
              <c:showCatName val="0"/>
              <c:showSerName val="0"/>
              <c:showPercent val="0"/>
              <c:showBubbleSize val="0"/>
            </c:dLbl>
            <c:dLbl>
              <c:idx val="40"/>
              <c:delete val="1"/>
            </c:dLbl>
            <c:dLbl>
              <c:idx val="41"/>
              <c:layout>
                <c:manualLayout>
                  <c:x val="0.0"/>
                  <c:y val="0.0156555772994132"/>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numRef>
              <c:f>Sheet1!$A$1:$A$42</c:f>
              <c:numCache>
                <c:formatCode>dd\-mmm\-yy</c:formatCode>
                <c:ptCount val="42"/>
                <c:pt idx="0">
                  <c:v>41829.0</c:v>
                </c:pt>
                <c:pt idx="1">
                  <c:v>41830.0</c:v>
                </c:pt>
                <c:pt idx="2">
                  <c:v>41831.0</c:v>
                </c:pt>
                <c:pt idx="3">
                  <c:v>41833.0</c:v>
                </c:pt>
                <c:pt idx="4">
                  <c:v>41834.0</c:v>
                </c:pt>
                <c:pt idx="5">
                  <c:v>41835.0</c:v>
                </c:pt>
                <c:pt idx="6">
                  <c:v>41836.0</c:v>
                </c:pt>
                <c:pt idx="7">
                  <c:v>41837.0</c:v>
                </c:pt>
                <c:pt idx="8">
                  <c:v>41838.0</c:v>
                </c:pt>
                <c:pt idx="9">
                  <c:v>41839.0</c:v>
                </c:pt>
                <c:pt idx="10">
                  <c:v>41840.0</c:v>
                </c:pt>
                <c:pt idx="11">
                  <c:v>41841.0</c:v>
                </c:pt>
                <c:pt idx="12">
                  <c:v>41842.0</c:v>
                </c:pt>
                <c:pt idx="13">
                  <c:v>41843.0</c:v>
                </c:pt>
                <c:pt idx="14">
                  <c:v>41844.0</c:v>
                </c:pt>
                <c:pt idx="15">
                  <c:v>41845.0</c:v>
                </c:pt>
                <c:pt idx="16">
                  <c:v>41846.0</c:v>
                </c:pt>
                <c:pt idx="17">
                  <c:v>41847.0</c:v>
                </c:pt>
                <c:pt idx="18">
                  <c:v>41848.0</c:v>
                </c:pt>
                <c:pt idx="19">
                  <c:v>41849.0</c:v>
                </c:pt>
                <c:pt idx="20">
                  <c:v>41850.0</c:v>
                </c:pt>
                <c:pt idx="21">
                  <c:v>41851.0</c:v>
                </c:pt>
                <c:pt idx="22">
                  <c:v>41852.0</c:v>
                </c:pt>
                <c:pt idx="23">
                  <c:v>41853.0</c:v>
                </c:pt>
                <c:pt idx="24">
                  <c:v>41854.0</c:v>
                </c:pt>
                <c:pt idx="25">
                  <c:v>41855.0</c:v>
                </c:pt>
                <c:pt idx="26">
                  <c:v>41856.0</c:v>
                </c:pt>
                <c:pt idx="27">
                  <c:v>41857.0</c:v>
                </c:pt>
                <c:pt idx="28">
                  <c:v>41858.0</c:v>
                </c:pt>
                <c:pt idx="29">
                  <c:v>41859.0</c:v>
                </c:pt>
                <c:pt idx="30">
                  <c:v>41860.0</c:v>
                </c:pt>
                <c:pt idx="31">
                  <c:v>41861.0</c:v>
                </c:pt>
                <c:pt idx="32">
                  <c:v>41861.0</c:v>
                </c:pt>
                <c:pt idx="33">
                  <c:v>41865.0</c:v>
                </c:pt>
                <c:pt idx="34">
                  <c:v>41866.0</c:v>
                </c:pt>
                <c:pt idx="35">
                  <c:v>41871.0</c:v>
                </c:pt>
                <c:pt idx="36">
                  <c:v>41872.0</c:v>
                </c:pt>
                <c:pt idx="37">
                  <c:v>41874.0</c:v>
                </c:pt>
                <c:pt idx="38">
                  <c:v>41875.0</c:v>
                </c:pt>
                <c:pt idx="39">
                  <c:v>41876.0</c:v>
                </c:pt>
                <c:pt idx="40">
                  <c:v>41877.0</c:v>
                </c:pt>
                <c:pt idx="41">
                  <c:v>41878.0</c:v>
                </c:pt>
              </c:numCache>
            </c:numRef>
          </c:cat>
          <c:val>
            <c:numRef>
              <c:f>Sheet1!$C$1:$C$42</c:f>
              <c:numCache>
                <c:formatCode>General</c:formatCode>
                <c:ptCount val="42"/>
                <c:pt idx="0">
                  <c:v>0.0</c:v>
                </c:pt>
                <c:pt idx="1">
                  <c:v>0.0</c:v>
                </c:pt>
                <c:pt idx="2">
                  <c:v>180.0</c:v>
                </c:pt>
                <c:pt idx="3" formatCode="#,##0">
                  <c:v>16000.0</c:v>
                </c:pt>
                <c:pt idx="4" formatCode="#,##0">
                  <c:v>17000.0</c:v>
                </c:pt>
                <c:pt idx="5" formatCode="#,##0">
                  <c:v>18000.0</c:v>
                </c:pt>
                <c:pt idx="6" formatCode="#,##0">
                  <c:v>22600.0</c:v>
                </c:pt>
                <c:pt idx="7" formatCode="#,##0">
                  <c:v>22900.0</c:v>
                </c:pt>
                <c:pt idx="8" formatCode="#,##0">
                  <c:v>48000.0</c:v>
                </c:pt>
                <c:pt idx="9" formatCode="#,##0">
                  <c:v>50000.0</c:v>
                </c:pt>
                <c:pt idx="10" formatCode="#,##0">
                  <c:v>84000.0</c:v>
                </c:pt>
                <c:pt idx="11" formatCode="#,##0">
                  <c:v>100000.0</c:v>
                </c:pt>
                <c:pt idx="12" formatCode="#,##0">
                  <c:v>117000.0</c:v>
                </c:pt>
                <c:pt idx="13" formatCode="#,##0">
                  <c:v>140000.0</c:v>
                </c:pt>
                <c:pt idx="14" formatCode="#,##0">
                  <c:v>149000.0</c:v>
                </c:pt>
                <c:pt idx="15" formatCode="#,##0">
                  <c:v>159000.0</c:v>
                </c:pt>
                <c:pt idx="16" formatCode="#,##0">
                  <c:v>165548.0</c:v>
                </c:pt>
                <c:pt idx="17" formatCode="#,##0">
                  <c:v>173000.0</c:v>
                </c:pt>
                <c:pt idx="18">
                  <c:v>178992.0</c:v>
                </c:pt>
                <c:pt idx="19">
                  <c:v>200400.0</c:v>
                </c:pt>
                <c:pt idx="20" formatCode="#,##0">
                  <c:v>220000.0</c:v>
                </c:pt>
                <c:pt idx="21" formatCode="#,##0">
                  <c:v>236375.0</c:v>
                </c:pt>
                <c:pt idx="22" formatCode="#,##0">
                  <c:v>253211.0</c:v>
                </c:pt>
                <c:pt idx="23" formatCode="#,##0">
                  <c:v>259321.0</c:v>
                </c:pt>
                <c:pt idx="24" formatCode="#,##0">
                  <c:v>269793.0</c:v>
                </c:pt>
                <c:pt idx="25" formatCode="#,##0">
                  <c:v>272987.0</c:v>
                </c:pt>
                <c:pt idx="26" formatCode="#,##0">
                  <c:v>207993.0</c:v>
                </c:pt>
                <c:pt idx="27" formatCode="#,##0">
                  <c:v>169012.0</c:v>
                </c:pt>
                <c:pt idx="28" formatCode="#,##0">
                  <c:v>166527.0</c:v>
                </c:pt>
                <c:pt idx="29" formatCode="#,##0">
                  <c:v>221554.0</c:v>
                </c:pt>
                <c:pt idx="30" formatCode="#,##0">
                  <c:v>236897.0</c:v>
                </c:pt>
                <c:pt idx="31" formatCode="#,##0">
                  <c:v>236918.0</c:v>
                </c:pt>
                <c:pt idx="32" formatCode="#,##0">
                  <c:v>209172.0</c:v>
                </c:pt>
                <c:pt idx="33" formatCode="#,##0">
                  <c:v>218367.0</c:v>
                </c:pt>
                <c:pt idx="34" formatCode="#,##0">
                  <c:v>225831.0</c:v>
                </c:pt>
                <c:pt idx="35" formatCode="#,##0">
                  <c:v>261341.0</c:v>
                </c:pt>
                <c:pt idx="36" formatCode="#,##0">
                  <c:v>292489.0</c:v>
                </c:pt>
                <c:pt idx="37" formatCode="#,##0">
                  <c:v>292959.0</c:v>
                </c:pt>
                <c:pt idx="38" formatCode="#,##0">
                  <c:v>283220.0</c:v>
                </c:pt>
                <c:pt idx="39" formatCode="#,##0">
                  <c:v>289109.0</c:v>
                </c:pt>
                <c:pt idx="40" formatCode="#,##0">
                  <c:v>287034.0</c:v>
                </c:pt>
                <c:pt idx="41" formatCode="#,##0">
                  <c:v>54261.0</c:v>
                </c:pt>
              </c:numCache>
            </c:numRef>
          </c:val>
          <c:smooth val="0"/>
        </c:ser>
        <c:dLbls>
          <c:showLegendKey val="0"/>
          <c:showVal val="0"/>
          <c:showCatName val="0"/>
          <c:showSerName val="0"/>
          <c:showPercent val="0"/>
          <c:showBubbleSize val="0"/>
        </c:dLbls>
        <c:marker val="1"/>
        <c:smooth val="0"/>
        <c:axId val="-2078147208"/>
        <c:axId val="-2078144296"/>
      </c:lineChart>
      <c:dateAx>
        <c:axId val="-2078147208"/>
        <c:scaling>
          <c:orientation val="minMax"/>
        </c:scaling>
        <c:delete val="0"/>
        <c:axPos val="b"/>
        <c:numFmt formatCode="dd\-mmm\-yy" sourceLinked="1"/>
        <c:majorTickMark val="out"/>
        <c:minorTickMark val="none"/>
        <c:tickLblPos val="nextTo"/>
        <c:crossAx val="-2078144296"/>
        <c:crosses val="autoZero"/>
        <c:auto val="0"/>
        <c:lblOffset val="100"/>
        <c:baseTimeUnit val="days"/>
        <c:majorUnit val="5.0"/>
        <c:majorTimeUnit val="days"/>
      </c:dateAx>
      <c:valAx>
        <c:axId val="-2078144296"/>
        <c:scaling>
          <c:orientation val="minMax"/>
        </c:scaling>
        <c:delete val="1"/>
        <c:axPos val="l"/>
        <c:numFmt formatCode="General" sourceLinked="1"/>
        <c:majorTickMark val="out"/>
        <c:minorTickMark val="none"/>
        <c:tickLblPos val="none"/>
        <c:crossAx val="-2078147208"/>
        <c:crosses val="autoZero"/>
        <c:crossBetween val="between"/>
      </c:valAx>
    </c:plotArea>
    <c:plotVisOnly val="1"/>
    <c:dispBlanksAs val="gap"/>
    <c:showDLblsOverMax val="0"/>
  </c:chart>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a:lstStyle/>
          <a:p>
            <a:pPr>
              <a:defRPr/>
            </a:pPr>
            <a:r>
              <a:rPr lang="en-US" dirty="0"/>
              <a:t>Type of </a:t>
            </a:r>
            <a:r>
              <a:rPr lang="en-US" dirty="0" smtClean="0"/>
              <a:t>ERF implementing </a:t>
            </a:r>
            <a:r>
              <a:rPr lang="en-US" dirty="0"/>
              <a:t>partners (2011-2014)</a:t>
            </a:r>
          </a:p>
        </c:rich>
      </c:tx>
      <c:layout>
        <c:manualLayout>
          <c:xMode val="edge"/>
          <c:yMode val="edge"/>
          <c:x val="0.0633138356634652"/>
          <c:y val="0.0185033962947512"/>
        </c:manualLayout>
      </c:layout>
      <c:overlay val="1"/>
    </c:title>
    <c:autoTitleDeleted val="0"/>
    <c:view3D>
      <c:rotX val="15"/>
      <c:rotY val="20"/>
      <c:rAngAx val="1"/>
    </c:view3D>
    <c:floor>
      <c:thickness val="0"/>
    </c:floor>
    <c:sideWall>
      <c:thickness val="0"/>
    </c:sideWall>
    <c:backWall>
      <c:thickness val="0"/>
    </c:backWall>
    <c:plotArea>
      <c:layout>
        <c:manualLayout>
          <c:layoutTarget val="inner"/>
          <c:xMode val="edge"/>
          <c:yMode val="edge"/>
          <c:x val="0.10590040103634"/>
          <c:y val="0.134623860201743"/>
          <c:w val="0.643608334366496"/>
          <c:h val="0.749490974495193"/>
        </c:manualLayout>
      </c:layout>
      <c:bar3DChart>
        <c:barDir val="col"/>
        <c:grouping val="percentStacked"/>
        <c:varyColors val="0"/>
        <c:ser>
          <c:idx val="0"/>
          <c:order val="0"/>
          <c:tx>
            <c:strRef>
              <c:f>'C:\Users\hassanf\Desktop\[Copy of updated Projects funded by ERF since 2007.xlsx]Charts'!$A$34</c:f>
              <c:strCache>
                <c:ptCount val="1"/>
                <c:pt idx="0">
                  <c:v>NNGO</c:v>
                </c:pt>
              </c:strCache>
            </c:strRef>
          </c:tx>
          <c:spPr>
            <a:solidFill>
              <a:schemeClr val="accent4">
                <a:lumMod val="10000"/>
              </a:schemeClr>
            </a:solidFill>
          </c:spPr>
          <c:invertIfNegative val="0"/>
          <c:cat>
            <c:numRef>
              <c:f>'C:\Users\hassanf\Desktop\[Copy of updated Projects funded by ERF since 2007.xlsx]Charts'!$B$33:$I$33</c:f>
              <c:numCache>
                <c:formatCode>General</c:formatCode>
                <c:ptCount val="4"/>
                <c:pt idx="0">
                  <c:v>2011.0</c:v>
                </c:pt>
                <c:pt idx="1">
                  <c:v>2012.0</c:v>
                </c:pt>
                <c:pt idx="2">
                  <c:v>2013.0</c:v>
                </c:pt>
                <c:pt idx="3">
                  <c:v>2014.0</c:v>
                </c:pt>
              </c:numCache>
            </c:numRef>
          </c:cat>
          <c:val>
            <c:numRef>
              <c:f>'C:\Users\hassanf\Desktop\[Copy of updated Projects funded by ERF since 2007.xlsx]Charts'!$B$34:$I$34</c:f>
              <c:numCache>
                <c:formatCode>General</c:formatCode>
                <c:ptCount val="4"/>
                <c:pt idx="0">
                  <c:v>1.0</c:v>
                </c:pt>
                <c:pt idx="1">
                  <c:v>7.0</c:v>
                </c:pt>
                <c:pt idx="2">
                  <c:v>8.0</c:v>
                </c:pt>
                <c:pt idx="3">
                  <c:v>16.0</c:v>
                </c:pt>
              </c:numCache>
            </c:numRef>
          </c:val>
        </c:ser>
        <c:ser>
          <c:idx val="1"/>
          <c:order val="1"/>
          <c:tx>
            <c:strRef>
              <c:f>'C:\Users\hassanf\Desktop\[Copy of updated Projects funded by ERF since 2007.xlsx]Charts'!$A$35</c:f>
              <c:strCache>
                <c:ptCount val="1"/>
                <c:pt idx="0">
                  <c:v>INGO</c:v>
                </c:pt>
              </c:strCache>
            </c:strRef>
          </c:tx>
          <c:invertIfNegative val="0"/>
          <c:cat>
            <c:numRef>
              <c:f>'C:\Users\hassanf\Desktop\[Copy of updated Projects funded by ERF since 2007.xlsx]Charts'!$B$33:$I$33</c:f>
              <c:numCache>
                <c:formatCode>General</c:formatCode>
                <c:ptCount val="4"/>
                <c:pt idx="0">
                  <c:v>2011.0</c:v>
                </c:pt>
                <c:pt idx="1">
                  <c:v>2012.0</c:v>
                </c:pt>
                <c:pt idx="2">
                  <c:v>2013.0</c:v>
                </c:pt>
                <c:pt idx="3">
                  <c:v>2014.0</c:v>
                </c:pt>
              </c:numCache>
            </c:numRef>
          </c:cat>
          <c:val>
            <c:numRef>
              <c:f>'C:\Users\hassanf\Desktop\[Copy of updated Projects funded by ERF since 2007.xlsx]Charts'!$B$35:$I$35</c:f>
              <c:numCache>
                <c:formatCode>General</c:formatCode>
                <c:ptCount val="4"/>
                <c:pt idx="0">
                  <c:v>7.0</c:v>
                </c:pt>
                <c:pt idx="1">
                  <c:v>6.0</c:v>
                </c:pt>
                <c:pt idx="2">
                  <c:v>5.0</c:v>
                </c:pt>
                <c:pt idx="3">
                  <c:v>4.0</c:v>
                </c:pt>
              </c:numCache>
            </c:numRef>
          </c:val>
        </c:ser>
        <c:ser>
          <c:idx val="2"/>
          <c:order val="2"/>
          <c:tx>
            <c:strRef>
              <c:f>'C:\Users\hassanf\Desktop\[Copy of updated Projects funded by ERF since 2007.xlsx]Charts'!$A$36</c:f>
              <c:strCache>
                <c:ptCount val="1"/>
                <c:pt idx="0">
                  <c:v>UN Agency</c:v>
                </c:pt>
              </c:strCache>
            </c:strRef>
          </c:tx>
          <c:invertIfNegative val="0"/>
          <c:cat>
            <c:numRef>
              <c:f>'C:\Users\hassanf\Desktop\[Copy of updated Projects funded by ERF since 2007.xlsx]Charts'!$B$33:$I$33</c:f>
              <c:numCache>
                <c:formatCode>General</c:formatCode>
                <c:ptCount val="4"/>
                <c:pt idx="0">
                  <c:v>2011.0</c:v>
                </c:pt>
                <c:pt idx="1">
                  <c:v>2012.0</c:v>
                </c:pt>
                <c:pt idx="2">
                  <c:v>2013.0</c:v>
                </c:pt>
                <c:pt idx="3">
                  <c:v>2014.0</c:v>
                </c:pt>
              </c:numCache>
            </c:numRef>
          </c:cat>
          <c:val>
            <c:numRef>
              <c:f>'C:\Users\hassanf\Desktop\[Copy of updated Projects funded by ERF since 2007.xlsx]Charts'!$B$36:$I$36</c:f>
              <c:numCache>
                <c:formatCode>General</c:formatCode>
                <c:ptCount val="4"/>
                <c:pt idx="0">
                  <c:v>2.0</c:v>
                </c:pt>
                <c:pt idx="1">
                  <c:v>3.0</c:v>
                </c:pt>
                <c:pt idx="2">
                  <c:v>2.0</c:v>
                </c:pt>
                <c:pt idx="3">
                  <c:v>2.0</c:v>
                </c:pt>
              </c:numCache>
            </c:numRef>
          </c:val>
        </c:ser>
        <c:ser>
          <c:idx val="3"/>
          <c:order val="3"/>
          <c:tx>
            <c:strRef>
              <c:f>'C:\Users\hassanf\Desktop\[Copy of updated Projects funded by ERF since 2007.xlsx]Charts'!$A$37</c:f>
              <c:strCache>
                <c:ptCount val="1"/>
                <c:pt idx="0">
                  <c:v>Partnership</c:v>
                </c:pt>
              </c:strCache>
            </c:strRef>
          </c:tx>
          <c:invertIfNegative val="0"/>
          <c:cat>
            <c:numRef>
              <c:f>'C:\Users\hassanf\Desktop\[Copy of updated Projects funded by ERF since 2007.xlsx]Charts'!$B$33:$I$33</c:f>
              <c:numCache>
                <c:formatCode>General</c:formatCode>
                <c:ptCount val="4"/>
                <c:pt idx="0">
                  <c:v>2011.0</c:v>
                </c:pt>
                <c:pt idx="1">
                  <c:v>2012.0</c:v>
                </c:pt>
                <c:pt idx="2">
                  <c:v>2013.0</c:v>
                </c:pt>
                <c:pt idx="3">
                  <c:v>2014.0</c:v>
                </c:pt>
              </c:numCache>
            </c:numRef>
          </c:cat>
          <c:val>
            <c:numRef>
              <c:f>'C:\Users\hassanf\Desktop\[Copy of updated Projects funded by ERF since 2007.xlsx]Charts'!$B$37:$I$37</c:f>
              <c:numCache>
                <c:formatCode>General</c:formatCode>
                <c:ptCount val="4"/>
                <c:pt idx="0">
                  <c:v>4.0</c:v>
                </c:pt>
                <c:pt idx="1">
                  <c:v>9.0</c:v>
                </c:pt>
                <c:pt idx="2">
                  <c:v>6.0</c:v>
                </c:pt>
                <c:pt idx="3">
                  <c:v>2.0</c:v>
                </c:pt>
              </c:numCache>
            </c:numRef>
          </c:val>
        </c:ser>
        <c:dLbls>
          <c:showLegendKey val="0"/>
          <c:showVal val="0"/>
          <c:showCatName val="0"/>
          <c:showSerName val="0"/>
          <c:showPercent val="0"/>
          <c:showBubbleSize val="0"/>
        </c:dLbls>
        <c:gapWidth val="150"/>
        <c:shape val="box"/>
        <c:axId val="-2077192200"/>
        <c:axId val="-2076199560"/>
        <c:axId val="0"/>
      </c:bar3DChart>
      <c:catAx>
        <c:axId val="-2077192200"/>
        <c:scaling>
          <c:orientation val="minMax"/>
        </c:scaling>
        <c:delete val="0"/>
        <c:axPos val="b"/>
        <c:numFmt formatCode="General" sourceLinked="1"/>
        <c:majorTickMark val="out"/>
        <c:minorTickMark val="none"/>
        <c:tickLblPos val="nextTo"/>
        <c:crossAx val="-2076199560"/>
        <c:crosses val="autoZero"/>
        <c:auto val="1"/>
        <c:lblAlgn val="ctr"/>
        <c:lblOffset val="100"/>
        <c:noMultiLvlLbl val="0"/>
      </c:catAx>
      <c:valAx>
        <c:axId val="-2076199560"/>
        <c:scaling>
          <c:orientation val="minMax"/>
        </c:scaling>
        <c:delete val="0"/>
        <c:axPos val="l"/>
        <c:majorGridlines/>
        <c:numFmt formatCode="0%" sourceLinked="1"/>
        <c:majorTickMark val="out"/>
        <c:minorTickMark val="none"/>
        <c:tickLblPos val="nextTo"/>
        <c:crossAx val="-2077192200"/>
        <c:crosses val="autoZero"/>
        <c:crossBetween val="between"/>
      </c:valAx>
    </c:plotArea>
    <c:legend>
      <c:legendPos val="r"/>
      <c:overlay val="0"/>
    </c:legend>
    <c:plotVisOnly val="1"/>
    <c:dispBlanksAs val="gap"/>
    <c:showDLblsOverMax val="0"/>
  </c:chart>
  <c:txPr>
    <a:bodyPr/>
    <a:lstStyle/>
    <a:p>
      <a:pPr>
        <a:defRPr sz="1800"/>
      </a:pPr>
      <a:endParaRPr lang="it-IT"/>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13"/>
    </mc:Choice>
    <mc:Fallback>
      <c:style val="13"/>
    </mc:Fallback>
  </mc:AlternateContent>
  <c:chart>
    <c:title>
      <c:tx>
        <c:rich>
          <a:bodyPr/>
          <a:lstStyle/>
          <a:p>
            <a:pPr>
              <a:defRPr/>
            </a:pPr>
            <a:r>
              <a:rPr lang="en-US" dirty="0"/>
              <a:t>Fund disbursed </a:t>
            </a:r>
            <a:r>
              <a:rPr lang="en-US" dirty="0" smtClean="0"/>
              <a:t>by</a:t>
            </a:r>
            <a:r>
              <a:rPr lang="en-US" baseline="0" dirty="0" smtClean="0"/>
              <a:t> the ERF </a:t>
            </a:r>
            <a:r>
              <a:rPr lang="en-US" dirty="0" smtClean="0"/>
              <a:t>per </a:t>
            </a:r>
            <a:r>
              <a:rPr lang="en-US" dirty="0"/>
              <a:t>year</a:t>
            </a:r>
          </a:p>
        </c:rich>
      </c:tx>
      <c:layout>
        <c:manualLayout>
          <c:xMode val="edge"/>
          <c:yMode val="edge"/>
          <c:x val="0.195500432821218"/>
          <c:y val="0.0317221749308363"/>
        </c:manualLayout>
      </c:layout>
      <c:overlay val="1"/>
    </c:title>
    <c:autoTitleDeleted val="0"/>
    <c:view3D>
      <c:rotX val="30"/>
      <c:rotY val="20"/>
      <c:depthPercent val="100"/>
      <c:rAngAx val="1"/>
    </c:view3D>
    <c:floor>
      <c:thickness val="0"/>
    </c:floor>
    <c:sideWall>
      <c:thickness val="0"/>
    </c:sideWall>
    <c:backWall>
      <c:thickness val="0"/>
    </c:backWall>
    <c:plotArea>
      <c:layout>
        <c:manualLayout>
          <c:layoutTarget val="inner"/>
          <c:xMode val="edge"/>
          <c:yMode val="edge"/>
          <c:x val="0.0187692453621356"/>
          <c:y val="0.115427927927928"/>
          <c:w val="0.930848161641762"/>
          <c:h val="0.772236335745194"/>
        </c:manualLayout>
      </c:layout>
      <c:bar3DChart>
        <c:barDir val="col"/>
        <c:grouping val="clustered"/>
        <c:varyColors val="0"/>
        <c:ser>
          <c:idx val="0"/>
          <c:order val="0"/>
          <c:invertIfNegative val="0"/>
          <c:dLbls>
            <c:dLbl>
              <c:idx val="0"/>
              <c:layout>
                <c:manualLayout>
                  <c:x val="0.0238881304608999"/>
                  <c:y val="-0.0731981981981982"/>
                </c:manualLayout>
              </c:layout>
              <c:tx>
                <c:rich>
                  <a:bodyPr/>
                  <a:lstStyle/>
                  <a:p>
                    <a:r>
                      <a:rPr lang="en-US" sz="1300" dirty="0" smtClean="0"/>
                      <a:t>$</a:t>
                    </a:r>
                    <a:r>
                      <a:rPr lang="en-US" dirty="0" smtClean="0"/>
                      <a:t>2,667,112</a:t>
                    </a:r>
                    <a:endParaRPr lang="en-US" dirty="0"/>
                  </a:p>
                </c:rich>
              </c:tx>
              <c:showLegendKey val="0"/>
              <c:showVal val="1"/>
              <c:showCatName val="0"/>
              <c:showSerName val="0"/>
              <c:showPercent val="0"/>
              <c:showBubbleSize val="0"/>
            </c:dLbl>
            <c:dLbl>
              <c:idx val="1"/>
              <c:layout>
                <c:manualLayout>
                  <c:x val="0.0324196056255073"/>
                  <c:y val="-0.0844594594594596"/>
                </c:manualLayout>
              </c:layout>
              <c:tx>
                <c:rich>
                  <a:bodyPr/>
                  <a:lstStyle/>
                  <a:p>
                    <a:r>
                      <a:rPr lang="en-US" sz="1300" dirty="0" smtClean="0"/>
                      <a:t>$</a:t>
                    </a:r>
                    <a:r>
                      <a:rPr lang="en-US" dirty="0" smtClean="0"/>
                      <a:t>5,531,651</a:t>
                    </a:r>
                    <a:endParaRPr lang="en-US" dirty="0"/>
                  </a:p>
                </c:rich>
              </c:tx>
              <c:showLegendKey val="0"/>
              <c:showVal val="1"/>
              <c:showCatName val="0"/>
              <c:showSerName val="0"/>
              <c:showPercent val="0"/>
              <c:showBubbleSize val="0"/>
            </c:dLbl>
            <c:dLbl>
              <c:idx val="2"/>
              <c:layout>
                <c:manualLayout>
                  <c:x val="0.020475540395057"/>
                  <c:y val="-0.0619369369369379"/>
                </c:manualLayout>
              </c:layout>
              <c:tx>
                <c:rich>
                  <a:bodyPr/>
                  <a:lstStyle/>
                  <a:p>
                    <a:r>
                      <a:rPr lang="en-US" sz="1300" dirty="0" smtClean="0"/>
                      <a:t>$</a:t>
                    </a:r>
                    <a:r>
                      <a:rPr lang="en-US" dirty="0" smtClean="0"/>
                      <a:t>3,973,401</a:t>
                    </a:r>
                    <a:endParaRPr lang="en-US" dirty="0"/>
                  </a:p>
                </c:rich>
              </c:tx>
              <c:showLegendKey val="0"/>
              <c:showVal val="1"/>
              <c:showCatName val="0"/>
              <c:showSerName val="0"/>
              <c:showPercent val="0"/>
              <c:showBubbleSize val="0"/>
            </c:dLbl>
            <c:dLbl>
              <c:idx val="3"/>
              <c:layout>
                <c:manualLayout>
                  <c:x val="0.020475540395057"/>
                  <c:y val="-0.0731981981981982"/>
                </c:manualLayout>
              </c:layout>
              <c:tx>
                <c:rich>
                  <a:bodyPr/>
                  <a:lstStyle/>
                  <a:p>
                    <a:r>
                      <a:rPr lang="en-US" sz="1300" dirty="0" smtClean="0"/>
                      <a:t>$</a:t>
                    </a:r>
                    <a:r>
                      <a:rPr lang="en-US" dirty="0" smtClean="0"/>
                      <a:t>5,357,963</a:t>
                    </a:r>
                    <a:endParaRPr lang="en-US" dirty="0"/>
                  </a:p>
                </c:rich>
              </c:tx>
              <c:showLegendKey val="0"/>
              <c:showVal val="1"/>
              <c:showCatName val="0"/>
              <c:showSerName val="0"/>
              <c:showPercent val="0"/>
              <c:showBubbleSize val="0"/>
            </c:dLbl>
            <c:numFmt formatCode="#,##0" sourceLinked="0"/>
            <c:txPr>
              <a:bodyPr/>
              <a:lstStyle/>
              <a:p>
                <a:pPr>
                  <a:defRPr sz="1300">
                    <a:solidFill>
                      <a:srgbClr val="000000"/>
                    </a:solidFill>
                  </a:defRPr>
                </a:pPr>
                <a:endParaRPr lang="it-IT"/>
              </a:p>
            </c:txPr>
            <c:showLegendKey val="0"/>
            <c:showVal val="1"/>
            <c:showCatName val="0"/>
            <c:showSerName val="0"/>
            <c:showPercent val="0"/>
            <c:showBubbleSize val="0"/>
            <c:showLeaderLines val="0"/>
          </c:dLbls>
          <c:cat>
            <c:numRef>
              <c:f>'C:\Users\hassanf\Desktop\[Copy of updated Projects funded by ERF since 2007.xlsx]Charts'!$A$92:$A$95</c:f>
              <c:numCache>
                <c:formatCode>General</c:formatCode>
                <c:ptCount val="4"/>
                <c:pt idx="0">
                  <c:v>2011.0</c:v>
                </c:pt>
                <c:pt idx="1">
                  <c:v>2012.0</c:v>
                </c:pt>
                <c:pt idx="2">
                  <c:v>2013.0</c:v>
                </c:pt>
                <c:pt idx="3">
                  <c:v>2014.0</c:v>
                </c:pt>
              </c:numCache>
            </c:numRef>
          </c:cat>
          <c:val>
            <c:numRef>
              <c:f>'C:\Users\hassanf\Desktop\[Copy of updated Projects funded by ERF since 2007.xlsx]Charts'!$F$92:$F$95</c:f>
              <c:numCache>
                <c:formatCode>#,##0.00</c:formatCode>
                <c:ptCount val="4"/>
                <c:pt idx="0">
                  <c:v>2.66711245E6</c:v>
                </c:pt>
                <c:pt idx="1">
                  <c:v>5.53165165E6</c:v>
                </c:pt>
                <c:pt idx="2">
                  <c:v>3.97340175E6</c:v>
                </c:pt>
                <c:pt idx="3">
                  <c:v>5.35796333E6</c:v>
                </c:pt>
              </c:numCache>
            </c:numRef>
          </c:val>
        </c:ser>
        <c:dLbls>
          <c:showLegendKey val="0"/>
          <c:showVal val="0"/>
          <c:showCatName val="0"/>
          <c:showSerName val="0"/>
          <c:showPercent val="0"/>
          <c:showBubbleSize val="0"/>
        </c:dLbls>
        <c:gapWidth val="100"/>
        <c:shape val="box"/>
        <c:axId val="-2076420536"/>
        <c:axId val="-2076494328"/>
        <c:axId val="0"/>
      </c:bar3DChart>
      <c:catAx>
        <c:axId val="-2076420536"/>
        <c:scaling>
          <c:orientation val="minMax"/>
        </c:scaling>
        <c:delete val="0"/>
        <c:axPos val="b"/>
        <c:numFmt formatCode="General" sourceLinked="1"/>
        <c:majorTickMark val="out"/>
        <c:minorTickMark val="none"/>
        <c:tickLblPos val="nextTo"/>
        <c:crossAx val="-2076494328"/>
        <c:crosses val="autoZero"/>
        <c:auto val="1"/>
        <c:lblAlgn val="ctr"/>
        <c:lblOffset val="100"/>
        <c:noMultiLvlLbl val="0"/>
      </c:catAx>
      <c:valAx>
        <c:axId val="-2076494328"/>
        <c:scaling>
          <c:orientation val="minMax"/>
        </c:scaling>
        <c:delete val="1"/>
        <c:axPos val="l"/>
        <c:numFmt formatCode="#,##0.00" sourceLinked="1"/>
        <c:majorTickMark val="out"/>
        <c:minorTickMark val="none"/>
        <c:tickLblPos val="none"/>
        <c:crossAx val="-2076420536"/>
        <c:crosses val="autoZero"/>
        <c:crossBetween val="between"/>
      </c:valAx>
    </c:plotArea>
    <c:plotVisOnly val="1"/>
    <c:dispBlanksAs val="gap"/>
    <c:showDLblsOverMax val="0"/>
  </c:chart>
  <c:txPr>
    <a:bodyPr/>
    <a:lstStyle/>
    <a:p>
      <a:pPr>
        <a:defRPr sz="1800"/>
      </a:pPr>
      <a:endParaRPr lang="it-IT"/>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13"/>
    </mc:Choice>
    <mc:Fallback>
      <c:style val="13"/>
    </mc:Fallback>
  </mc:AlternateContent>
  <c:chart>
    <c:title>
      <c:tx>
        <c:rich>
          <a:bodyPr/>
          <a:lstStyle/>
          <a:p>
            <a:pPr>
              <a:defRPr/>
            </a:pPr>
            <a:r>
              <a:rPr lang="en-US" dirty="0"/>
              <a:t>Average </a:t>
            </a:r>
            <a:r>
              <a:rPr lang="en-US" dirty="0" smtClean="0"/>
              <a:t>population growth</a:t>
            </a:r>
          </a:p>
          <a:p>
            <a:pPr>
              <a:defRPr/>
            </a:pPr>
            <a:r>
              <a:rPr lang="en-US" dirty="0" smtClean="0"/>
              <a:t>2000-2011</a:t>
            </a:r>
            <a:endParaRPr lang="en-US" dirty="0"/>
          </a:p>
        </c:rich>
      </c:tx>
      <c:layout/>
      <c:overlay val="0"/>
    </c:title>
    <c:autoTitleDeleted val="0"/>
    <c:view3D>
      <c:rotX val="15"/>
      <c:rotY val="20"/>
      <c:rAngAx val="1"/>
    </c:view3D>
    <c:floor>
      <c:thickness val="0"/>
    </c:floor>
    <c:sideWall>
      <c:thickness val="0"/>
    </c:sideWall>
    <c:backWall>
      <c:thickness val="0"/>
    </c:backWall>
    <c:plotArea>
      <c:layout>
        <c:manualLayout>
          <c:layoutTarget val="inner"/>
          <c:xMode val="edge"/>
          <c:yMode val="edge"/>
          <c:x val="0.111461661991321"/>
          <c:y val="0.209888370916997"/>
          <c:w val="0.859780173994108"/>
          <c:h val="0.534444589473155"/>
        </c:manualLayout>
      </c:layout>
      <c:bar3DChart>
        <c:barDir val="col"/>
        <c:grouping val="clustered"/>
        <c:varyColors val="0"/>
        <c:ser>
          <c:idx val="0"/>
          <c:order val="0"/>
          <c:invertIfNegative val="0"/>
          <c:dLbls>
            <c:dLbl>
              <c:idx val="0"/>
              <c:layout>
                <c:manualLayout>
                  <c:x val="0.0166666666666668"/>
                  <c:y val="-0.0416666666666667"/>
                </c:manualLayout>
              </c:layout>
              <c:showLegendKey val="0"/>
              <c:showVal val="1"/>
              <c:showCatName val="0"/>
              <c:showSerName val="0"/>
              <c:showPercent val="0"/>
              <c:showBubbleSize val="0"/>
            </c:dLbl>
            <c:dLbl>
              <c:idx val="1"/>
              <c:layout>
                <c:manualLayout>
                  <c:x val="0.0222222222222223"/>
                  <c:y val="-0.0416666666666667"/>
                </c:manualLayout>
              </c:layout>
              <c:showLegendKey val="0"/>
              <c:showVal val="1"/>
              <c:showCatName val="0"/>
              <c:showSerName val="0"/>
              <c:showPercent val="0"/>
              <c:showBubbleSize val="0"/>
            </c:dLbl>
            <c:dLbl>
              <c:idx val="2"/>
              <c:layout>
                <c:manualLayout>
                  <c:x val="0.0166666666666667"/>
                  <c:y val="-0.0277777777777791"/>
                </c:manualLayout>
              </c:layout>
              <c:showLegendKey val="0"/>
              <c:showVal val="1"/>
              <c:showCatName val="0"/>
              <c:showSerName val="0"/>
              <c:showPercent val="0"/>
              <c:showBubbleSize val="0"/>
            </c:dLbl>
            <c:dLbl>
              <c:idx val="3"/>
              <c:layout>
                <c:manualLayout>
                  <c:x val="0.0250000000000002"/>
                  <c:y val="-0.0277777777777791"/>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strRef>
              <c:f>comparison!$A$1:$A$4</c:f>
              <c:strCache>
                <c:ptCount val="4"/>
                <c:pt idx="0">
                  <c:v>Palestinians</c:v>
                </c:pt>
                <c:pt idx="1">
                  <c:v>Israel</c:v>
                </c:pt>
                <c:pt idx="2">
                  <c:v>EJ settlements</c:v>
                </c:pt>
                <c:pt idx="3">
                  <c:v>Other settlements</c:v>
                </c:pt>
              </c:strCache>
            </c:strRef>
          </c:cat>
          <c:val>
            <c:numRef>
              <c:f>comparison!$B$1:$B$4</c:f>
              <c:numCache>
                <c:formatCode>0.0</c:formatCode>
                <c:ptCount val="4"/>
                <c:pt idx="0">
                  <c:v>2.6</c:v>
                </c:pt>
                <c:pt idx="1">
                  <c:v>1.9</c:v>
                </c:pt>
                <c:pt idx="2">
                  <c:v>1.6</c:v>
                </c:pt>
                <c:pt idx="3">
                  <c:v>5.2</c:v>
                </c:pt>
              </c:numCache>
            </c:numRef>
          </c:val>
        </c:ser>
        <c:dLbls>
          <c:showLegendKey val="0"/>
          <c:showVal val="1"/>
          <c:showCatName val="0"/>
          <c:showSerName val="0"/>
          <c:showPercent val="0"/>
          <c:showBubbleSize val="0"/>
        </c:dLbls>
        <c:gapWidth val="150"/>
        <c:shape val="box"/>
        <c:axId val="-2107834792"/>
        <c:axId val="-2108476904"/>
        <c:axId val="0"/>
      </c:bar3DChart>
      <c:catAx>
        <c:axId val="-2107834792"/>
        <c:scaling>
          <c:orientation val="minMax"/>
        </c:scaling>
        <c:delete val="0"/>
        <c:axPos val="b"/>
        <c:majorTickMark val="out"/>
        <c:minorTickMark val="none"/>
        <c:tickLblPos val="nextTo"/>
        <c:txPr>
          <a:bodyPr/>
          <a:lstStyle/>
          <a:p>
            <a:pPr>
              <a:defRPr sz="1200"/>
            </a:pPr>
            <a:endParaRPr lang="it-IT"/>
          </a:p>
        </c:txPr>
        <c:crossAx val="-2108476904"/>
        <c:crosses val="autoZero"/>
        <c:auto val="1"/>
        <c:lblAlgn val="ctr"/>
        <c:lblOffset val="100"/>
        <c:noMultiLvlLbl val="0"/>
      </c:catAx>
      <c:valAx>
        <c:axId val="-2108476904"/>
        <c:scaling>
          <c:orientation val="minMax"/>
        </c:scaling>
        <c:delete val="0"/>
        <c:axPos val="l"/>
        <c:numFmt formatCode="0.0" sourceLinked="1"/>
        <c:majorTickMark val="out"/>
        <c:minorTickMark val="none"/>
        <c:tickLblPos val="nextTo"/>
        <c:crossAx val="-2107834792"/>
        <c:crosses val="autoZero"/>
        <c:crossBetween val="between"/>
      </c:valAx>
    </c:plotArea>
    <c:plotVisOnly val="1"/>
    <c:dispBlanksAs val="gap"/>
    <c:showDLblsOverMax val="0"/>
  </c:chart>
  <c:spPr>
    <a:solidFill>
      <a:schemeClr val="bg1"/>
    </a:solidFill>
  </c:spPr>
  <c:txPr>
    <a:bodyPr/>
    <a:lstStyle/>
    <a:p>
      <a:pPr>
        <a:defRPr sz="1500">
          <a:latin typeface="Gill Sans MT" pitchFamily="34" charset="0"/>
        </a:defRPr>
      </a:pPr>
      <a:endParaRPr lang="it-IT"/>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ctr">
              <a:defRPr/>
            </a:pPr>
            <a:r>
              <a:rPr lang="en-US" sz="1400" b="1" i="0" baseline="0"/>
              <a:t>Settler-related incidents resulting in Palestinian casualties or property/land damage</a:t>
            </a:r>
            <a:endParaRPr lang="en-US" sz="1400"/>
          </a:p>
        </c:rich>
      </c:tx>
      <c:layout/>
      <c:overlay val="1"/>
    </c:title>
    <c:autoTitleDeleted val="0"/>
    <c:view3D>
      <c:rotX val="15"/>
      <c:rotY val="20"/>
      <c:rAngAx val="1"/>
    </c:view3D>
    <c:floor>
      <c:thickness val="0"/>
    </c:floor>
    <c:sideWall>
      <c:thickness val="0"/>
      <c:spPr>
        <a:noFill/>
        <a:ln w="25400">
          <a:noFill/>
        </a:ln>
      </c:spPr>
    </c:sideWall>
    <c:backWall>
      <c:thickness val="0"/>
      <c:spPr>
        <a:noFill/>
        <a:ln w="25400">
          <a:noFill/>
        </a:ln>
      </c:spPr>
    </c:backWall>
    <c:plotArea>
      <c:layout>
        <c:manualLayout>
          <c:layoutTarget val="inner"/>
          <c:xMode val="edge"/>
          <c:yMode val="edge"/>
          <c:x val="0.0336833434282262"/>
          <c:y val="0.128977396874687"/>
          <c:w val="0.826948222381304"/>
          <c:h val="0.647103597015041"/>
        </c:manualLayout>
      </c:layout>
      <c:bar3DChart>
        <c:barDir val="col"/>
        <c:grouping val="stacked"/>
        <c:varyColors val="0"/>
        <c:ser>
          <c:idx val="2"/>
          <c:order val="0"/>
          <c:tx>
            <c:strRef>
              <c:f>Sheet4!$D$7</c:f>
            </c:strRef>
          </c:tx>
          <c:spPr>
            <a:solidFill>
              <a:schemeClr val="accent5"/>
            </a:solidFill>
            <a:ln>
              <a:solidFill>
                <a:schemeClr val="bg1"/>
              </a:solidFill>
            </a:ln>
          </c:spPr>
          <c:invertIfNegative val="0"/>
          <c:cat>
            <c:multiLvlStrRef>
              <c:f>Sheet4!$E$6:$I$6</c:f>
            </c:multiLvlStrRef>
          </c:cat>
          <c:val>
            <c:numRef>
              <c:f>Sheet4!$E$7:$I$7</c:f>
            </c:numRef>
          </c:val>
        </c:ser>
        <c:ser>
          <c:idx val="3"/>
          <c:order val="1"/>
          <c:tx>
            <c:strRef>
              <c:f>Sheet4!$D$8</c:f>
            </c:strRef>
          </c:tx>
          <c:spPr>
            <a:solidFill>
              <a:schemeClr val="accent3"/>
            </a:solidFill>
            <a:ln>
              <a:solidFill>
                <a:schemeClr val="bg1"/>
              </a:solidFill>
            </a:ln>
          </c:spPr>
          <c:invertIfNegative val="0"/>
          <c:cat>
            <c:multiLvlStrRef>
              <c:f>Sheet4!$E$6:$I$6</c:f>
            </c:multiLvlStrRef>
          </c:cat>
          <c:val>
            <c:numRef>
              <c:f>Sheet4!$E$8:$I$8</c:f>
            </c:numRef>
          </c:val>
        </c:ser>
        <c:dLbls>
          <c:showLegendKey val="0"/>
          <c:showVal val="0"/>
          <c:showCatName val="0"/>
          <c:showSerName val="0"/>
          <c:showPercent val="0"/>
          <c:showBubbleSize val="0"/>
        </c:dLbls>
        <c:gapWidth val="150"/>
        <c:shape val="box"/>
        <c:axId val="-2113144504"/>
        <c:axId val="-2113141528"/>
        <c:axId val="0"/>
      </c:bar3DChart>
      <c:catAx>
        <c:axId val="-2113144504"/>
        <c:scaling>
          <c:orientation val="minMax"/>
        </c:scaling>
        <c:delete val="1"/>
        <c:axPos val="b"/>
        <c:majorTickMark val="out"/>
        <c:minorTickMark val="none"/>
        <c:tickLblPos val="none"/>
        <c:crossAx val="-2113141528"/>
        <c:crosses val="autoZero"/>
        <c:auto val="1"/>
        <c:lblAlgn val="ctr"/>
        <c:lblOffset val="100"/>
        <c:noMultiLvlLbl val="0"/>
      </c:catAx>
      <c:valAx>
        <c:axId val="-2113141528"/>
        <c:scaling>
          <c:orientation val="minMax"/>
        </c:scaling>
        <c:delete val="1"/>
        <c:axPos val="l"/>
        <c:numFmt formatCode="General" sourceLinked="1"/>
        <c:majorTickMark val="out"/>
        <c:minorTickMark val="none"/>
        <c:tickLblPos val="none"/>
        <c:crossAx val="-2113144504"/>
        <c:crosses val="autoZero"/>
        <c:crossBetween val="between"/>
      </c:valAx>
      <c:spPr>
        <a:noFill/>
        <a:ln w="25400">
          <a:noFill/>
        </a:ln>
      </c:spPr>
    </c:plotArea>
    <c:legend>
      <c:legendPos val="r"/>
      <c:layout>
        <c:manualLayout>
          <c:xMode val="edge"/>
          <c:yMode val="edge"/>
          <c:x val="0.0621115283666465"/>
          <c:y val="0.178581655814527"/>
          <c:w val="0.190309047673741"/>
          <c:h val="0.129474482356375"/>
        </c:manualLayout>
      </c:layout>
      <c:overlay val="0"/>
    </c:legend>
    <c:plotVisOnly val="1"/>
    <c:dispBlanksAs val="gap"/>
    <c:showDLblsOverMax val="0"/>
  </c:chart>
  <c:spPr>
    <a:solidFill>
      <a:schemeClr val="bg1"/>
    </a:solidFill>
  </c:spPr>
  <c:txPr>
    <a:bodyPr/>
    <a:lstStyle/>
    <a:p>
      <a:pPr>
        <a:defRPr>
          <a:latin typeface="Gill Sans MT" pitchFamily="34" charset="0"/>
        </a:defRPr>
      </a:pPr>
      <a:endParaRPr lang="it-IT"/>
    </a:p>
  </c:tx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10"/>
    </mc:Choice>
    <mc:Fallback>
      <c:style val="10"/>
    </mc:Fallback>
  </mc:AlternateContent>
  <c:chart>
    <c:title>
      <c:tx>
        <c:rich>
          <a:bodyPr/>
          <a:lstStyle/>
          <a:p>
            <a:pPr>
              <a:defRPr sz="1500"/>
            </a:pPr>
            <a:r>
              <a:rPr lang="en-US" sz="1500" dirty="0" smtClean="0"/>
              <a:t>Structures </a:t>
            </a:r>
            <a:r>
              <a:rPr lang="en-US" sz="1500" dirty="0"/>
              <a:t>demolished and persons </a:t>
            </a:r>
          </a:p>
          <a:p>
            <a:pPr>
              <a:defRPr sz="1500"/>
            </a:pPr>
            <a:r>
              <a:rPr lang="en-US" sz="1500" dirty="0"/>
              <a:t>displaced </a:t>
            </a:r>
          </a:p>
        </c:rich>
      </c:tx>
      <c:layout>
        <c:manualLayout>
          <c:xMode val="edge"/>
          <c:yMode val="edge"/>
          <c:x val="0.154731474646971"/>
          <c:y val="0.501715063847131"/>
        </c:manualLayout>
      </c:layout>
      <c:overlay val="1"/>
    </c:title>
    <c:autoTitleDeleted val="0"/>
    <c:view3D>
      <c:rotX val="15"/>
      <c:rotY val="20"/>
      <c:rAngAx val="1"/>
    </c:view3D>
    <c:floor>
      <c:thickness val="0"/>
    </c:floor>
    <c:sideWall>
      <c:thickness val="0"/>
    </c:sideWall>
    <c:backWall>
      <c:thickness val="0"/>
    </c:backWall>
    <c:plotArea>
      <c:layout>
        <c:manualLayout>
          <c:layoutTarget val="inner"/>
          <c:xMode val="edge"/>
          <c:yMode val="edge"/>
          <c:x val="0.0413525750187439"/>
          <c:y val="0.528315989782434"/>
          <c:w val="0.956187000044559"/>
          <c:h val="0.31716778875237"/>
        </c:manualLayout>
      </c:layout>
      <c:bar3DChart>
        <c:barDir val="col"/>
        <c:grouping val="stacked"/>
        <c:varyColors val="0"/>
        <c:dLbls>
          <c:showLegendKey val="0"/>
          <c:showVal val="0"/>
          <c:showCatName val="0"/>
          <c:showSerName val="0"/>
          <c:showPercent val="0"/>
          <c:showBubbleSize val="0"/>
        </c:dLbls>
        <c:gapWidth val="150"/>
        <c:shape val="box"/>
        <c:axId val="-2128566216"/>
        <c:axId val="-2127764216"/>
        <c:axId val="0"/>
      </c:bar3DChart>
      <c:catAx>
        <c:axId val="-2128566216"/>
        <c:scaling>
          <c:orientation val="minMax"/>
        </c:scaling>
        <c:delete val="0"/>
        <c:axPos val="b"/>
        <c:majorTickMark val="out"/>
        <c:minorTickMark val="none"/>
        <c:tickLblPos val="nextTo"/>
        <c:txPr>
          <a:bodyPr/>
          <a:lstStyle/>
          <a:p>
            <a:pPr>
              <a:defRPr sz="1000"/>
            </a:pPr>
            <a:endParaRPr lang="it-IT"/>
          </a:p>
        </c:txPr>
        <c:crossAx val="-2127764216"/>
        <c:crosses val="autoZero"/>
        <c:auto val="1"/>
        <c:lblAlgn val="ctr"/>
        <c:lblOffset val="100"/>
        <c:tickLblSkip val="1"/>
        <c:noMultiLvlLbl val="0"/>
      </c:catAx>
      <c:valAx>
        <c:axId val="-2127764216"/>
        <c:scaling>
          <c:orientation val="minMax"/>
        </c:scaling>
        <c:delete val="1"/>
        <c:axPos val="l"/>
        <c:numFmt formatCode="General" sourceLinked="1"/>
        <c:majorTickMark val="out"/>
        <c:minorTickMark val="none"/>
        <c:tickLblPos val="none"/>
        <c:crossAx val="-2128566216"/>
        <c:crosses val="autoZero"/>
        <c:crossBetween val="between"/>
      </c:valAx>
    </c:plotArea>
    <c:legend>
      <c:legendPos val="r"/>
      <c:layout>
        <c:manualLayout>
          <c:xMode val="edge"/>
          <c:yMode val="edge"/>
          <c:x val="0.29458454659406"/>
          <c:y val="0.938587257776025"/>
          <c:w val="0.39665362835185"/>
          <c:h val="0.0612765735119201"/>
        </c:manualLayout>
      </c:layout>
      <c:overlay val="0"/>
      <c:txPr>
        <a:bodyPr/>
        <a:lstStyle/>
        <a:p>
          <a:pPr>
            <a:defRPr sz="1200"/>
          </a:pPr>
          <a:endParaRPr lang="it-IT"/>
        </a:p>
      </c:txPr>
    </c:legend>
    <c:plotVisOnly val="1"/>
    <c:dispBlanksAs val="gap"/>
    <c:showDLblsOverMax val="0"/>
  </c:chart>
  <c:txPr>
    <a:bodyPr/>
    <a:lstStyle/>
    <a:p>
      <a:pPr>
        <a:defRPr sz="1500">
          <a:latin typeface="Gill Sans MT" pitchFamily="34" charset="0"/>
          <a:cs typeface="Gill Sans"/>
        </a:defRPr>
      </a:pPr>
      <a:endParaRPr lang="it-IT"/>
    </a:p>
  </c:txPr>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13"/>
    </mc:Choice>
    <mc:Fallback>
      <c:style val="13"/>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0"/>
          <c:y val="0.246892449041982"/>
          <c:w val="0.556096875715957"/>
          <c:h val="0.61748477662748"/>
        </c:manualLayout>
      </c:layout>
      <c:bar3DChart>
        <c:barDir val="col"/>
        <c:grouping val="stacked"/>
        <c:varyColors val="0"/>
        <c:ser>
          <c:idx val="0"/>
          <c:order val="0"/>
          <c:tx>
            <c:strRef>
              <c:f>Sheet1!$G$5</c:f>
              <c:strCache>
                <c:ptCount val="1"/>
                <c:pt idx="0">
                  <c:v>Area C</c:v>
                </c:pt>
              </c:strCache>
            </c:strRef>
          </c:tx>
          <c:spPr>
            <a:solidFill>
              <a:schemeClr val="accent3"/>
            </a:solidFill>
          </c:spPr>
          <c:invertIfNegative val="0"/>
          <c:dLbls>
            <c:txPr>
              <a:bodyPr/>
              <a:lstStyle/>
              <a:p>
                <a:pPr>
                  <a:defRPr>
                    <a:solidFill>
                      <a:schemeClr val="bg1"/>
                    </a:solidFill>
                  </a:defRPr>
                </a:pPr>
                <a:endParaRPr lang="it-IT"/>
              </a:p>
            </c:txPr>
            <c:showLegendKey val="0"/>
            <c:showVal val="1"/>
            <c:showCatName val="0"/>
            <c:showSerName val="0"/>
            <c:showPercent val="0"/>
            <c:showBubbleSize val="0"/>
            <c:showLeaderLines val="0"/>
          </c:dLbls>
          <c:cat>
            <c:multiLvlStrRef>
              <c:f>Sheet1!$E$6:$F$11</c:f>
              <c:multiLvlStrCache>
                <c:ptCount val="6"/>
                <c:lvl>
                  <c:pt idx="0">
                    <c:v>2012</c:v>
                  </c:pt>
                  <c:pt idx="1">
                    <c:v>2013</c:v>
                  </c:pt>
                  <c:pt idx="2">
                    <c:v>2014</c:v>
                  </c:pt>
                  <c:pt idx="3">
                    <c:v>2012</c:v>
                  </c:pt>
                  <c:pt idx="4">
                    <c:v>2013</c:v>
                  </c:pt>
                  <c:pt idx="5">
                    <c:v>2014</c:v>
                  </c:pt>
                </c:lvl>
                <c:lvl>
                  <c:pt idx="0">
                    <c:v>Structures demolished</c:v>
                  </c:pt>
                  <c:pt idx="3">
                    <c:v>People displaced</c:v>
                  </c:pt>
                </c:lvl>
              </c:multiLvlStrCache>
            </c:multiLvlStrRef>
          </c:cat>
          <c:val>
            <c:numRef>
              <c:f>Sheet1!$G$6:$G$11</c:f>
              <c:numCache>
                <c:formatCode>General</c:formatCode>
                <c:ptCount val="6"/>
                <c:pt idx="0">
                  <c:v>540.0</c:v>
                </c:pt>
                <c:pt idx="1">
                  <c:v>565.0</c:v>
                </c:pt>
                <c:pt idx="2">
                  <c:v>493.0</c:v>
                </c:pt>
                <c:pt idx="3">
                  <c:v>815.0</c:v>
                </c:pt>
                <c:pt idx="4">
                  <c:v>805.0</c:v>
                </c:pt>
                <c:pt idx="5">
                  <c:v>969.0</c:v>
                </c:pt>
              </c:numCache>
            </c:numRef>
          </c:val>
        </c:ser>
        <c:ser>
          <c:idx val="1"/>
          <c:order val="1"/>
          <c:tx>
            <c:strRef>
              <c:f>Sheet1!$H$5</c:f>
              <c:strCache>
                <c:ptCount val="1"/>
                <c:pt idx="0">
                  <c:v>East Jerusalem</c:v>
                </c:pt>
              </c:strCache>
            </c:strRef>
          </c:tx>
          <c:spPr>
            <a:solidFill>
              <a:schemeClr val="accent5"/>
            </a:solidFill>
          </c:spPr>
          <c:invertIfNegative val="0"/>
          <c:dLbls>
            <c:txPr>
              <a:bodyPr/>
              <a:lstStyle/>
              <a:p>
                <a:pPr>
                  <a:defRPr>
                    <a:solidFill>
                      <a:schemeClr val="bg1"/>
                    </a:solidFill>
                  </a:defRPr>
                </a:pPr>
                <a:endParaRPr lang="it-IT"/>
              </a:p>
            </c:txPr>
            <c:showLegendKey val="0"/>
            <c:showVal val="1"/>
            <c:showCatName val="0"/>
            <c:showSerName val="0"/>
            <c:showPercent val="0"/>
            <c:showBubbleSize val="0"/>
            <c:showLeaderLines val="0"/>
          </c:dLbls>
          <c:cat>
            <c:multiLvlStrRef>
              <c:f>Sheet1!$E$6:$F$11</c:f>
              <c:multiLvlStrCache>
                <c:ptCount val="6"/>
                <c:lvl>
                  <c:pt idx="0">
                    <c:v>2012</c:v>
                  </c:pt>
                  <c:pt idx="1">
                    <c:v>2013</c:v>
                  </c:pt>
                  <c:pt idx="2">
                    <c:v>2014</c:v>
                  </c:pt>
                  <c:pt idx="3">
                    <c:v>2012</c:v>
                  </c:pt>
                  <c:pt idx="4">
                    <c:v>2013</c:v>
                  </c:pt>
                  <c:pt idx="5">
                    <c:v>2014</c:v>
                  </c:pt>
                </c:lvl>
                <c:lvl>
                  <c:pt idx="0">
                    <c:v>Structures demolished</c:v>
                  </c:pt>
                  <c:pt idx="3">
                    <c:v>People displaced</c:v>
                  </c:pt>
                </c:lvl>
              </c:multiLvlStrCache>
            </c:multiLvlStrRef>
          </c:cat>
          <c:val>
            <c:numRef>
              <c:f>Sheet1!$H$6:$H$11</c:f>
              <c:numCache>
                <c:formatCode>General</c:formatCode>
                <c:ptCount val="6"/>
                <c:pt idx="0">
                  <c:v>64.0</c:v>
                </c:pt>
                <c:pt idx="1">
                  <c:v>99.0</c:v>
                </c:pt>
                <c:pt idx="2">
                  <c:v>97.0</c:v>
                </c:pt>
                <c:pt idx="3">
                  <c:v>71.0</c:v>
                </c:pt>
                <c:pt idx="4">
                  <c:v>298.0</c:v>
                </c:pt>
                <c:pt idx="5">
                  <c:v>208.0</c:v>
                </c:pt>
              </c:numCache>
            </c:numRef>
          </c:val>
        </c:ser>
        <c:ser>
          <c:idx val="2"/>
          <c:order val="2"/>
          <c:tx>
            <c:strRef>
              <c:f>Sheet1!$I$5</c:f>
              <c:strCache>
                <c:ptCount val="1"/>
                <c:pt idx="0">
                  <c:v>Total</c:v>
                </c:pt>
              </c:strCache>
            </c:strRef>
          </c:tx>
          <c:spPr>
            <a:noFill/>
            <a:ln>
              <a:noFill/>
            </a:ln>
          </c:spPr>
          <c:invertIfNegative val="0"/>
          <c:dLbls>
            <c:dLbl>
              <c:idx val="0"/>
              <c:layout>
                <c:manualLayout>
                  <c:x val="0.0137825421133231"/>
                  <c:y val="0.0377754459601263"/>
                </c:manualLayout>
              </c:layout>
              <c:showLegendKey val="0"/>
              <c:showVal val="1"/>
              <c:showCatName val="0"/>
              <c:showSerName val="0"/>
              <c:showPercent val="0"/>
              <c:showBubbleSize val="0"/>
            </c:dLbl>
            <c:dLbl>
              <c:idx val="1"/>
              <c:layout>
                <c:manualLayout>
                  <c:x val="0.00612557427258807"/>
                  <c:y val="0.0482686253934942"/>
                </c:manualLayout>
              </c:layout>
              <c:showLegendKey val="0"/>
              <c:showVal val="1"/>
              <c:showCatName val="0"/>
              <c:showSerName val="0"/>
              <c:showPercent val="0"/>
              <c:showBubbleSize val="0"/>
            </c:dLbl>
            <c:dLbl>
              <c:idx val="2"/>
              <c:layout>
                <c:manualLayout>
                  <c:x val="0.00918836140888207"/>
                  <c:y val="0.0314795383001049"/>
                </c:manualLayout>
              </c:layout>
              <c:showLegendKey val="0"/>
              <c:showVal val="1"/>
              <c:showCatName val="0"/>
              <c:showSerName val="0"/>
              <c:showPercent val="0"/>
              <c:showBubbleSize val="0"/>
            </c:dLbl>
            <c:dLbl>
              <c:idx val="3"/>
              <c:layout>
                <c:manualLayout>
                  <c:x val="0.00918836140888207"/>
                  <c:y val="0.0797481636935992"/>
                </c:manualLayout>
              </c:layout>
              <c:showLegendKey val="0"/>
              <c:showVal val="1"/>
              <c:showCatName val="0"/>
              <c:showSerName val="0"/>
              <c:showPercent val="0"/>
              <c:showBubbleSize val="0"/>
            </c:dLbl>
            <c:dLbl>
              <c:idx val="4"/>
              <c:layout>
                <c:manualLayout>
                  <c:x val="0.0122511485451761"/>
                  <c:y val="0.10283315844701"/>
                </c:manualLayout>
              </c:layout>
              <c:tx>
                <c:rich>
                  <a:bodyPr/>
                  <a:lstStyle/>
                  <a:p>
                    <a:r>
                      <a:rPr lang="en-US" dirty="0" smtClean="0"/>
                      <a:t>1,103</a:t>
                    </a:r>
                    <a:endParaRPr lang="en-US" dirty="0"/>
                  </a:p>
                </c:rich>
              </c:tx>
              <c:showLegendKey val="0"/>
              <c:showVal val="1"/>
              <c:showCatName val="0"/>
              <c:showSerName val="0"/>
              <c:showPercent val="0"/>
              <c:showBubbleSize val="0"/>
            </c:dLbl>
            <c:dLbl>
              <c:idx val="5"/>
              <c:layout>
                <c:manualLayout>
                  <c:x val="0.0107197549770291"/>
                  <c:y val="0.0902413431269675"/>
                </c:manualLayout>
              </c:layout>
              <c:tx>
                <c:rich>
                  <a:bodyPr/>
                  <a:lstStyle/>
                  <a:p>
                    <a:r>
                      <a:rPr lang="en-US" dirty="0" smtClean="0"/>
                      <a:t>1,177</a:t>
                    </a:r>
                    <a:endParaRPr lang="en-US" dirty="0"/>
                  </a:p>
                </c:rich>
              </c:tx>
              <c:showLegendKey val="0"/>
              <c:showVal val="1"/>
              <c:showCatName val="0"/>
              <c:showSerName val="0"/>
              <c:showPercent val="0"/>
              <c:showBubbleSize val="0"/>
            </c:dLbl>
            <c:txPr>
              <a:bodyPr/>
              <a:lstStyle/>
              <a:p>
                <a:pPr>
                  <a:defRPr sz="1200"/>
                </a:pPr>
                <a:endParaRPr lang="it-IT"/>
              </a:p>
            </c:txPr>
            <c:showLegendKey val="0"/>
            <c:showVal val="1"/>
            <c:showCatName val="0"/>
            <c:showSerName val="0"/>
            <c:showPercent val="0"/>
            <c:showBubbleSize val="0"/>
            <c:showLeaderLines val="0"/>
          </c:dLbls>
          <c:cat>
            <c:multiLvlStrRef>
              <c:f>Sheet1!$E$6:$F$11</c:f>
              <c:multiLvlStrCache>
                <c:ptCount val="6"/>
                <c:lvl>
                  <c:pt idx="0">
                    <c:v>2012</c:v>
                  </c:pt>
                  <c:pt idx="1">
                    <c:v>2013</c:v>
                  </c:pt>
                  <c:pt idx="2">
                    <c:v>2014</c:v>
                  </c:pt>
                  <c:pt idx="3">
                    <c:v>2012</c:v>
                  </c:pt>
                  <c:pt idx="4">
                    <c:v>2013</c:v>
                  </c:pt>
                  <c:pt idx="5">
                    <c:v>2014</c:v>
                  </c:pt>
                </c:lvl>
                <c:lvl>
                  <c:pt idx="0">
                    <c:v>Structures demolished</c:v>
                  </c:pt>
                  <c:pt idx="3">
                    <c:v>People displaced</c:v>
                  </c:pt>
                </c:lvl>
              </c:multiLvlStrCache>
            </c:multiLvlStrRef>
          </c:cat>
          <c:val>
            <c:numRef>
              <c:f>Sheet1!$I$6:$I$11</c:f>
              <c:numCache>
                <c:formatCode>General</c:formatCode>
                <c:ptCount val="6"/>
                <c:pt idx="0">
                  <c:v>604.0</c:v>
                </c:pt>
                <c:pt idx="1">
                  <c:v>664.0</c:v>
                </c:pt>
                <c:pt idx="2">
                  <c:v>590.0</c:v>
                </c:pt>
                <c:pt idx="3">
                  <c:v>886.0</c:v>
                </c:pt>
                <c:pt idx="4">
                  <c:v>1103.0</c:v>
                </c:pt>
                <c:pt idx="5">
                  <c:v>1177.0</c:v>
                </c:pt>
              </c:numCache>
            </c:numRef>
          </c:val>
        </c:ser>
        <c:dLbls>
          <c:showLegendKey val="0"/>
          <c:showVal val="0"/>
          <c:showCatName val="0"/>
          <c:showSerName val="0"/>
          <c:showPercent val="0"/>
          <c:showBubbleSize val="0"/>
        </c:dLbls>
        <c:gapWidth val="150"/>
        <c:shape val="box"/>
        <c:axId val="-2128341640"/>
        <c:axId val="-2128238216"/>
        <c:axId val="0"/>
      </c:bar3DChart>
      <c:catAx>
        <c:axId val="-2128341640"/>
        <c:scaling>
          <c:orientation val="minMax"/>
        </c:scaling>
        <c:delete val="0"/>
        <c:axPos val="b"/>
        <c:majorTickMark val="out"/>
        <c:minorTickMark val="none"/>
        <c:tickLblPos val="nextTo"/>
        <c:crossAx val="-2128238216"/>
        <c:crosses val="autoZero"/>
        <c:auto val="1"/>
        <c:lblAlgn val="ctr"/>
        <c:lblOffset val="100"/>
        <c:noMultiLvlLbl val="0"/>
      </c:catAx>
      <c:valAx>
        <c:axId val="-2128238216"/>
        <c:scaling>
          <c:orientation val="minMax"/>
        </c:scaling>
        <c:delete val="1"/>
        <c:axPos val="l"/>
        <c:numFmt formatCode="General" sourceLinked="1"/>
        <c:majorTickMark val="out"/>
        <c:minorTickMark val="none"/>
        <c:tickLblPos val="none"/>
        <c:crossAx val="-2128341640"/>
        <c:crosses val="autoZero"/>
        <c:crossBetween val="between"/>
      </c:valAx>
    </c:plotArea>
    <c:legend>
      <c:legendPos val="r"/>
      <c:layout>
        <c:manualLayout>
          <c:xMode val="edge"/>
          <c:yMode val="edge"/>
          <c:x val="0.0"/>
          <c:y val="0.947465855855111"/>
          <c:w val="0.590266366015115"/>
          <c:h val="0.0483368723715412"/>
        </c:manualLayout>
      </c:layout>
      <c:overlay val="0"/>
    </c:legend>
    <c:plotVisOnly val="1"/>
    <c:dispBlanksAs val="gap"/>
    <c:showDLblsOverMax val="0"/>
  </c:chart>
  <c:txPr>
    <a:bodyPr/>
    <a:lstStyle/>
    <a:p>
      <a:pPr>
        <a:defRPr sz="1000">
          <a:latin typeface="Gill Sans"/>
        </a:defRPr>
      </a:pPr>
      <a:endParaRPr lang="it-IT"/>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smtClean="0"/>
              <a:t>Injuries</a:t>
            </a:r>
            <a:endParaRPr lang="en-US" dirty="0"/>
          </a:p>
        </c:rich>
      </c:tx>
      <c:layout/>
      <c:overlay val="1"/>
    </c:title>
    <c:autoTitleDeleted val="0"/>
    <c:view3D>
      <c:rotX val="15"/>
      <c:rotY val="20"/>
      <c:rAngAx val="1"/>
    </c:view3D>
    <c:floor>
      <c:thickness val="0"/>
    </c:floor>
    <c:sideWall>
      <c:thickness val="0"/>
    </c:sideWall>
    <c:backWall>
      <c:thickness val="0"/>
    </c:backWall>
    <c:plotArea>
      <c:layout/>
      <c:bar3DChart>
        <c:barDir val="col"/>
        <c:grouping val="clustered"/>
        <c:varyColors val="0"/>
        <c:dLbls>
          <c:showLegendKey val="0"/>
          <c:showVal val="0"/>
          <c:showCatName val="0"/>
          <c:showSerName val="0"/>
          <c:showPercent val="0"/>
          <c:showBubbleSize val="0"/>
        </c:dLbls>
        <c:gapWidth val="150"/>
        <c:shape val="box"/>
        <c:axId val="-2127815048"/>
        <c:axId val="-2127836568"/>
        <c:axId val="0"/>
      </c:bar3DChart>
      <c:catAx>
        <c:axId val="-2127815048"/>
        <c:scaling>
          <c:orientation val="minMax"/>
        </c:scaling>
        <c:delete val="0"/>
        <c:axPos val="b"/>
        <c:numFmt formatCode="General" sourceLinked="1"/>
        <c:majorTickMark val="out"/>
        <c:minorTickMark val="none"/>
        <c:tickLblPos val="nextTo"/>
        <c:txPr>
          <a:bodyPr/>
          <a:lstStyle/>
          <a:p>
            <a:pPr>
              <a:defRPr b="1"/>
            </a:pPr>
            <a:endParaRPr lang="it-IT"/>
          </a:p>
        </c:txPr>
        <c:crossAx val="-2127836568"/>
        <c:crosses val="autoZero"/>
        <c:auto val="1"/>
        <c:lblAlgn val="ctr"/>
        <c:lblOffset val="100"/>
        <c:noMultiLvlLbl val="0"/>
      </c:catAx>
      <c:valAx>
        <c:axId val="-2127836568"/>
        <c:scaling>
          <c:orientation val="minMax"/>
        </c:scaling>
        <c:delete val="1"/>
        <c:axPos val="l"/>
        <c:numFmt formatCode="General" sourceLinked="1"/>
        <c:majorTickMark val="out"/>
        <c:minorTickMark val="none"/>
        <c:tickLblPos val="none"/>
        <c:crossAx val="-2127815048"/>
        <c:crosses val="autoZero"/>
        <c:crossBetween val="between"/>
      </c:valAx>
      <c:spPr>
        <a:noFill/>
        <a:ln w="25400">
          <a:noFill/>
        </a:ln>
      </c:spPr>
    </c:plotArea>
    <c:plotVisOnly val="1"/>
    <c:dispBlanksAs val="gap"/>
    <c:showDLblsOverMax val="0"/>
  </c:chart>
  <c:txPr>
    <a:bodyPr/>
    <a:lstStyle/>
    <a:p>
      <a:pPr>
        <a:defRPr sz="1400">
          <a:latin typeface="Gill Sans"/>
        </a:defRPr>
      </a:pPr>
      <a:endParaRPr lang="it-IT"/>
    </a:p>
  </c:txPr>
  <c:externalData r:id="rId1">
    <c:autoUpdate val="0"/>
  </c:externalData>
  <c:userShapes r:id="rId2"/>
</c:chartSpace>
</file>

<file path=ppt/charts/chart8.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Fatalities</a:t>
            </a:r>
          </a:p>
        </c:rich>
      </c:tx>
      <c:layout/>
      <c:overlay val="1"/>
    </c:title>
    <c:autoTitleDeleted val="0"/>
    <c:view3D>
      <c:rotX val="15"/>
      <c:rotY val="20"/>
      <c:rAngAx val="1"/>
    </c:view3D>
    <c:floor>
      <c:thickness val="0"/>
    </c:floor>
    <c:sideWall>
      <c:thickness val="0"/>
    </c:sideWall>
    <c:backWall>
      <c:thickness val="0"/>
    </c:backWall>
    <c:plotArea>
      <c:layout/>
      <c:bar3DChart>
        <c:barDir val="col"/>
        <c:grouping val="clustered"/>
        <c:varyColors val="0"/>
        <c:dLbls>
          <c:showLegendKey val="0"/>
          <c:showVal val="0"/>
          <c:showCatName val="0"/>
          <c:showSerName val="0"/>
          <c:showPercent val="0"/>
          <c:showBubbleSize val="0"/>
        </c:dLbls>
        <c:gapWidth val="150"/>
        <c:shape val="box"/>
        <c:axId val="-2127788552"/>
        <c:axId val="-2127778856"/>
        <c:axId val="0"/>
      </c:bar3DChart>
      <c:catAx>
        <c:axId val="-2127788552"/>
        <c:scaling>
          <c:orientation val="minMax"/>
        </c:scaling>
        <c:delete val="0"/>
        <c:axPos val="b"/>
        <c:numFmt formatCode="General" sourceLinked="1"/>
        <c:majorTickMark val="out"/>
        <c:minorTickMark val="none"/>
        <c:tickLblPos val="nextTo"/>
        <c:txPr>
          <a:bodyPr/>
          <a:lstStyle/>
          <a:p>
            <a:pPr>
              <a:defRPr b="1"/>
            </a:pPr>
            <a:endParaRPr lang="it-IT"/>
          </a:p>
        </c:txPr>
        <c:crossAx val="-2127778856"/>
        <c:crosses val="autoZero"/>
        <c:auto val="1"/>
        <c:lblAlgn val="ctr"/>
        <c:lblOffset val="100"/>
        <c:noMultiLvlLbl val="0"/>
      </c:catAx>
      <c:valAx>
        <c:axId val="-2127778856"/>
        <c:scaling>
          <c:orientation val="minMax"/>
        </c:scaling>
        <c:delete val="1"/>
        <c:axPos val="l"/>
        <c:numFmt formatCode="General" sourceLinked="1"/>
        <c:majorTickMark val="out"/>
        <c:minorTickMark val="none"/>
        <c:tickLblPos val="none"/>
        <c:crossAx val="-2127788552"/>
        <c:crosses val="autoZero"/>
        <c:crossBetween val="between"/>
      </c:valAx>
    </c:plotArea>
    <c:plotVisOnly val="1"/>
    <c:dispBlanksAs val="gap"/>
    <c:showDLblsOverMax val="0"/>
  </c:chart>
  <c:txPr>
    <a:bodyPr/>
    <a:lstStyle/>
    <a:p>
      <a:pPr>
        <a:defRPr sz="1400">
          <a:latin typeface="Gill Sans"/>
        </a:defRPr>
      </a:pPr>
      <a:endParaRPr lang="it-IT"/>
    </a:p>
  </c:txPr>
  <c:externalData r:id="rId1">
    <c:autoUpdate val="0"/>
  </c:externalData>
  <c:userShapes r:id="rId2"/>
</c:chartSpace>
</file>

<file path=ppt/charts/chart9.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0"/>
    <c:plotArea>
      <c:layout>
        <c:manualLayout>
          <c:layoutTarget val="inner"/>
          <c:xMode val="edge"/>
          <c:yMode val="edge"/>
          <c:x val="0.0987661854768156"/>
          <c:y val="0.0282524059492563"/>
          <c:w val="0.856789370078743"/>
          <c:h val="0.798225065616798"/>
        </c:manualLayout>
      </c:layout>
      <c:barChart>
        <c:barDir val="col"/>
        <c:grouping val="clustered"/>
        <c:varyColors val="0"/>
        <c:ser>
          <c:idx val="0"/>
          <c:order val="0"/>
          <c:invertIfNegative val="0"/>
          <c:dLbls>
            <c:dLbl>
              <c:idx val="0"/>
              <c:layout/>
              <c:tx>
                <c:rich>
                  <a:bodyPr/>
                  <a:lstStyle/>
                  <a:p>
                    <a:r>
                      <a:rPr lang="en-US" smtClean="0"/>
                      <a:t>1,190</a:t>
                    </a:r>
                    <a:endParaRPr lang="en-US"/>
                  </a:p>
                </c:rich>
              </c:tx>
              <c:dLblPos val="outEnd"/>
              <c:showLegendKey val="0"/>
              <c:showVal val="1"/>
              <c:showCatName val="0"/>
              <c:showSerName val="0"/>
              <c:showPercent val="0"/>
              <c:showBubbleSize val="0"/>
            </c:dLbl>
            <c:dLbl>
              <c:idx val="1"/>
              <c:layout/>
              <c:tx>
                <c:rich>
                  <a:bodyPr/>
                  <a:lstStyle/>
                  <a:p>
                    <a:r>
                      <a:rPr lang="en-US" smtClean="0"/>
                      <a:t>1,232</a:t>
                    </a:r>
                    <a:endParaRPr lang="en-US"/>
                  </a:p>
                </c:rich>
              </c:tx>
              <c:dLblPos val="outEnd"/>
              <c:showLegendKey val="0"/>
              <c:showVal val="1"/>
              <c:showCatName val="0"/>
              <c:showSerName val="0"/>
              <c:showPercent val="0"/>
              <c:showBubbleSize val="0"/>
            </c:dLbl>
            <c:dLbl>
              <c:idx val="2"/>
              <c:layout/>
              <c:tx>
                <c:rich>
                  <a:bodyPr/>
                  <a:lstStyle/>
                  <a:p>
                    <a:r>
                      <a:rPr lang="en-US" smtClean="0"/>
                      <a:t>2,829</a:t>
                    </a:r>
                    <a:endParaRPr lang="en-US"/>
                  </a:p>
                </c:rich>
              </c:tx>
              <c:dLblPos val="outEnd"/>
              <c:showLegendKey val="0"/>
              <c:showVal val="1"/>
              <c:showCatName val="0"/>
              <c:showSerName val="0"/>
              <c:showPercent val="0"/>
              <c:showBubbleSize val="0"/>
            </c:dLbl>
            <c:dLbl>
              <c:idx val="3"/>
              <c:layout/>
              <c:tx>
                <c:rich>
                  <a:bodyPr/>
                  <a:lstStyle/>
                  <a:p>
                    <a:r>
                      <a:rPr lang="en-US" smtClean="0"/>
                      <a:t>1,344</a:t>
                    </a:r>
                    <a:endParaRPr lang="en-US"/>
                  </a:p>
                </c:rich>
              </c:tx>
              <c:dLblPos val="outEnd"/>
              <c:showLegendKey val="0"/>
              <c:showVal val="1"/>
              <c:showCatName val="0"/>
              <c:showSerName val="0"/>
              <c:showPercent val="0"/>
              <c:showBubbleSize val="0"/>
            </c:dLbl>
            <c:txPr>
              <a:bodyPr/>
              <a:lstStyle/>
              <a:p>
                <a:pPr>
                  <a:defRPr sz="1200"/>
                </a:pPr>
                <a:endParaRPr lang="it-IT"/>
              </a:p>
            </c:txPr>
            <c:dLblPos val="outEnd"/>
            <c:showLegendKey val="0"/>
            <c:showVal val="1"/>
            <c:showCatName val="0"/>
            <c:showSerName val="0"/>
            <c:showPercent val="0"/>
            <c:showBubbleSize val="0"/>
            <c:showLeaderLines val="0"/>
          </c:dLbls>
          <c:cat>
            <c:numRef>
              <c:f>Sheet1!$A$2:$A$5</c:f>
              <c:numCache>
                <c:formatCode>General</c:formatCode>
                <c:ptCount val="4"/>
                <c:pt idx="0">
                  <c:v>2011.0</c:v>
                </c:pt>
                <c:pt idx="1">
                  <c:v>2012.0</c:v>
                </c:pt>
                <c:pt idx="2">
                  <c:v>2013.0</c:v>
                </c:pt>
                <c:pt idx="3">
                  <c:v>2014.0</c:v>
                </c:pt>
              </c:numCache>
            </c:numRef>
          </c:cat>
          <c:val>
            <c:numRef>
              <c:f>Sheet1!$B$2:$B$5</c:f>
              <c:numCache>
                <c:formatCode>General</c:formatCode>
                <c:ptCount val="4"/>
                <c:pt idx="0">
                  <c:v>1190.0</c:v>
                </c:pt>
                <c:pt idx="1">
                  <c:v>1232.0</c:v>
                </c:pt>
                <c:pt idx="2">
                  <c:v>2829.0</c:v>
                </c:pt>
                <c:pt idx="3">
                  <c:v>1344.0</c:v>
                </c:pt>
              </c:numCache>
            </c:numRef>
          </c:val>
        </c:ser>
        <c:dLbls>
          <c:showLegendKey val="0"/>
          <c:showVal val="1"/>
          <c:showCatName val="0"/>
          <c:showSerName val="0"/>
          <c:showPercent val="0"/>
          <c:showBubbleSize val="0"/>
        </c:dLbls>
        <c:gapWidth val="150"/>
        <c:axId val="-2107400088"/>
        <c:axId val="-2125585976"/>
      </c:barChart>
      <c:catAx>
        <c:axId val="-2107400088"/>
        <c:scaling>
          <c:orientation val="minMax"/>
        </c:scaling>
        <c:delete val="0"/>
        <c:axPos val="b"/>
        <c:numFmt formatCode="General" sourceLinked="1"/>
        <c:majorTickMark val="out"/>
        <c:minorTickMark val="none"/>
        <c:tickLblPos val="nextTo"/>
        <c:txPr>
          <a:bodyPr/>
          <a:lstStyle/>
          <a:p>
            <a:pPr>
              <a:defRPr sz="1200"/>
            </a:pPr>
            <a:endParaRPr lang="it-IT"/>
          </a:p>
        </c:txPr>
        <c:crossAx val="-2125585976"/>
        <c:crosses val="autoZero"/>
        <c:auto val="1"/>
        <c:lblAlgn val="ctr"/>
        <c:lblOffset val="100"/>
        <c:noMultiLvlLbl val="0"/>
      </c:catAx>
      <c:valAx>
        <c:axId val="-2125585976"/>
        <c:scaling>
          <c:orientation val="minMax"/>
        </c:scaling>
        <c:delete val="1"/>
        <c:axPos val="l"/>
        <c:numFmt formatCode="General" sourceLinked="1"/>
        <c:majorTickMark val="out"/>
        <c:minorTickMark val="none"/>
        <c:tickLblPos val="none"/>
        <c:crossAx val="-2107400088"/>
        <c:crosses val="autoZero"/>
        <c:crossBetween val="between"/>
      </c:valAx>
    </c:plotArea>
    <c:plotVisOnly val="1"/>
    <c:dispBlanksAs val="gap"/>
    <c:showDLblsOverMax val="0"/>
  </c:chart>
  <c:txPr>
    <a:bodyPr/>
    <a:lstStyle/>
    <a:p>
      <a:pPr>
        <a:defRPr sz="1800"/>
      </a:pPr>
      <a:endParaRPr lang="it-IT"/>
    </a:p>
  </c:txPr>
  <c:externalData r:id="rId1">
    <c:autoUpdate val="0"/>
  </c:externalData>
</c:chartSpace>
</file>

<file path=ppt/drawings/_rels/drawing1.xml.rels><?xml version="1.0" encoding="UTF-8" standalone="yes"?>
<Relationships xmlns="http://schemas.openxmlformats.org/package/2006/relationships"><Relationship Id="rId1" Type="http://schemas.openxmlformats.org/officeDocument/2006/relationships/image" Target="../media/image33.png"/></Relationships>
</file>

<file path=ppt/drawings/_rels/drawing2.xml.rels><?xml version="1.0" encoding="UTF-8" standalone="yes"?>
<Relationships xmlns="http://schemas.openxmlformats.org/package/2006/relationships"><Relationship Id="rId1" Type="http://schemas.openxmlformats.org/officeDocument/2006/relationships/image" Target="../media/image87.png"/></Relationships>
</file>

<file path=ppt/drawings/_rels/drawing3.xml.rels><?xml version="1.0" encoding="UTF-8" standalone="yes"?>
<Relationships xmlns="http://schemas.openxmlformats.org/package/2006/relationships"><Relationship Id="rId1" Type="http://schemas.openxmlformats.org/officeDocument/2006/relationships/image" Target="../media/image89.jpeg"/></Relationships>
</file>

<file path=ppt/drawings/_rels/drawing4.xml.rels><?xml version="1.0" encoding="UTF-8" standalone="yes"?>
<Relationships xmlns="http://schemas.openxmlformats.org/package/2006/relationships"><Relationship Id="rId1" Type="http://schemas.openxmlformats.org/officeDocument/2006/relationships/image" Target="../media/image90.png"/></Relationships>
</file>

<file path=ppt/drawings/_rels/drawing5.xml.rels><?xml version="1.0" encoding="UTF-8" standalone="yes"?>
<Relationships xmlns="http://schemas.openxmlformats.org/package/2006/relationships"><Relationship Id="rId1" Type="http://schemas.openxmlformats.org/officeDocument/2006/relationships/image" Target="../media/image91.png"/></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9.png"/></Relationships>
</file>

<file path=ppt/drawings/drawing1.xml><?xml version="1.0" encoding="utf-8"?>
<c:userShapes xmlns:c="http://schemas.openxmlformats.org/drawingml/2006/chart">
  <cdr:relSizeAnchor xmlns:cdr="http://schemas.openxmlformats.org/drawingml/2006/chartDrawing">
    <cdr:from>
      <cdr:x>0.028</cdr:x>
      <cdr:y>0.83307</cdr:y>
    </cdr:from>
    <cdr:to>
      <cdr:x>0.972</cdr:x>
      <cdr:y>0.88853</cdr:y>
    </cdr:to>
    <cdr:sp macro="" textlink="">
      <cdr:nvSpPr>
        <cdr:cNvPr id="2" name="TextBox 1"/>
        <cdr:cNvSpPr txBox="1"/>
      </cdr:nvSpPr>
      <cdr:spPr>
        <a:xfrm xmlns:a="http://schemas.openxmlformats.org/drawingml/2006/main">
          <a:off x="256032" y="5713171"/>
          <a:ext cx="8631936" cy="380391"/>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r>
            <a:rPr lang="en-US" sz="1100" dirty="0" smtClean="0"/>
            <a:t>January         February          March           April	         May</a:t>
          </a:r>
          <a:r>
            <a:rPr lang="en-US" dirty="0"/>
            <a:t> </a:t>
          </a:r>
          <a:r>
            <a:rPr lang="en-US" dirty="0" smtClean="0"/>
            <a:t>           </a:t>
          </a:r>
          <a:r>
            <a:rPr lang="en-US" sz="1100" dirty="0" smtClean="0"/>
            <a:t>June              July             August	  September      October      November   December</a:t>
          </a:r>
          <a:endParaRPr lang="en-US" sz="1100" dirty="0"/>
        </a:p>
      </cdr:txBody>
    </cdr:sp>
  </cdr:relSizeAnchor>
  <cdr:relSizeAnchor xmlns:cdr="http://schemas.openxmlformats.org/drawingml/2006/chartDrawing">
    <cdr:from>
      <cdr:x>0.02396</cdr:x>
      <cdr:y>0.20645</cdr:y>
    </cdr:from>
    <cdr:to>
      <cdr:x>1</cdr:x>
      <cdr:y>0.8972</cdr:y>
    </cdr:to>
    <cdr:pic>
      <cdr:nvPicPr>
        <cdr:cNvPr id="5" name="chart"/>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219090" y="1415800"/>
          <a:ext cx="8924910" cy="4737181"/>
        </a:xfrm>
        <a:prstGeom xmlns:a="http://schemas.openxmlformats.org/drawingml/2006/main" prst="rect">
          <a:avLst/>
        </a:prstGeom>
      </cdr:spPr>
    </cdr:pic>
  </cdr:relSizeAnchor>
</c:userShapes>
</file>

<file path=ppt/drawings/drawing2.xml><?xml version="1.0" encoding="utf-8"?>
<c:userShapes xmlns:c="http://schemas.openxmlformats.org/drawingml/2006/chart">
  <cdr:relSizeAnchor xmlns:cdr="http://schemas.openxmlformats.org/drawingml/2006/chartDrawing">
    <cdr:from>
      <cdr:x>0.15344</cdr:x>
      <cdr:y>0.05797</cdr:y>
    </cdr:from>
    <cdr:to>
      <cdr:x>0.8448</cdr:x>
      <cdr:y>0.24024</cdr:y>
    </cdr:to>
    <cdr:sp macro="" textlink="">
      <cdr:nvSpPr>
        <cdr:cNvPr id="3" name="TextBox 2"/>
        <cdr:cNvSpPr txBox="1"/>
      </cdr:nvSpPr>
      <cdr:spPr>
        <a:xfrm xmlns:a="http://schemas.openxmlformats.org/drawingml/2006/main">
          <a:off x="750499" y="233004"/>
          <a:ext cx="3381554" cy="73263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rtl="0">
            <a:defRPr sz="1800" b="1" i="0" u="none" strike="noStrike" kern="1200" baseline="0">
              <a:solidFill>
                <a:srgbClr val="7F7F7F"/>
              </a:solidFill>
              <a:latin typeface="Gill Sans MT" pitchFamily="34" charset="0"/>
              <a:ea typeface="+mn-ea"/>
              <a:cs typeface="+mn-cs"/>
            </a:defRPr>
          </a:pPr>
          <a:r>
            <a:rPr lang="en-US" sz="1600" b="1" dirty="0"/>
            <a:t>Settler-related incidents resulting in </a:t>
          </a:r>
          <a:r>
            <a:rPr lang="en-US" sz="1600" b="1" dirty="0" smtClean="0"/>
            <a:t>Palestinian</a:t>
          </a:r>
        </a:p>
        <a:p xmlns:a="http://schemas.openxmlformats.org/drawingml/2006/main">
          <a:pPr algn="ctr" rtl="0">
            <a:defRPr sz="1800" b="1" i="0" u="none" strike="noStrike" kern="1200" baseline="0">
              <a:solidFill>
                <a:srgbClr val="7F7F7F"/>
              </a:solidFill>
              <a:latin typeface="Gill Sans MT" pitchFamily="34" charset="0"/>
              <a:ea typeface="+mn-ea"/>
              <a:cs typeface="+mn-cs"/>
            </a:defRPr>
          </a:pPr>
          <a:r>
            <a:rPr lang="en-US" sz="1600" b="1" dirty="0" smtClean="0"/>
            <a:t>casualties </a:t>
          </a:r>
          <a:r>
            <a:rPr lang="en-US" sz="1600" b="1" dirty="0"/>
            <a:t>or property/land damage</a:t>
          </a:r>
          <a:endParaRPr lang="en-US" sz="1600" dirty="0"/>
        </a:p>
      </cdr:txBody>
    </cdr:sp>
  </cdr:relSizeAnchor>
  <cdr:relSizeAnchor xmlns:cdr="http://schemas.openxmlformats.org/drawingml/2006/chartDrawing">
    <cdr:from>
      <cdr:x>0</cdr:x>
      <cdr:y>0.20964</cdr:y>
    </cdr:from>
    <cdr:to>
      <cdr:x>1</cdr:x>
      <cdr:y>0.88033</cdr:y>
    </cdr:to>
    <cdr:pic>
      <cdr:nvPicPr>
        <cdr:cNvPr id="4" name="Picture 3"/>
        <cdr:cNvPicPr>
          <a:picLocks xmlns:a="http://schemas.openxmlformats.org/drawingml/2006/main" noChangeAspect="1"/>
        </cdr:cNvPicPr>
      </cdr:nvPicPr>
      <cdr:blipFill>
        <a:blip xmlns:a="http://schemas.openxmlformats.org/drawingml/2006/main" xmlns:r="http://schemas.openxmlformats.org/officeDocument/2006/relationships" r:embed="rId1"/>
        <a:srcRect xmlns:a="http://schemas.openxmlformats.org/drawingml/2006/main" l="3819" t="4764" r="1509" b="3339"/>
        <a:stretch xmlns:a="http://schemas.openxmlformats.org/drawingml/2006/main">
          <a:fillRect/>
        </a:stretch>
      </cdr:blipFill>
      <cdr:spPr>
        <a:xfrm xmlns:a="http://schemas.openxmlformats.org/drawingml/2006/main">
          <a:off x="0" y="819510"/>
          <a:ext cx="4891177" cy="2621906"/>
        </a:xfrm>
        <a:prstGeom xmlns:a="http://schemas.openxmlformats.org/drawingml/2006/main" prst="rect">
          <a:avLst/>
        </a:prstGeom>
      </cdr:spPr>
    </cdr:pic>
  </cdr:relSizeAnchor>
</c:userShapes>
</file>

<file path=ppt/drawings/drawing3.xml><?xml version="1.0" encoding="utf-8"?>
<c:userShapes xmlns:c="http://schemas.openxmlformats.org/drawingml/2006/chart">
  <cdr:relSizeAnchor xmlns:cdr="http://schemas.openxmlformats.org/drawingml/2006/chartDrawing">
    <cdr:from>
      <cdr:x>0.11349</cdr:x>
      <cdr:y>0</cdr:y>
    </cdr:from>
    <cdr:to>
      <cdr:x>0.87119</cdr:x>
      <cdr:y>0.48318</cdr:y>
    </cdr:to>
    <cdr:pic>
      <cdr:nvPicPr>
        <cdr:cNvPr id="2" name="Picture 1" descr="\\psf\Host\Volumes\photos$\2013.08.21_DemolitionsAssessment\Bir Nabala\IMG_7242.JPG"/>
        <cdr:cNvPicPr>
          <a:picLocks xmlns:a="http://schemas.openxmlformats.org/drawingml/2006/main" noChangeAspect="1" noChangeArrowheads="1"/>
        </cdr:cNvPicPr>
      </cdr:nvPicPr>
      <cdr:blipFill>
        <a:blip xmlns:a="http://schemas.openxmlformats.org/drawingml/2006/main" xmlns:r="http://schemas.openxmlformats.org/officeDocument/2006/relationships" r:embed="rId1"/>
        <a:srcRect xmlns:a="http://schemas.openxmlformats.org/drawingml/2006/main" t="7854" r="2850" b="16050"/>
        <a:stretch xmlns:a="http://schemas.openxmlformats.org/drawingml/2006/main">
          <a:fillRect/>
        </a:stretch>
      </cdr:blipFill>
      <cdr:spPr bwMode="auto">
        <a:xfrm xmlns:a="http://schemas.openxmlformats.org/drawingml/2006/main">
          <a:off x="585802" y="-137194"/>
          <a:ext cx="3911028" cy="2959359"/>
        </a:xfrm>
        <a:prstGeom xmlns:a="http://schemas.openxmlformats.org/drawingml/2006/main" prst="rect">
          <a:avLst/>
        </a:prstGeom>
        <a:noFill xmlns:a="http://schemas.openxmlformats.org/drawingml/2006/main"/>
      </cdr:spPr>
    </cdr:pic>
  </cdr:relSizeAnchor>
</c:userShapes>
</file>

<file path=ppt/drawings/drawing4.xml><?xml version="1.0" encoding="utf-8"?>
<c:userShapes xmlns:c="http://schemas.openxmlformats.org/drawingml/2006/chart">
  <cdr:relSizeAnchor xmlns:cdr="http://schemas.openxmlformats.org/drawingml/2006/chartDrawing">
    <cdr:from>
      <cdr:x>0</cdr:x>
      <cdr:y>0.08927</cdr:y>
    </cdr:from>
    <cdr:to>
      <cdr:x>1</cdr:x>
      <cdr:y>0.75922</cdr:y>
    </cdr:to>
    <cdr:pic>
      <cdr:nvPicPr>
        <cdr:cNvPr id="2" name="chart"/>
        <cdr:cNvPicPr>
          <a:picLocks xmlns:a="http://schemas.openxmlformats.org/drawingml/2006/main" noChangeAspect="1"/>
        </cdr:cNvPicPr>
      </cdr:nvPicPr>
      <cdr:blipFill>
        <a:blip xmlns:a="http://schemas.openxmlformats.org/drawingml/2006/main" xmlns:r="http://schemas.openxmlformats.org/officeDocument/2006/relationships" r:embed="rId1"/>
        <a:srcRect xmlns:a="http://schemas.openxmlformats.org/drawingml/2006/main" l="5694" t="3670" r="5590" b="3199"/>
        <a:stretch xmlns:a="http://schemas.openxmlformats.org/drawingml/2006/main">
          <a:fillRect/>
        </a:stretch>
      </cdr:blipFill>
      <cdr:spPr>
        <a:xfrm xmlns:a="http://schemas.openxmlformats.org/drawingml/2006/main">
          <a:off x="0" y="327804"/>
          <a:ext cx="3914775" cy="2459966"/>
        </a:xfrm>
        <a:prstGeom xmlns:a="http://schemas.openxmlformats.org/drawingml/2006/main" prst="rect">
          <a:avLst/>
        </a:prstGeom>
      </cdr:spPr>
    </cdr:pic>
  </cdr:relSizeAnchor>
</c:userShapes>
</file>

<file path=ppt/drawings/drawing5.xml><?xml version="1.0" encoding="utf-8"?>
<c:userShapes xmlns:c="http://schemas.openxmlformats.org/drawingml/2006/chart">
  <cdr:relSizeAnchor xmlns:cdr="http://schemas.openxmlformats.org/drawingml/2006/chartDrawing">
    <cdr:from>
      <cdr:x>7.41594E-17</cdr:x>
      <cdr:y>0.08636</cdr:y>
    </cdr:from>
    <cdr:to>
      <cdr:x>1</cdr:x>
      <cdr:y>0.73099</cdr:y>
    </cdr:to>
    <cdr:pic>
      <cdr:nvPicPr>
        <cdr:cNvPr id="2" name="chart"/>
        <cdr:cNvPicPr>
          <a:picLocks xmlns:a="http://schemas.openxmlformats.org/drawingml/2006/main" noChangeAspect="1"/>
        </cdr:cNvPicPr>
      </cdr:nvPicPr>
      <cdr:blipFill>
        <a:blip xmlns:a="http://schemas.openxmlformats.org/drawingml/2006/main" xmlns:r="http://schemas.openxmlformats.org/officeDocument/2006/relationships" r:embed="rId1"/>
        <a:srcRect xmlns:a="http://schemas.openxmlformats.org/drawingml/2006/main" l="6100" t="2882" r="6380" b="4896"/>
        <a:stretch xmlns:a="http://schemas.openxmlformats.org/drawingml/2006/main">
          <a:fillRect/>
        </a:stretch>
      </cdr:blipFill>
      <cdr:spPr>
        <a:xfrm xmlns:a="http://schemas.openxmlformats.org/drawingml/2006/main">
          <a:off x="8627" y="319177"/>
          <a:ext cx="3900488" cy="2382328"/>
        </a:xfrm>
        <a:prstGeom xmlns:a="http://schemas.openxmlformats.org/drawingml/2006/main" prst="rect">
          <a:avLst/>
        </a:prstGeom>
      </cdr:spPr>
    </cdr:pic>
  </cdr:relSizeAnchor>
</c:userShapes>
</file>

<file path=ppt/drawings/drawing6.xml><?xml version="1.0" encoding="utf-8"?>
<c:userShapes xmlns:c="http://schemas.openxmlformats.org/drawingml/2006/chart">
  <cdr:relSizeAnchor xmlns:cdr="http://schemas.openxmlformats.org/drawingml/2006/chartDrawing">
    <cdr:from>
      <cdr:x>0.84466</cdr:x>
      <cdr:y>0.30432</cdr:y>
    </cdr:from>
    <cdr:to>
      <cdr:x>0.97718</cdr:x>
      <cdr:y>0.45324</cdr:y>
    </cdr:to>
    <cdr:sp macro="" textlink="">
      <cdr:nvSpPr>
        <cdr:cNvPr id="2" name="TextBox 1"/>
        <cdr:cNvSpPr txBox="1"/>
      </cdr:nvSpPr>
      <cdr:spPr>
        <a:xfrm xmlns:a="http://schemas.openxmlformats.org/drawingml/2006/main">
          <a:off x="5524500" y="1343025"/>
          <a:ext cx="866775" cy="657225"/>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endParaRPr lang="en-US" sz="1100"/>
        </a:p>
      </cdr:txBody>
    </cdr:sp>
  </cdr:relSizeAnchor>
</c:userShapes>
</file>

<file path=ppt/drawings/drawing7.xml><?xml version="1.0" encoding="utf-8"?>
<c:userShapes xmlns:c="http://schemas.openxmlformats.org/drawingml/2006/chart">
  <cdr:relSizeAnchor xmlns:cdr="http://schemas.openxmlformats.org/drawingml/2006/chartDrawing">
    <cdr:from>
      <cdr:x>0.25314</cdr:x>
      <cdr:y>0.27856</cdr:y>
    </cdr:from>
    <cdr:to>
      <cdr:x>0.35006</cdr:x>
      <cdr:y>0.27997</cdr:y>
    </cdr:to>
    <cdr:sp macro="" textlink="">
      <cdr:nvSpPr>
        <cdr:cNvPr id="3" name="Straight Connector 2"/>
        <cdr:cNvSpPr/>
      </cdr:nvSpPr>
      <cdr:spPr>
        <a:xfrm xmlns:a="http://schemas.openxmlformats.org/drawingml/2006/main" flipV="1">
          <a:off x="1691640" y="1504950"/>
          <a:ext cx="647700" cy="762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0.4675</cdr:x>
      <cdr:y>0.18547</cdr:y>
    </cdr:from>
    <cdr:to>
      <cdr:x>0.46978</cdr:x>
      <cdr:y>0.23343</cdr:y>
    </cdr:to>
    <cdr:sp macro="" textlink="">
      <cdr:nvSpPr>
        <cdr:cNvPr id="4" name="Straight Connector 3"/>
        <cdr:cNvSpPr/>
      </cdr:nvSpPr>
      <cdr:spPr>
        <a:xfrm xmlns:a="http://schemas.openxmlformats.org/drawingml/2006/main">
          <a:off x="3124200" y="1002030"/>
          <a:ext cx="15240" cy="25908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0.62785</cdr:x>
      <cdr:y>0.55924</cdr:y>
    </cdr:from>
    <cdr:to>
      <cdr:x>0.67631</cdr:x>
      <cdr:y>0.60719</cdr:y>
    </cdr:to>
    <cdr:sp macro="" textlink="">
      <cdr:nvSpPr>
        <cdr:cNvPr id="5" name="Straight Connector 4"/>
        <cdr:cNvSpPr/>
      </cdr:nvSpPr>
      <cdr:spPr>
        <a:xfrm xmlns:a="http://schemas.openxmlformats.org/drawingml/2006/main">
          <a:off x="4195763" y="3021330"/>
          <a:ext cx="323850" cy="25908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31" tIns="45715" rIns="91431" bIns="45715" rtlCol="0"/>
          <a:lstStyle>
            <a:lvl1pPr algn="l">
              <a:defRPr sz="1200">
                <a:latin typeface="Arial" pitchFamily="34" charset="0"/>
                <a:cs typeface="Arial" pitchFamily="34" charset="0"/>
              </a:defRPr>
            </a:lvl1pPr>
          </a:lstStyle>
          <a:p>
            <a:pPr>
              <a:defRPr/>
            </a:pPr>
            <a:endParaRPr lang="en-US"/>
          </a:p>
        </p:txBody>
      </p:sp>
      <p:sp>
        <p:nvSpPr>
          <p:cNvPr id="3" name="Date Placeholder 2"/>
          <p:cNvSpPr>
            <a:spLocks noGrp="1"/>
          </p:cNvSpPr>
          <p:nvPr>
            <p:ph type="dt" sz="quarter" idx="1"/>
          </p:nvPr>
        </p:nvSpPr>
        <p:spPr>
          <a:xfrm>
            <a:off x="3849688" y="0"/>
            <a:ext cx="2946400" cy="496888"/>
          </a:xfrm>
          <a:prstGeom prst="rect">
            <a:avLst/>
          </a:prstGeom>
        </p:spPr>
        <p:txBody>
          <a:bodyPr vert="horz" lIns="91431" tIns="45715" rIns="91431" bIns="45715" rtlCol="0"/>
          <a:lstStyle>
            <a:lvl1pPr algn="r">
              <a:defRPr sz="1200">
                <a:latin typeface="Arial" pitchFamily="34" charset="0"/>
                <a:cs typeface="Arial" pitchFamily="34" charset="0"/>
              </a:defRPr>
            </a:lvl1pPr>
          </a:lstStyle>
          <a:p>
            <a:pPr>
              <a:defRPr/>
            </a:pPr>
            <a:fld id="{8773F4A3-F2A8-4D9A-9EB8-F443AA0BFDF7}" type="datetimeFigureOut">
              <a:rPr lang="en-US"/>
              <a:pPr>
                <a:defRPr/>
              </a:pPr>
              <a:t>27/10/15</a:t>
            </a:fld>
            <a:endParaRPr lang="en-US"/>
          </a:p>
        </p:txBody>
      </p:sp>
      <p:sp>
        <p:nvSpPr>
          <p:cNvPr id="4" name="Footer Placeholder 3"/>
          <p:cNvSpPr>
            <a:spLocks noGrp="1"/>
          </p:cNvSpPr>
          <p:nvPr>
            <p:ph type="ftr" sz="quarter" idx="2"/>
          </p:nvPr>
        </p:nvSpPr>
        <p:spPr>
          <a:xfrm>
            <a:off x="0" y="9429750"/>
            <a:ext cx="2946400" cy="496888"/>
          </a:xfrm>
          <a:prstGeom prst="rect">
            <a:avLst/>
          </a:prstGeom>
        </p:spPr>
        <p:txBody>
          <a:bodyPr vert="horz" lIns="91431" tIns="45715" rIns="91431" bIns="45715" rtlCol="0" anchor="b"/>
          <a:lstStyle>
            <a:lvl1pPr algn="l">
              <a:defRPr sz="1200">
                <a:latin typeface="Arial" pitchFamily="34" charset="0"/>
                <a:cs typeface="Arial" pitchFamily="34" charset="0"/>
              </a:defRPr>
            </a:lvl1pPr>
          </a:lstStyle>
          <a:p>
            <a:pPr>
              <a:defRPr/>
            </a:pPr>
            <a:endParaRPr lang="en-US"/>
          </a:p>
        </p:txBody>
      </p:sp>
      <p:sp>
        <p:nvSpPr>
          <p:cNvPr id="5" name="Slide Number Placeholder 4"/>
          <p:cNvSpPr>
            <a:spLocks noGrp="1"/>
          </p:cNvSpPr>
          <p:nvPr>
            <p:ph type="sldNum" sz="quarter" idx="3"/>
          </p:nvPr>
        </p:nvSpPr>
        <p:spPr>
          <a:xfrm>
            <a:off x="3849688" y="9429750"/>
            <a:ext cx="2946400" cy="496888"/>
          </a:xfrm>
          <a:prstGeom prst="rect">
            <a:avLst/>
          </a:prstGeom>
        </p:spPr>
        <p:txBody>
          <a:bodyPr vert="horz" lIns="91431" tIns="45715" rIns="91431" bIns="45715" rtlCol="0" anchor="b"/>
          <a:lstStyle>
            <a:lvl1pPr algn="r">
              <a:defRPr sz="1200">
                <a:latin typeface="Arial" pitchFamily="34" charset="0"/>
                <a:cs typeface="Arial" pitchFamily="34" charset="0"/>
              </a:defRPr>
            </a:lvl1pPr>
          </a:lstStyle>
          <a:p>
            <a:pPr>
              <a:defRPr/>
            </a:pPr>
            <a:fld id="{B4DBB659-CBF3-4290-9C9C-3774513D4437}" type="slidenum">
              <a:rPr lang="en-US"/>
              <a:pPr>
                <a:defRPr/>
              </a:pPr>
              <a:t>‹n.›</a:t>
            </a:fld>
            <a:endParaRPr lang="en-US"/>
          </a:p>
        </p:txBody>
      </p:sp>
    </p:spTree>
    <p:extLst>
      <p:ext uri="{BB962C8B-B14F-4D97-AF65-F5344CB8AC3E}">
        <p14:creationId xmlns:p14="http://schemas.microsoft.com/office/powerpoint/2010/main" val="4472417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31" tIns="45715" rIns="91431" bIns="45715" rtlCol="0"/>
          <a:lstStyle>
            <a:lvl1pPr algn="l">
              <a:defRPr sz="1200">
                <a:latin typeface="Arial" charset="0"/>
                <a:cs typeface="Arial" charset="0"/>
              </a:defRPr>
            </a:lvl1pPr>
          </a:lstStyle>
          <a:p>
            <a:pPr>
              <a:defRPr/>
            </a:pPr>
            <a:endParaRPr lang="en-US"/>
          </a:p>
        </p:txBody>
      </p:sp>
      <p:sp>
        <p:nvSpPr>
          <p:cNvPr id="3" name="Date Placeholder 2"/>
          <p:cNvSpPr>
            <a:spLocks noGrp="1"/>
          </p:cNvSpPr>
          <p:nvPr>
            <p:ph type="dt" idx="1"/>
          </p:nvPr>
        </p:nvSpPr>
        <p:spPr>
          <a:xfrm>
            <a:off x="3849688" y="0"/>
            <a:ext cx="2946400" cy="496888"/>
          </a:xfrm>
          <a:prstGeom prst="rect">
            <a:avLst/>
          </a:prstGeom>
        </p:spPr>
        <p:txBody>
          <a:bodyPr vert="horz" lIns="91431" tIns="45715" rIns="91431" bIns="45715" rtlCol="0"/>
          <a:lstStyle>
            <a:lvl1pPr algn="r">
              <a:defRPr sz="1200">
                <a:latin typeface="Arial" charset="0"/>
                <a:cs typeface="Arial" charset="0"/>
              </a:defRPr>
            </a:lvl1pPr>
          </a:lstStyle>
          <a:p>
            <a:pPr>
              <a:defRPr/>
            </a:pPr>
            <a:fld id="{C4C34A7B-9FE2-4EF2-9F10-30BF0E7148E4}" type="datetimeFigureOut">
              <a:rPr lang="en-US"/>
              <a:pPr>
                <a:defRPr/>
              </a:pPr>
              <a:t>27/10/15</a:t>
            </a:fld>
            <a:endParaRPr lang="en-US"/>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31" tIns="45715" rIns="91431" bIns="45715" rtlCol="0" anchor="ctr"/>
          <a:lstStyle/>
          <a:p>
            <a:pPr lvl="0"/>
            <a:endParaRPr lang="en-US" noProof="0"/>
          </a:p>
        </p:txBody>
      </p:sp>
      <p:sp>
        <p:nvSpPr>
          <p:cNvPr id="5" name="Notes Placeholder 4"/>
          <p:cNvSpPr>
            <a:spLocks noGrp="1"/>
          </p:cNvSpPr>
          <p:nvPr>
            <p:ph type="body" sz="quarter" idx="3"/>
          </p:nvPr>
        </p:nvSpPr>
        <p:spPr>
          <a:xfrm>
            <a:off x="679451" y="4716464"/>
            <a:ext cx="5438775" cy="4467225"/>
          </a:xfrm>
          <a:prstGeom prst="rect">
            <a:avLst/>
          </a:prstGeom>
        </p:spPr>
        <p:txBody>
          <a:bodyPr vert="horz" lIns="91431" tIns="45715" rIns="91431" bIns="45715"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9429750"/>
            <a:ext cx="2946400" cy="496888"/>
          </a:xfrm>
          <a:prstGeom prst="rect">
            <a:avLst/>
          </a:prstGeom>
        </p:spPr>
        <p:txBody>
          <a:bodyPr vert="horz" lIns="91431" tIns="45715" rIns="91431" bIns="45715" rtlCol="0" anchor="b"/>
          <a:lstStyle>
            <a:lvl1pPr algn="l">
              <a:defRPr sz="1200">
                <a:latin typeface="Arial" charset="0"/>
                <a:cs typeface="Arial" charset="0"/>
              </a:defRPr>
            </a:lvl1pPr>
          </a:lstStyle>
          <a:p>
            <a:pPr>
              <a:defRPr/>
            </a:pPr>
            <a:endParaRPr lang="en-US"/>
          </a:p>
        </p:txBody>
      </p:sp>
      <p:sp>
        <p:nvSpPr>
          <p:cNvPr id="7" name="Slide Number Placeholder 6"/>
          <p:cNvSpPr>
            <a:spLocks noGrp="1"/>
          </p:cNvSpPr>
          <p:nvPr>
            <p:ph type="sldNum" sz="quarter" idx="5"/>
          </p:nvPr>
        </p:nvSpPr>
        <p:spPr>
          <a:xfrm>
            <a:off x="3849688" y="9429750"/>
            <a:ext cx="2946400" cy="496888"/>
          </a:xfrm>
          <a:prstGeom prst="rect">
            <a:avLst/>
          </a:prstGeom>
        </p:spPr>
        <p:txBody>
          <a:bodyPr vert="horz" wrap="square" lIns="91431" tIns="45715" rIns="91431" bIns="45715" numCol="1" anchor="b" anchorCtr="0" compatLnSpc="1">
            <a:prstTxWarp prst="textNoShape">
              <a:avLst/>
            </a:prstTxWarp>
          </a:bodyPr>
          <a:lstStyle>
            <a:lvl1pPr algn="r">
              <a:defRPr sz="1200">
                <a:latin typeface="Arial" pitchFamily="34" charset="0"/>
                <a:cs typeface="Arial" pitchFamily="34" charset="0"/>
              </a:defRPr>
            </a:lvl1pPr>
          </a:lstStyle>
          <a:p>
            <a:pPr>
              <a:defRPr/>
            </a:pPr>
            <a:fld id="{2DEC82C2-7C0D-4EFD-A601-5C490CAA7A7C}" type="slidenum">
              <a:rPr lang="x-none"/>
              <a:pPr>
                <a:defRPr/>
              </a:pPr>
              <a:t>‹n.›</a:t>
            </a:fld>
            <a:endParaRPr lang="en-US"/>
          </a:p>
        </p:txBody>
      </p:sp>
    </p:spTree>
    <p:extLst>
      <p:ext uri="{BB962C8B-B14F-4D97-AF65-F5344CB8AC3E}">
        <p14:creationId xmlns:p14="http://schemas.microsoft.com/office/powerpoint/2010/main" val="264618080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86A493B-4A38-4E5F-ABF6-D3FF8CE6BA25}"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DEC82C2-7C0D-4EFD-A601-5C490CAA7A7C}" type="slidenum">
              <a:rPr lang="x-none" smtClean="0"/>
              <a:pPr>
                <a:defRPr/>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DEC82C2-7C0D-4EFD-A601-5C490CAA7A7C}" type="slidenum">
              <a:rPr lang="x-none" smtClean="0"/>
              <a:pPr>
                <a:defRPr/>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DEC82C2-7C0D-4EFD-A601-5C490CAA7A7C}" type="slidenum">
              <a:rPr lang="x-none" smtClean="0"/>
              <a:pPr>
                <a:defRPr/>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DEC82C2-7C0D-4EFD-A601-5C490CAA7A7C}" type="slidenum">
              <a:rPr lang="x-none" smtClean="0"/>
              <a:pPr>
                <a:defRPr/>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DEC82C2-7C0D-4EFD-A601-5C490CAA7A7C}" type="slidenum">
              <a:rPr lang="x-none" smtClean="0"/>
              <a:pPr>
                <a:defRPr/>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DEC82C2-7C0D-4EFD-A601-5C490CAA7A7C}" type="slidenum">
              <a:rPr lang="x-none" smtClean="0"/>
              <a:pPr>
                <a:defRPr/>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DEC82C2-7C0D-4EFD-A601-5C490CAA7A7C}" type="slidenum">
              <a:rPr lang="x-none" smtClean="0"/>
              <a:pPr>
                <a:defRPr/>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77500" lnSpcReduction="20000"/>
          </a:bodyPr>
          <a:lstStyle/>
          <a:p>
            <a:pPr>
              <a:lnSpc>
                <a:spcPct val="80000"/>
              </a:lnSpc>
              <a:defRPr/>
            </a:pPr>
            <a:r>
              <a:rPr lang="en-US" i="1" u="sng" dirty="0" smtClean="0"/>
              <a:t>KEY MESSAGE: The civilian population in the West Bank is subject to a complex and multi-layered system of control, which severely restricts Palestinian movement and their ability to use and develop land and resources. </a:t>
            </a:r>
          </a:p>
          <a:p>
            <a:pPr>
              <a:lnSpc>
                <a:spcPct val="80000"/>
              </a:lnSpc>
              <a:defRPr/>
            </a:pPr>
            <a:endParaRPr lang="en-US" i="1" u="sng" dirty="0" smtClean="0"/>
          </a:p>
          <a:p>
            <a:pPr>
              <a:lnSpc>
                <a:spcPct val="80000"/>
              </a:lnSpc>
              <a:defRPr/>
            </a:pPr>
            <a:r>
              <a:rPr lang="en-US" b="1" dirty="0" smtClean="0"/>
              <a:t>BASICS:</a:t>
            </a:r>
            <a:r>
              <a:rPr lang="en-US" dirty="0" smtClean="0"/>
              <a:t> West Bank is the area east of the Green Line, down to the Jordan border. Larger than Gaza, but still relatively small. Has 2,5 m Palestinians, around 30% of them refugees. </a:t>
            </a:r>
          </a:p>
          <a:p>
            <a:pPr>
              <a:lnSpc>
                <a:spcPct val="80000"/>
              </a:lnSpc>
              <a:defRPr/>
            </a:pPr>
            <a:endParaRPr lang="en-US" dirty="0" smtClean="0"/>
          </a:p>
          <a:p>
            <a:pPr>
              <a:lnSpc>
                <a:spcPct val="80000"/>
              </a:lnSpc>
              <a:defRPr/>
            </a:pPr>
            <a:r>
              <a:rPr lang="en-US" b="1" dirty="0" smtClean="0"/>
              <a:t>CONTROL REGIME:</a:t>
            </a:r>
            <a:r>
              <a:rPr lang="en-US" dirty="0" smtClean="0"/>
              <a:t> The West Bank is subject to a complex and multi-layered system of control, which severely restricts Palestinian movement and their ability to use and develop land and resources. This includes: </a:t>
            </a:r>
          </a:p>
          <a:p>
            <a:pPr>
              <a:lnSpc>
                <a:spcPct val="80000"/>
              </a:lnSpc>
              <a:defRPr/>
            </a:pPr>
            <a:endParaRPr lang="en-US" dirty="0" smtClean="0"/>
          </a:p>
          <a:p>
            <a:pPr>
              <a:lnSpc>
                <a:spcPct val="80000"/>
              </a:lnSpc>
              <a:buFontTx/>
              <a:buChar char="•"/>
              <a:defRPr/>
            </a:pPr>
            <a:r>
              <a:rPr lang="en-US" b="1" u="sng" dirty="0" smtClean="0"/>
              <a:t>Division into separate areas</a:t>
            </a:r>
            <a:r>
              <a:rPr lang="en-US" u="sng" dirty="0" smtClean="0"/>
              <a:t>,</a:t>
            </a:r>
            <a:r>
              <a:rPr lang="en-US" dirty="0" smtClean="0"/>
              <a:t> i.e. Areas A (full Pal control): B (Pal civil control/</a:t>
            </a:r>
            <a:r>
              <a:rPr lang="en-US" dirty="0" err="1" smtClean="0"/>
              <a:t>Isr</a:t>
            </a:r>
            <a:r>
              <a:rPr lang="en-US" dirty="0" smtClean="0"/>
              <a:t> security control; C (full Israeli control) and Jerusalem (annexed into Israel). This division was agreed upon in the Oslo Accords. For example, Area C, which is under full Israeli military control, amounts to 60% of the West Bank and is the only contiguous area in the West Bank, holding major land reserves necessary for livelihoods and development. More than 150,000 Palestinians live in this area. Also, Jerusalem is cut off from the WB; Pal from WB need special permits to access the city. </a:t>
            </a:r>
          </a:p>
          <a:p>
            <a:pPr>
              <a:lnSpc>
                <a:spcPct val="80000"/>
              </a:lnSpc>
              <a:buFontTx/>
              <a:buChar char="•"/>
              <a:defRPr/>
            </a:pPr>
            <a:r>
              <a:rPr lang="en-US" b="1" u="sng" dirty="0" smtClean="0"/>
              <a:t>Israeli settlements</a:t>
            </a:r>
            <a:r>
              <a:rPr lang="en-US" u="sng" dirty="0" smtClean="0"/>
              <a:t>:</a:t>
            </a:r>
            <a:r>
              <a:rPr lang="en-US" dirty="0" smtClean="0"/>
              <a:t> Around 500,000 settlers in around 150 settlements and 100 settlement outposts. They are illegal under international law. Have however continued to expand, with the settler population doubling in the last 20 years (if one excludes EJ, it has tripled). What the map does not show, is the regional area of the settlements, which covers 40% of the West Bank, 40 times the area you see here. </a:t>
            </a:r>
          </a:p>
          <a:p>
            <a:pPr>
              <a:lnSpc>
                <a:spcPct val="80000"/>
              </a:lnSpc>
              <a:buFontTx/>
              <a:buChar char="•"/>
              <a:defRPr/>
            </a:pPr>
            <a:r>
              <a:rPr lang="en-US" b="1" u="sng" dirty="0" smtClean="0"/>
              <a:t>Closed military zones:</a:t>
            </a:r>
            <a:r>
              <a:rPr lang="en-US" dirty="0" smtClean="0"/>
              <a:t> Areas that are declared “firing zones” by Israel and where Palestinian presence is prohibited. Covers 18% of West Bank. </a:t>
            </a:r>
          </a:p>
          <a:p>
            <a:pPr>
              <a:lnSpc>
                <a:spcPct val="80000"/>
              </a:lnSpc>
              <a:buFontTx/>
              <a:buChar char="•"/>
              <a:defRPr/>
            </a:pPr>
            <a:r>
              <a:rPr lang="en-US" b="1" u="sng" dirty="0" smtClean="0"/>
              <a:t>Nature reserves:</a:t>
            </a:r>
            <a:r>
              <a:rPr lang="en-US" dirty="0" smtClean="0"/>
              <a:t> Covers 10% of the West Bank, </a:t>
            </a:r>
            <a:r>
              <a:rPr lang="en-US" dirty="0" err="1" smtClean="0"/>
              <a:t>Palestinans</a:t>
            </a:r>
            <a:r>
              <a:rPr lang="en-US" dirty="0" smtClean="0"/>
              <a:t> are not allowed to use or the develop the land (3% of this was to be transferred to PA under the 1998 </a:t>
            </a:r>
            <a:r>
              <a:rPr lang="en-US" dirty="0" err="1" smtClean="0"/>
              <a:t>Wye</a:t>
            </a:r>
            <a:r>
              <a:rPr lang="en-US" dirty="0" smtClean="0"/>
              <a:t> River Accord, but never took place). </a:t>
            </a:r>
          </a:p>
          <a:p>
            <a:pPr>
              <a:lnSpc>
                <a:spcPct val="80000"/>
              </a:lnSpc>
              <a:buFontTx/>
              <a:buChar char="•"/>
              <a:defRPr/>
            </a:pPr>
            <a:endParaRPr lang="en-US" b="1" u="sng" dirty="0" smtClean="0"/>
          </a:p>
          <a:p>
            <a:pPr>
              <a:lnSpc>
                <a:spcPct val="80000"/>
              </a:lnSpc>
              <a:defRPr/>
            </a:pPr>
            <a:r>
              <a:rPr lang="en-US" dirty="0" smtClean="0"/>
              <a:t>In addition to restrictive zoning and planning, there are a number of physical and administrative obstacles in the West Bank: </a:t>
            </a:r>
            <a:endParaRPr lang="en-US" b="1" u="sng" dirty="0" smtClean="0"/>
          </a:p>
          <a:p>
            <a:pPr>
              <a:lnSpc>
                <a:spcPct val="80000"/>
              </a:lnSpc>
              <a:defRPr/>
            </a:pPr>
            <a:endParaRPr lang="en-US" b="1" u="sng" dirty="0" smtClean="0"/>
          </a:p>
          <a:p>
            <a:pPr>
              <a:lnSpc>
                <a:spcPct val="80000"/>
              </a:lnSpc>
              <a:buFontTx/>
              <a:buChar char="•"/>
              <a:defRPr/>
            </a:pPr>
            <a:r>
              <a:rPr lang="en-US" b="1" u="sng" dirty="0" smtClean="0"/>
              <a:t>Closures:</a:t>
            </a:r>
            <a:r>
              <a:rPr lang="en-US" dirty="0" smtClean="0"/>
              <a:t> Over 500 checkpoints, roadblocks, fences, trenches and the like (also flying checkpoints, averaging around 90 a week). All located within the WB; not on the Green Line, intended to protect the settler population and control Pal movement </a:t>
            </a:r>
            <a:r>
              <a:rPr lang="en-US" dirty="0" smtClean="0">
                <a:sym typeface="Wingdings" pitchFamily="2" charset="2"/>
              </a:rPr>
              <a:t> </a:t>
            </a:r>
            <a:r>
              <a:rPr lang="en-US" u="sng" dirty="0" smtClean="0">
                <a:sym typeface="Wingdings" pitchFamily="2" charset="2"/>
              </a:rPr>
              <a:t>TREND:</a:t>
            </a:r>
            <a:r>
              <a:rPr lang="en-US" dirty="0" smtClean="0">
                <a:sym typeface="Wingdings" pitchFamily="2" charset="2"/>
              </a:rPr>
              <a:t> Decreased number since 2009, improved movement between population centers, but reduced access to land/resources, Jordan Valley and East Jerusalem. </a:t>
            </a:r>
            <a:r>
              <a:rPr lang="en-US" dirty="0" smtClean="0"/>
              <a:t> </a:t>
            </a:r>
          </a:p>
          <a:p>
            <a:pPr>
              <a:lnSpc>
                <a:spcPct val="80000"/>
              </a:lnSpc>
              <a:buFontTx/>
              <a:buChar char="•"/>
              <a:defRPr/>
            </a:pPr>
            <a:r>
              <a:rPr lang="en-US" b="1" u="sng" dirty="0" smtClean="0"/>
              <a:t>Barrier:</a:t>
            </a:r>
            <a:r>
              <a:rPr lang="en-US" dirty="0" smtClean="0"/>
              <a:t> The largest “closure”. Over 700 km long (60% constructed), dividing and isolating Pal communities and “annexing 9,5% of the West Bank (taking in 85% of the settler population). Comes in two forms: 6-8 m high concrete slaps or system of fences. Problem is the route; Israel has the right to defend its citizens, but must respect int’l law. ICJ declared the parts within the Green Line illegal and ordered Israel to dismantle or reroute it, and compensate those affected. </a:t>
            </a:r>
          </a:p>
          <a:p>
            <a:pPr>
              <a:lnSpc>
                <a:spcPct val="80000"/>
              </a:lnSpc>
              <a:defRPr/>
            </a:pPr>
            <a:endParaRPr lang="en-GB" dirty="0" smtClean="0"/>
          </a:p>
          <a:p>
            <a:pPr>
              <a:defRPr/>
            </a:pPr>
            <a:endParaRPr lang="en-US" dirty="0"/>
          </a:p>
        </p:txBody>
      </p:sp>
      <p:sp>
        <p:nvSpPr>
          <p:cNvPr id="36867" name="Slide Number Placeholder 3"/>
          <p:cNvSpPr>
            <a:spLocks noGrp="1"/>
          </p:cNvSpPr>
          <p:nvPr>
            <p:ph type="sldNum" sz="quarter" idx="5"/>
          </p:nvPr>
        </p:nvSpPr>
        <p:spPr bwMode="auto">
          <a:noFill/>
          <a:ln>
            <a:miter lim="800000"/>
            <a:headEnd/>
            <a:tailEnd/>
          </a:ln>
        </p:spPr>
        <p:txBody>
          <a:bodyPr/>
          <a:lstStyle/>
          <a:p>
            <a:fld id="{82FF45D6-4D65-407B-ABE8-0DA4ECFDE830}" type="slidenum">
              <a:rPr lang="x-none" smtClean="0"/>
              <a:pPr/>
              <a:t>17</a:t>
            </a:fld>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DEC82C2-7C0D-4EFD-A601-5C490CAA7A7C}" type="slidenum">
              <a:rPr lang="x-none" smtClean="0"/>
              <a:pPr>
                <a:defRPr/>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DEC82C2-7C0D-4EFD-A601-5C490CAA7A7C}" type="slidenum">
              <a:rPr lang="x-none" smtClean="0"/>
              <a:pPr>
                <a:defRPr/>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Slide Image Placeholder 1"/>
          <p:cNvSpPr>
            <a:spLocks noGrp="1" noRot="1" noChangeAspect="1"/>
          </p:cNvSpPr>
          <p:nvPr>
            <p:ph type="sldImg"/>
          </p:nvPr>
        </p:nvSpPr>
        <p:spPr bwMode="auto">
          <a:noFill/>
          <a:ln>
            <a:solidFill>
              <a:srgbClr val="000000"/>
            </a:solidFill>
            <a:miter lim="800000"/>
            <a:headEnd/>
            <a:tailEnd/>
          </a:ln>
        </p:spPr>
      </p:sp>
      <p:sp>
        <p:nvSpPr>
          <p:cNvPr id="14338"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i="1" u="sng" dirty="0" smtClean="0"/>
              <a:t>KEY MESSAGE: West Bank and Gaza are separated; both are occupied; only 40% of the population lives in oPt – rest abroad, most as refugees.</a:t>
            </a:r>
          </a:p>
          <a:p>
            <a:endParaRPr lang="en-US" i="1" u="sng" dirty="0" smtClean="0"/>
          </a:p>
          <a:p>
            <a:r>
              <a:rPr lang="en-US" dirty="0" smtClean="0"/>
              <a:t>When we talk about the oPt we are only referring to the West Bank and the Gaza Strip. They are separated from Israel by the 1949 Green Line (concluded after the 1947-1948 Arab-Israeli War)</a:t>
            </a:r>
          </a:p>
          <a:p>
            <a:endParaRPr lang="en-US" dirty="0" smtClean="0"/>
          </a:p>
          <a:p>
            <a:r>
              <a:rPr lang="en-US" dirty="0" smtClean="0"/>
              <a:t>When looking at the map, a few things are worth noting:</a:t>
            </a:r>
          </a:p>
          <a:p>
            <a:endParaRPr lang="en-US" dirty="0" smtClean="0"/>
          </a:p>
          <a:p>
            <a:pPr>
              <a:buFontTx/>
              <a:buChar char="•"/>
            </a:pPr>
            <a:r>
              <a:rPr lang="en-US" dirty="0" smtClean="0"/>
              <a:t>Less than 40% of the </a:t>
            </a:r>
            <a:r>
              <a:rPr lang="en-US" b="1" dirty="0" smtClean="0"/>
              <a:t>Palestinian population</a:t>
            </a:r>
            <a:r>
              <a:rPr lang="en-US" dirty="0" smtClean="0"/>
              <a:t> (2,9 out of 10,6 million) lives within oPt; more than 60% live abroad, most of them as refugees. This includes large refugee populations in </a:t>
            </a:r>
            <a:r>
              <a:rPr lang="en-US" dirty="0" err="1" smtClean="0"/>
              <a:t>neighbouring</a:t>
            </a:r>
            <a:r>
              <a:rPr lang="en-US" smtClean="0"/>
              <a:t> countries, such as Lebanon, Jordan and Egypt. These people, more than 62% of the Palestinian people, constitute the largest and longest-standing refugee population in the world.</a:t>
            </a:r>
          </a:p>
          <a:p>
            <a:pPr>
              <a:buFontTx/>
              <a:buChar char="•"/>
            </a:pPr>
            <a:r>
              <a:rPr lang="en-US" smtClean="0"/>
              <a:t>These are not borders; they are </a:t>
            </a:r>
            <a:r>
              <a:rPr lang="en-US" b="1" smtClean="0"/>
              <a:t>armistice lines</a:t>
            </a:r>
            <a:r>
              <a:rPr lang="en-US" smtClean="0"/>
              <a:t>. However, they separate and divide the Palestinian population; note that there is no territorial connection between Gaza and the West Bank, that East Jerusalem is increasingly being separated from the remainder of the West Bank. </a:t>
            </a:r>
          </a:p>
          <a:p>
            <a:pPr>
              <a:buFontTx/>
              <a:buChar char="•"/>
            </a:pPr>
            <a:r>
              <a:rPr lang="en-US" smtClean="0"/>
              <a:t>The entire area (both Gaza and the WB) is considered to be </a:t>
            </a:r>
            <a:r>
              <a:rPr lang="en-US" b="1" smtClean="0"/>
              <a:t>occupied territory; as the occupying Power, Israel has an obligation to administer its occupation in line with international humanitarian and human rights law</a:t>
            </a:r>
            <a:r>
              <a:rPr lang="en-US" smtClean="0"/>
              <a:t>. While Israel disputes that, this is the uniform position of the UN and most States in the world. </a:t>
            </a:r>
            <a:endParaRPr lang="en-GB" smtClean="0"/>
          </a:p>
          <a:p>
            <a:endParaRPr lang="en-GB" smtClean="0"/>
          </a:p>
        </p:txBody>
      </p:sp>
      <p:sp>
        <p:nvSpPr>
          <p:cNvPr id="14339" name="Slide Number Placeholder 3"/>
          <p:cNvSpPr>
            <a:spLocks noGrp="1"/>
          </p:cNvSpPr>
          <p:nvPr>
            <p:ph type="sldNum" sz="quarter" idx="5"/>
          </p:nvPr>
        </p:nvSpPr>
        <p:spPr bwMode="auto">
          <a:noFill/>
          <a:ln>
            <a:miter lim="800000"/>
            <a:headEnd/>
            <a:tailEnd/>
          </a:ln>
        </p:spPr>
        <p:txBody>
          <a:bodyPr/>
          <a:lstStyle/>
          <a:p>
            <a:fld id="{397B995D-5887-43AC-894E-3411C82762F8}" type="slidenum">
              <a:rPr lang="x-none" smtClean="0"/>
              <a:pPr/>
              <a:t>2</a:t>
            </a:fld>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DEC82C2-7C0D-4EFD-A601-5C490CAA7A7C}" type="slidenum">
              <a:rPr lang="x-none" smtClean="0"/>
              <a:pPr>
                <a:defRPr/>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DEC82C2-7C0D-4EFD-A601-5C490CAA7A7C}" type="slidenum">
              <a:rPr lang="x-none" smtClean="0"/>
              <a:pPr>
                <a:defRPr/>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DEC82C2-7C0D-4EFD-A601-5C490CAA7A7C}" type="slidenum">
              <a:rPr lang="x-none" smtClean="0"/>
              <a:pPr>
                <a:defRPr/>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DEC82C2-7C0D-4EFD-A601-5C490CAA7A7C}" type="slidenum">
              <a:rPr lang="x-none" smtClean="0"/>
              <a:pPr>
                <a:defRPr/>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DEC82C2-7C0D-4EFD-A601-5C490CAA7A7C}" type="slidenum">
              <a:rPr lang="x-none" smtClean="0"/>
              <a:pPr>
                <a:defRPr/>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p:cNvSpPr>
            <a:spLocks noGrp="1" noRot="1" noChangeAspect="1"/>
          </p:cNvSpPr>
          <p:nvPr>
            <p:ph type="sldImg"/>
          </p:nvPr>
        </p:nvSpPr>
        <p:spPr bwMode="auto">
          <a:noFill/>
          <a:ln>
            <a:solidFill>
              <a:srgbClr val="000000"/>
            </a:solidFill>
            <a:miter lim="800000"/>
            <a:headEnd/>
            <a:tailEnd/>
          </a:ln>
        </p:spPr>
      </p:sp>
      <p:sp>
        <p:nvSpPr>
          <p:cNvPr id="34818" name="Notes Placeholder 2"/>
          <p:cNvSpPr>
            <a:spLocks noGrp="1"/>
          </p:cNvSpPr>
          <p:nvPr>
            <p:ph type="body" idx="1"/>
          </p:nvPr>
        </p:nvSpPr>
        <p:spPr bwMode="auto"/>
        <p:txBody>
          <a:bodyPr wrap="square" numCol="1" anchor="t" anchorCtr="0" compatLnSpc="1">
            <a:prstTxWarp prst="textNoShape">
              <a:avLst/>
            </a:prstTxWarp>
            <a:normAutofit fontScale="70000" lnSpcReduction="20000"/>
          </a:bodyPr>
          <a:lstStyle/>
          <a:p>
            <a:pPr marL="228578" indent="-228578">
              <a:defRPr/>
            </a:pPr>
            <a:r>
              <a:rPr lang="en-US" b="1" dirty="0" smtClean="0"/>
              <a:t>CASE STUDY: EAST JERUSALEM</a:t>
            </a:r>
          </a:p>
          <a:p>
            <a:pPr marL="228578" indent="-228578">
              <a:defRPr/>
            </a:pPr>
            <a:r>
              <a:rPr lang="en-US" i="1" dirty="0" smtClean="0"/>
              <a:t>Order of buttons: Pal population – settlements – evictions – demolitions &amp; barrier [together] – closures – isolated communities – dislocated communities</a:t>
            </a:r>
            <a:r>
              <a:rPr lang="en-US" dirty="0" smtClean="0"/>
              <a:t> </a:t>
            </a:r>
          </a:p>
          <a:p>
            <a:pPr marL="228578" indent="-228578">
              <a:defRPr/>
            </a:pPr>
            <a:endParaRPr lang="en-US" dirty="0" smtClean="0"/>
          </a:p>
          <a:p>
            <a:pPr marL="228578" indent="-228578">
              <a:buFontTx/>
              <a:buAutoNum type="arabicPeriod"/>
              <a:defRPr/>
            </a:pPr>
            <a:r>
              <a:rPr lang="en-US" b="1" dirty="0" smtClean="0"/>
              <a:t>History and residency:</a:t>
            </a:r>
            <a:r>
              <a:rPr lang="en-US" dirty="0" smtClean="0"/>
              <a:t> Before 1967 Jerusalem was a small area (old city, plus holy basin); when Israel annexed the city in 1967 it expanded the municipal boundaries to take in 28 Palestinian villages and parts of Ramallah and </a:t>
            </a:r>
            <a:r>
              <a:rPr lang="en-US" dirty="0" err="1" smtClean="0"/>
              <a:t>Betlehem</a:t>
            </a:r>
            <a:r>
              <a:rPr lang="en-US" dirty="0" smtClean="0"/>
              <a:t>. In EJ, Israel thus applies its domestic law, not military law. The annexation runs counter to international law (the prohibition on acquisition of territory by force) and has not been recognized by the international community. The impact on the Palestinian population is however significant. Firstly, when EJ was annexed, the Palestinian residents were overnight turned into “foreigners” in Israel, that do not have citizenship but rather “permanent residency permits”. </a:t>
            </a:r>
            <a:r>
              <a:rPr lang="en-US" dirty="0" smtClean="0">
                <a:sym typeface="Wingdings" pitchFamily="2" charset="2"/>
              </a:rPr>
              <a:t> </a:t>
            </a:r>
            <a:r>
              <a:rPr lang="en-US" u="sng" dirty="0" smtClean="0">
                <a:sym typeface="Wingdings" pitchFamily="2" charset="2"/>
              </a:rPr>
              <a:t>Problems:</a:t>
            </a:r>
            <a:r>
              <a:rPr lang="en-US" dirty="0" smtClean="0">
                <a:sym typeface="Wingdings" pitchFamily="2" charset="2"/>
              </a:rPr>
              <a:t> 1) residency rights are frequently revoked, over 14,000 since 1967; 2) residency not extended through marriage, so mixed families live separately or “illegally” in EJ; 3) children of mixed marriages not registered (as many as 10,000)</a:t>
            </a:r>
          </a:p>
          <a:p>
            <a:pPr marL="228578" indent="-228578">
              <a:buFontTx/>
              <a:buAutoNum type="arabicPeriod"/>
              <a:defRPr/>
            </a:pPr>
            <a:endParaRPr lang="en-US" dirty="0" smtClean="0">
              <a:sym typeface="Wingdings" pitchFamily="2" charset="2"/>
            </a:endParaRPr>
          </a:p>
          <a:p>
            <a:pPr marL="228578" indent="-228578">
              <a:buFontTx/>
              <a:buAutoNum type="arabicPeriod"/>
              <a:defRPr/>
            </a:pPr>
            <a:r>
              <a:rPr lang="en-US" b="1" dirty="0" smtClean="0">
                <a:sym typeface="Wingdings" pitchFamily="2" charset="2"/>
              </a:rPr>
              <a:t>Settlements:</a:t>
            </a:r>
            <a:r>
              <a:rPr lang="en-US" dirty="0" smtClean="0">
                <a:sym typeface="Wingdings" pitchFamily="2" charset="2"/>
              </a:rPr>
              <a:t> Since annexation Israel has constructed a number of settlements. The current settler population is 200,000, or 40% of the total population. This includes large government-built settlements, such as </a:t>
            </a:r>
            <a:r>
              <a:rPr lang="en-US" dirty="0" err="1" smtClean="0">
                <a:sym typeface="Wingdings" pitchFamily="2" charset="2"/>
              </a:rPr>
              <a:t>Pizgat</a:t>
            </a:r>
            <a:r>
              <a:rPr lang="en-US" dirty="0" smtClean="0">
                <a:sym typeface="Wingdings" pitchFamily="2" charset="2"/>
              </a:rPr>
              <a:t> Ze’ev and </a:t>
            </a:r>
            <a:r>
              <a:rPr lang="en-US" dirty="0" err="1" smtClean="0">
                <a:sym typeface="Wingdings" pitchFamily="2" charset="2"/>
              </a:rPr>
              <a:t>Maele</a:t>
            </a:r>
            <a:r>
              <a:rPr lang="en-US" dirty="0" smtClean="0">
                <a:sym typeface="Wingdings" pitchFamily="2" charset="2"/>
              </a:rPr>
              <a:t> </a:t>
            </a:r>
            <a:r>
              <a:rPr lang="en-US" dirty="0" err="1" smtClean="0">
                <a:sym typeface="Wingdings" pitchFamily="2" charset="2"/>
              </a:rPr>
              <a:t>Adummin</a:t>
            </a:r>
            <a:r>
              <a:rPr lang="en-US" dirty="0" smtClean="0">
                <a:sym typeface="Wingdings" pitchFamily="2" charset="2"/>
              </a:rPr>
              <a:t>, which continue to expand. In a worrying trend, private settler groups – with government support – are increasingly using organized and well-funded attempts to take over land and property in Palestinian </a:t>
            </a:r>
            <a:r>
              <a:rPr lang="en-US" dirty="0" err="1" smtClean="0">
                <a:sym typeface="Wingdings" pitchFamily="2" charset="2"/>
              </a:rPr>
              <a:t>neighbourhoods</a:t>
            </a:r>
            <a:r>
              <a:rPr lang="en-US" dirty="0" smtClean="0">
                <a:sym typeface="Wingdings" pitchFamily="2" charset="2"/>
              </a:rPr>
              <a:t>. They use various means for this purpose, including reclaiming land supposedly lost before 1948 (which Palestinians are unable to do); absentee property laws; and private purchase. </a:t>
            </a:r>
            <a:r>
              <a:rPr lang="en-US" u="sng" dirty="0" smtClean="0">
                <a:sym typeface="Wingdings" pitchFamily="2" charset="2"/>
              </a:rPr>
              <a:t>The result:</a:t>
            </a:r>
            <a:r>
              <a:rPr lang="en-US" dirty="0" smtClean="0">
                <a:sym typeface="Wingdings" pitchFamily="2" charset="2"/>
              </a:rPr>
              <a:t> Forced evictions and displacement of Palestinians (many of them refugees) and growing fragmentation and tension in Palestinian areas. </a:t>
            </a:r>
          </a:p>
          <a:p>
            <a:pPr marL="228578" indent="-228578">
              <a:buFontTx/>
              <a:buAutoNum type="arabicPeriod"/>
              <a:defRPr/>
            </a:pPr>
            <a:endParaRPr lang="en-US" dirty="0" smtClean="0">
              <a:sym typeface="Wingdings" pitchFamily="2" charset="2"/>
            </a:endParaRPr>
          </a:p>
          <a:p>
            <a:pPr marL="228578" indent="-228578">
              <a:buFontTx/>
              <a:buAutoNum type="arabicPeriod"/>
              <a:defRPr/>
            </a:pPr>
            <a:r>
              <a:rPr lang="en-US" b="1" dirty="0" smtClean="0">
                <a:sym typeface="Wingdings" pitchFamily="2" charset="2"/>
              </a:rPr>
              <a:t>Zoning and planning:</a:t>
            </a:r>
            <a:r>
              <a:rPr lang="en-US" dirty="0" smtClean="0">
                <a:sym typeface="Wingdings" pitchFamily="2" charset="2"/>
              </a:rPr>
              <a:t> Only 13% is zoned for Palestinian construction (35% for settlements) and it is difficult for Palestinians to obtain permits. The result is a severe housing crisis in EJ, with 32% estimated to be built without permits. This has resulted in frequent demolitions and displacement; since 1967, 2000 homes been demolished / In 2010, 74 structures (with additional 10 self-demolitions). </a:t>
            </a:r>
          </a:p>
          <a:p>
            <a:pPr marL="228578" indent="-228578">
              <a:buFontTx/>
              <a:buAutoNum type="arabicPeriod"/>
              <a:defRPr/>
            </a:pPr>
            <a:endParaRPr lang="en-US" dirty="0" smtClean="0"/>
          </a:p>
          <a:p>
            <a:pPr marL="228578" indent="-228578">
              <a:buFontTx/>
              <a:buAutoNum type="arabicPeriod"/>
              <a:defRPr/>
            </a:pPr>
            <a:r>
              <a:rPr lang="en-US" b="1" dirty="0" smtClean="0"/>
              <a:t>Barrier and Checkpoints:</a:t>
            </a:r>
            <a:r>
              <a:rPr lang="en-US" dirty="0" smtClean="0"/>
              <a:t> Over 142 km long / only 4 km on the Green Line. Main problems: </a:t>
            </a:r>
          </a:p>
          <a:p>
            <a:pPr marL="742877" lvl="1" indent="-285722">
              <a:buFontTx/>
              <a:buChar char="•"/>
              <a:defRPr/>
            </a:pPr>
            <a:r>
              <a:rPr lang="en-US" dirty="0" smtClean="0"/>
              <a:t>Severs EJ from the rest of the WB and restricts access by WB Palestinians to the city. They have to obtain a permit (mainly provided for medical reasons); can only cross on foot at 4 out of 17 checkpoints. Particular problems in terms of access to specialized health care, which is only available at 6 EJ hospitals. </a:t>
            </a:r>
          </a:p>
          <a:p>
            <a:pPr marL="742877" lvl="1" indent="-285722">
              <a:buFontTx/>
              <a:buChar char="•"/>
              <a:defRPr/>
            </a:pPr>
            <a:r>
              <a:rPr lang="en-US" dirty="0" smtClean="0"/>
              <a:t>Does not follow either the Green Line or the Municipal line. As a result, there are EJ-ID holders on the WB side (isolated communities) and WB-ID holders on the EJ side (dislocated communities). Examples:</a:t>
            </a:r>
          </a:p>
          <a:p>
            <a:pPr marL="1142887" lvl="2" indent="-228578">
              <a:buFontTx/>
              <a:buChar char="•"/>
              <a:defRPr/>
            </a:pPr>
            <a:r>
              <a:rPr lang="en-US" u="sng" dirty="0" smtClean="0"/>
              <a:t>Isolated communities:</a:t>
            </a:r>
            <a:r>
              <a:rPr lang="en-US" dirty="0" smtClean="0"/>
              <a:t> Include </a:t>
            </a:r>
            <a:r>
              <a:rPr lang="en-US" dirty="0" err="1" smtClean="0"/>
              <a:t>Shufat</a:t>
            </a:r>
            <a:r>
              <a:rPr lang="en-US" dirty="0" smtClean="0"/>
              <a:t> camp and </a:t>
            </a:r>
            <a:r>
              <a:rPr lang="en-US" dirty="0" err="1" smtClean="0"/>
              <a:t>Kafr</a:t>
            </a:r>
            <a:r>
              <a:rPr lang="en-US" dirty="0" smtClean="0"/>
              <a:t> </a:t>
            </a:r>
            <a:r>
              <a:rPr lang="en-US" dirty="0" err="1" smtClean="0"/>
              <a:t>Agab</a:t>
            </a:r>
            <a:r>
              <a:rPr lang="en-US" dirty="0" smtClean="0"/>
              <a:t>, all EJ-ID holders that have to cross checkpoints to get into the city. 55,000 affected. Fear that these communities will eventually be “cut out” of Jerusalem.  </a:t>
            </a:r>
          </a:p>
          <a:p>
            <a:pPr marL="1142887" lvl="2" indent="-228578">
              <a:buFontTx/>
              <a:buChar char="•"/>
              <a:defRPr/>
            </a:pPr>
            <a:r>
              <a:rPr lang="en-US" u="sng" dirty="0" smtClean="0"/>
              <a:t>Dislocated communities:</a:t>
            </a:r>
            <a:r>
              <a:rPr lang="en-US" dirty="0" smtClean="0"/>
              <a:t> 16 communities, around 2,500 people (1,600 of them WB-ID holders). Example: </a:t>
            </a:r>
            <a:r>
              <a:rPr lang="en-US" dirty="0" err="1" smtClean="0"/>
              <a:t>Nabi</a:t>
            </a:r>
            <a:r>
              <a:rPr lang="en-US" dirty="0" smtClean="0"/>
              <a:t> Samuel, problems with access because they are cut off from rest of WB by Barrier, and do not have permission to enter </a:t>
            </a:r>
            <a:r>
              <a:rPr lang="en-US" dirty="0" err="1" smtClean="0"/>
              <a:t>Jslm</a:t>
            </a:r>
            <a:r>
              <a:rPr lang="en-US" dirty="0" smtClean="0"/>
              <a:t>. Are in Area C, so have no planning and zoning, and are at risk of demolitions. </a:t>
            </a:r>
          </a:p>
          <a:p>
            <a:pPr marL="228578" indent="-228578">
              <a:buFontTx/>
              <a:buChar char="•"/>
              <a:defRPr/>
            </a:pPr>
            <a:endParaRPr lang="en-US" dirty="0" smtClean="0"/>
          </a:p>
          <a:p>
            <a:pPr marL="228578" indent="-228578">
              <a:buFontTx/>
              <a:buChar char="•"/>
              <a:defRPr/>
            </a:pPr>
            <a:endParaRPr lang="en-GB" dirty="0" smtClean="0"/>
          </a:p>
          <a:p>
            <a:pPr>
              <a:defRPr/>
            </a:pPr>
            <a:endParaRPr lang="en-GB" dirty="0" smtClean="0"/>
          </a:p>
        </p:txBody>
      </p:sp>
      <p:sp>
        <p:nvSpPr>
          <p:cNvPr id="53251" name="Slide Number Placeholder 3"/>
          <p:cNvSpPr>
            <a:spLocks noGrp="1"/>
          </p:cNvSpPr>
          <p:nvPr>
            <p:ph type="sldNum" sz="quarter" idx="5"/>
          </p:nvPr>
        </p:nvSpPr>
        <p:spPr bwMode="auto">
          <a:noFill/>
          <a:ln>
            <a:miter lim="800000"/>
            <a:headEnd/>
            <a:tailEnd/>
          </a:ln>
        </p:spPr>
        <p:txBody>
          <a:bodyPr/>
          <a:lstStyle/>
          <a:p>
            <a:fld id="{0A0AB442-584C-4AA0-A985-3596BC46CD41}" type="slidenum">
              <a:rPr lang="x-none" smtClean="0"/>
              <a:pPr/>
              <a:t>25</a:t>
            </a:fld>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p:cNvSpPr>
          <p:nvPr>
            <p:ph type="sldImg"/>
          </p:nvPr>
        </p:nvSpPr>
        <p:spPr bwMode="auto">
          <a:noFill/>
          <a:ln>
            <a:solidFill>
              <a:srgbClr val="000000"/>
            </a:solidFill>
            <a:miter lim="800000"/>
            <a:headEnd/>
            <a:tailEnd/>
          </a:ln>
        </p:spPr>
      </p:sp>
      <p:sp>
        <p:nvSpPr>
          <p:cNvPr id="59394"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59395" name="Slide Number Placeholder 3"/>
          <p:cNvSpPr>
            <a:spLocks noGrp="1"/>
          </p:cNvSpPr>
          <p:nvPr>
            <p:ph type="sldNum" sz="quarter" idx="5"/>
          </p:nvPr>
        </p:nvSpPr>
        <p:spPr bwMode="auto">
          <a:noFill/>
          <a:ln>
            <a:miter lim="800000"/>
            <a:headEnd/>
            <a:tailEnd/>
          </a:ln>
        </p:spPr>
        <p:txBody>
          <a:bodyPr/>
          <a:lstStyle/>
          <a:p>
            <a:fld id="{B01E7EDF-E3EF-4C5B-8914-7C5E36705371}" type="slidenum">
              <a:rPr lang="x-none" smtClean="0"/>
              <a:pPr/>
              <a:t>26</a:t>
            </a:fld>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DEC82C2-7C0D-4EFD-A601-5C490CAA7A7C}" type="slidenum">
              <a:rPr lang="x-none" smtClean="0"/>
              <a:pPr>
                <a:defRPr/>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77500" lnSpcReduction="20000"/>
          </a:bodyPr>
          <a:lstStyle/>
          <a:p>
            <a:pPr>
              <a:defRPr/>
            </a:pPr>
            <a:endParaRPr lang="en-US" dirty="0"/>
          </a:p>
        </p:txBody>
      </p:sp>
      <p:sp>
        <p:nvSpPr>
          <p:cNvPr id="35843" name="Slide Number Placeholder 3"/>
          <p:cNvSpPr>
            <a:spLocks noGrp="1"/>
          </p:cNvSpPr>
          <p:nvPr>
            <p:ph type="sldNum" sz="quarter" idx="5"/>
          </p:nvPr>
        </p:nvSpPr>
        <p:spPr bwMode="auto">
          <a:noFill/>
          <a:ln>
            <a:miter lim="800000"/>
            <a:headEnd/>
            <a:tailEnd/>
          </a:ln>
        </p:spPr>
        <p:txBody>
          <a:bodyPr/>
          <a:lstStyle/>
          <a:p>
            <a:fld id="{E2C7AF61-9CAF-4BD2-83AE-28661BEDA253}" type="slidenum">
              <a:rPr lang="x-none" smtClean="0">
                <a:latin typeface="Arial" charset="0"/>
                <a:cs typeface="Arial" charset="0"/>
              </a:rPr>
              <a:pPr/>
              <a:t>28</a:t>
            </a:fld>
            <a:endParaRPr lang="en-US" smtClean="0">
              <a:latin typeface="Arial" charset="0"/>
              <a:cs typeface="Arial"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32757CE-A35B-4F7E-BE20-BBCB34FA218F}"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p:cNvSpPr>
          <p:nvPr>
            <p:ph type="sldImg"/>
          </p:nvPr>
        </p:nvSpPr>
        <p:spPr bwMode="auto">
          <a:noFill/>
          <a:ln>
            <a:solidFill>
              <a:srgbClr val="000000"/>
            </a:solidFill>
            <a:miter lim="800000"/>
            <a:headEnd/>
            <a:tailEnd/>
          </a:ln>
        </p:spPr>
      </p:sp>
      <p:sp>
        <p:nvSpPr>
          <p:cNvPr id="16386"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i="1" u="sng" dirty="0" smtClean="0"/>
              <a:t>KEY MESSAGE: There is a Protection Crisis, with serious negative humanitarian consequences </a:t>
            </a:r>
          </a:p>
          <a:p>
            <a:endParaRPr lang="en-US" i="1" u="sng" dirty="0" smtClean="0"/>
          </a:p>
          <a:p>
            <a:r>
              <a:rPr lang="en-US" dirty="0" smtClean="0"/>
              <a:t>1. The key humanitarian issues: </a:t>
            </a:r>
          </a:p>
          <a:p>
            <a:pPr marL="742877" lvl="1" indent="-285722">
              <a:buFontTx/>
              <a:buChar char="•"/>
            </a:pPr>
            <a:r>
              <a:rPr lang="en-US" dirty="0" smtClean="0"/>
              <a:t>Threats to life, liberty and security</a:t>
            </a:r>
          </a:p>
          <a:p>
            <a:pPr marL="742877" lvl="1" indent="-285722">
              <a:buFontTx/>
              <a:buChar char="•"/>
            </a:pPr>
            <a:r>
              <a:rPr lang="en-US" dirty="0" smtClean="0"/>
              <a:t>Loss of land, homes and livelihood, frequently leading to forced displacement. </a:t>
            </a:r>
          </a:p>
          <a:p>
            <a:pPr marL="742877" lvl="1" indent="-285722">
              <a:buFontTx/>
              <a:buChar char="•"/>
            </a:pPr>
            <a:r>
              <a:rPr lang="en-US" dirty="0" smtClean="0"/>
              <a:t>Restrictions on movement and access to services and assistance </a:t>
            </a:r>
          </a:p>
          <a:p>
            <a:pPr>
              <a:buFontTx/>
              <a:buChar char="•"/>
            </a:pPr>
            <a:endParaRPr lang="en-US" dirty="0" smtClean="0"/>
          </a:p>
          <a:p>
            <a:r>
              <a:rPr lang="en-US" dirty="0" smtClean="0"/>
              <a:t>These issues affect people throughout the </a:t>
            </a:r>
            <a:r>
              <a:rPr lang="en-US" dirty="0" err="1" smtClean="0"/>
              <a:t>oPt</a:t>
            </a:r>
            <a:r>
              <a:rPr lang="en-US" dirty="0" smtClean="0"/>
              <a:t> on a daily basis. The result: pervasive insecurity, poor and degrading living conditions; reduced standard of living and dependency on humanitarian aid, as well as overall lack of development (even ‘de-development’) in key areas. </a:t>
            </a:r>
          </a:p>
          <a:p>
            <a:endParaRPr lang="en-US" dirty="0" smtClean="0"/>
          </a:p>
          <a:p>
            <a:r>
              <a:rPr lang="en-US" dirty="0" smtClean="0"/>
              <a:t>What do these have in common? They are the result of a protection crisis, that has serious and negative humanitarian consequences! The humanitarian situation is brought about by a failure to respect and protect the basic rights of people, as enshrined in international law, both international humanitarian law and human rights law.</a:t>
            </a:r>
          </a:p>
        </p:txBody>
      </p:sp>
      <p:sp>
        <p:nvSpPr>
          <p:cNvPr id="16387" name="Slide Number Placeholder 3"/>
          <p:cNvSpPr>
            <a:spLocks noGrp="1"/>
          </p:cNvSpPr>
          <p:nvPr>
            <p:ph type="sldNum" sz="quarter" idx="5"/>
          </p:nvPr>
        </p:nvSpPr>
        <p:spPr bwMode="auto">
          <a:noFill/>
          <a:ln>
            <a:miter lim="800000"/>
            <a:headEnd/>
            <a:tailEnd/>
          </a:ln>
        </p:spPr>
        <p:txBody>
          <a:bodyPr/>
          <a:lstStyle/>
          <a:p>
            <a:fld id="{0DFB57DB-A248-4B2B-AD42-B7C7E034291D}" type="slidenum">
              <a:rPr lang="x-none" smtClean="0"/>
              <a:pPr/>
              <a:t>3</a:t>
            </a:fld>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p:cNvSpPr>
          <p:nvPr>
            <p:ph type="sldImg"/>
          </p:nvPr>
        </p:nvSpPr>
        <p:spPr bwMode="auto">
          <a:noFill/>
          <a:ln>
            <a:solidFill>
              <a:srgbClr val="000000"/>
            </a:solidFill>
            <a:miter lim="800000"/>
            <a:headEnd/>
            <a:tailEnd/>
          </a:ln>
        </p:spPr>
      </p:sp>
      <p:sp>
        <p:nvSpPr>
          <p:cNvPr id="38914" name="Notes Placeholder 2"/>
          <p:cNvSpPr>
            <a:spLocks noGrp="1"/>
          </p:cNvSpPr>
          <p:nvPr>
            <p:ph type="body" idx="1"/>
          </p:nvPr>
        </p:nvSpPr>
        <p:spPr bwMode="auto">
          <a:noFill/>
        </p:spPr>
        <p:txBody>
          <a:bodyPr wrap="square" numCol="1" anchor="t" anchorCtr="0" compatLnSpc="1">
            <a:prstTxWarp prst="textNoShape">
              <a:avLst/>
            </a:prstTxWarp>
            <a:normAutofit/>
          </a:bodyPr>
          <a:lstStyle/>
          <a:p>
            <a:r>
              <a:rPr lang="en-US" sz="1000" i="1" u="sng" dirty="0" smtClean="0"/>
              <a:t>KEY MESSAGE: The multi-layered system of control enforced by Israel in the West Bank has a severe impact on Palestinian communities, giving rise to humanitarian needs. </a:t>
            </a:r>
          </a:p>
          <a:p>
            <a:endParaRPr lang="en-US" sz="1000" i="1" u="sng" dirty="0" smtClean="0"/>
          </a:p>
          <a:p>
            <a:r>
              <a:rPr lang="en-US" sz="1000" b="1" dirty="0" smtClean="0"/>
              <a:t>LOSS OF LAND, HOMES AND RESOURCES </a:t>
            </a:r>
            <a:r>
              <a:rPr lang="en-US" sz="1000" b="1" dirty="0" smtClean="0">
                <a:sym typeface="Wingdings" pitchFamily="2" charset="2"/>
              </a:rPr>
              <a:t> DEMOLITIONS</a:t>
            </a:r>
          </a:p>
          <a:p>
            <a:endParaRPr lang="en-US" sz="1000" dirty="0" smtClean="0">
              <a:sym typeface="Wingdings" pitchFamily="2" charset="2"/>
            </a:endParaRPr>
          </a:p>
          <a:p>
            <a:r>
              <a:rPr lang="en-US" sz="1000" dirty="0" smtClean="0">
                <a:sym typeface="Wingdings" pitchFamily="2" charset="2"/>
              </a:rPr>
              <a:t>Severe restrictions on zoning, planning and building make it impossible for the population in Area C to build homes, maintain their livelihoods or develop their communities. More seriously, they also give rise to demolitions of Palestinian homes and sources of livelihood. In 2010, more than 431 structures were demolished in the WB, displacing over 600 people, half of them children. Over 4,000 people displaced in this manner in the last 10 years. Impact includes loss of shelter; reduced access to water/sanitation and education, increased poverty and dependency on aid. </a:t>
            </a:r>
          </a:p>
          <a:p>
            <a:endParaRPr lang="en-US" sz="1000" dirty="0" smtClean="0">
              <a:sym typeface="Wingdings" pitchFamily="2" charset="2"/>
            </a:endParaRPr>
          </a:p>
          <a:p>
            <a:r>
              <a:rPr lang="en-US" sz="1000" dirty="0" smtClean="0">
                <a:sym typeface="Wingdings" pitchFamily="2" charset="2"/>
              </a:rPr>
              <a:t>According to Israeli authorities, demolitions are only carried out against structures that do not have building permits and are therefore “illegal”. The reality, however, is that it is extremely difficult for Palestinians to obtain such permits: </a:t>
            </a:r>
          </a:p>
          <a:p>
            <a:endParaRPr lang="en-US" sz="1000" u="sng" dirty="0" smtClean="0">
              <a:sym typeface="Wingdings" pitchFamily="2" charset="2"/>
            </a:endParaRPr>
          </a:p>
          <a:p>
            <a:pPr lvl="1">
              <a:buFontTx/>
              <a:buChar char="•"/>
            </a:pPr>
            <a:r>
              <a:rPr lang="en-US" sz="1000" b="1" u="sng" dirty="0" smtClean="0">
                <a:sym typeface="Wingdings" pitchFamily="2" charset="2"/>
              </a:rPr>
              <a:t>Area C Graph</a:t>
            </a:r>
            <a:r>
              <a:rPr lang="en-US" sz="1000" dirty="0" smtClean="0">
                <a:sym typeface="Wingdings" pitchFamily="2" charset="2"/>
              </a:rPr>
              <a:t>: Only 1% of Area C is available for Palestinian construction, much of it built up already (70% taken for settlements, military areas and nature reserves / 29% formally allowed, but off-limits in practice). At least 3,300 outstanding demolition orders. </a:t>
            </a:r>
          </a:p>
          <a:p>
            <a:pPr lvl="1">
              <a:buFontTx/>
              <a:buChar char="•"/>
            </a:pPr>
            <a:r>
              <a:rPr lang="en-US" sz="1000" b="1" u="sng" dirty="0" smtClean="0">
                <a:sym typeface="Wingdings" pitchFamily="2" charset="2"/>
              </a:rPr>
              <a:t>EJ Graph:</a:t>
            </a:r>
            <a:r>
              <a:rPr lang="en-US" sz="1000" dirty="0" smtClean="0">
                <a:sym typeface="Wingdings" pitchFamily="2" charset="2"/>
              </a:rPr>
              <a:t> Only 13% zoned for Palestinian construction, much of it built up (35% taken for settlements; 30 not planned; 22 green or public areas). Various restrictions on permits, e.g. infrastructure requirements and limited plot ratios. Around 32% of homes estimated to be built without permits, placing 85,000 at risk. At least 1,500 outstanding orders. </a:t>
            </a:r>
          </a:p>
          <a:p>
            <a:pPr lvl="1"/>
            <a:endParaRPr lang="en-US" sz="1000" u="sng" dirty="0" smtClean="0">
              <a:sym typeface="Wingdings" pitchFamily="2" charset="2"/>
            </a:endParaRPr>
          </a:p>
          <a:p>
            <a:pPr lvl="1"/>
            <a:r>
              <a:rPr lang="en-US" sz="1000" dirty="0" smtClean="0">
                <a:sym typeface="Wingdings" pitchFamily="2" charset="2"/>
              </a:rPr>
              <a:t>. </a:t>
            </a:r>
            <a:endParaRPr lang="en-GB" sz="1000" dirty="0" smtClean="0">
              <a:sym typeface="Wingdings" pitchFamily="2" charset="2"/>
            </a:endParaRPr>
          </a:p>
          <a:p>
            <a:endParaRPr lang="en-US" dirty="0" smtClean="0"/>
          </a:p>
        </p:txBody>
      </p:sp>
      <p:sp>
        <p:nvSpPr>
          <p:cNvPr id="38915" name="Slide Number Placeholder 3"/>
          <p:cNvSpPr>
            <a:spLocks noGrp="1"/>
          </p:cNvSpPr>
          <p:nvPr>
            <p:ph type="sldNum" sz="quarter" idx="5"/>
          </p:nvPr>
        </p:nvSpPr>
        <p:spPr bwMode="auto">
          <a:noFill/>
          <a:ln>
            <a:miter lim="800000"/>
            <a:headEnd/>
            <a:tailEnd/>
          </a:ln>
        </p:spPr>
        <p:txBody>
          <a:bodyPr/>
          <a:lstStyle/>
          <a:p>
            <a:fld id="{E419B975-2C29-4CFB-B522-E13209966F17}" type="slidenum">
              <a:rPr lang="x-none" smtClean="0"/>
              <a:pPr/>
              <a:t>30</a:t>
            </a:fld>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DEC82C2-7C0D-4EFD-A601-5C490CAA7A7C}" type="slidenum">
              <a:rPr lang="x-none" smtClean="0"/>
              <a:pPr>
                <a:defRPr/>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DEC82C2-7C0D-4EFD-A601-5C490CAA7A7C}" type="slidenum">
              <a:rPr lang="x-none" smtClean="0"/>
              <a:pPr>
                <a:defRPr/>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DEC82C2-7C0D-4EFD-A601-5C490CAA7A7C}" type="slidenum">
              <a:rPr lang="x-none" smtClean="0"/>
              <a:pPr>
                <a:defRPr/>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DEC82C2-7C0D-4EFD-A601-5C490CAA7A7C}" type="slidenum">
              <a:rPr lang="x-none" smtClean="0"/>
              <a:pPr>
                <a:defRPr/>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p:cNvSpPr>
            <a:spLocks noGrp="1" noRot="1" noChangeAspect="1"/>
          </p:cNvSpPr>
          <p:nvPr>
            <p:ph type="sldImg"/>
          </p:nvPr>
        </p:nvSpPr>
        <p:spPr bwMode="auto">
          <a:noFill/>
          <a:ln>
            <a:solidFill>
              <a:srgbClr val="000000"/>
            </a:solidFill>
            <a:miter lim="800000"/>
            <a:headEnd/>
            <a:tailEnd/>
          </a:ln>
        </p:spPr>
      </p:sp>
      <p:sp>
        <p:nvSpPr>
          <p:cNvPr id="65538"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65539" name="Slide Number Placeholder 3"/>
          <p:cNvSpPr>
            <a:spLocks noGrp="1"/>
          </p:cNvSpPr>
          <p:nvPr>
            <p:ph type="sldNum" sz="quarter" idx="5"/>
          </p:nvPr>
        </p:nvSpPr>
        <p:spPr bwMode="auto">
          <a:noFill/>
          <a:ln>
            <a:miter lim="800000"/>
            <a:headEnd/>
            <a:tailEnd/>
          </a:ln>
        </p:spPr>
        <p:txBody>
          <a:bodyPr/>
          <a:lstStyle/>
          <a:p>
            <a:fld id="{3860DF54-EFA7-4F27-912E-4358EC3E2F9B}" type="slidenum">
              <a:rPr lang="x-none" smtClean="0"/>
              <a:pPr/>
              <a:t>35</a:t>
            </a:fld>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92500"/>
          </a:bodyPr>
          <a:lstStyle/>
          <a:p>
            <a:pPr marL="228578" indent="-228578">
              <a:defRPr/>
            </a:pPr>
            <a:r>
              <a:rPr lang="en-US" b="1" dirty="0" smtClean="0"/>
              <a:t>PHYSICAL INSECURITY</a:t>
            </a:r>
          </a:p>
          <a:p>
            <a:pPr marL="228578" indent="-228578">
              <a:defRPr/>
            </a:pPr>
            <a:endParaRPr lang="en-US" b="1" dirty="0" smtClean="0"/>
          </a:p>
          <a:p>
            <a:pPr marL="228578" indent="-228578">
              <a:defRPr/>
            </a:pPr>
            <a:r>
              <a:rPr lang="en-US" b="1" dirty="0" smtClean="0"/>
              <a:t>1. Military violence:</a:t>
            </a:r>
            <a:r>
              <a:rPr lang="en-US" dirty="0" smtClean="0"/>
              <a:t> WB is occupied territory under military command and military operations of various types occur on a daily basis. Main concerns relate to prolonged arbitrary arrest and detention and allegations of ill-treatment, even torture, while in detention. Also concerns about fair trial guarantees. Violence usually takes place with impunity. In a positive development, the IDF recently announced that they will start to conduct criminal investigations into killings of Palestinians, after a 10 year gap, but it must remain to be seen whether these will be effective. </a:t>
            </a:r>
          </a:p>
          <a:p>
            <a:pPr marL="228578" indent="-228578">
              <a:buFontTx/>
              <a:buChar char="•"/>
              <a:defRPr/>
            </a:pPr>
            <a:endParaRPr lang="en-US" dirty="0" smtClean="0"/>
          </a:p>
          <a:p>
            <a:pPr marL="228578" indent="-228578">
              <a:defRPr/>
            </a:pPr>
            <a:r>
              <a:rPr lang="en-US" b="1" dirty="0" smtClean="0"/>
              <a:t>2. Settler violence:</a:t>
            </a:r>
            <a:r>
              <a:rPr lang="en-US" dirty="0" smtClean="0"/>
              <a:t> Our main concern relates to violence, intimidation and harassment at the hands of settlers. </a:t>
            </a:r>
          </a:p>
          <a:p>
            <a:pPr marL="228578" indent="-228578">
              <a:buFontTx/>
              <a:buChar char="•"/>
              <a:defRPr/>
            </a:pPr>
            <a:r>
              <a:rPr lang="en-US" dirty="0" smtClean="0"/>
              <a:t>Is on the increase: in 2010, 476 incidents, represents X% increase since 2006. Includes physical attacks as well as damage to property (photos, with statistics, e.g. in 2010, more than 6,000 olive trees </a:t>
            </a:r>
            <a:r>
              <a:rPr lang="en-GB" dirty="0" smtClean="0"/>
              <a:t>burned, uprooted, dried with chemicals or otherwise vandalized).</a:t>
            </a:r>
          </a:p>
          <a:p>
            <a:pPr marL="228578" indent="-228578">
              <a:buFontTx/>
              <a:buChar char="•"/>
              <a:defRPr/>
            </a:pPr>
            <a:r>
              <a:rPr lang="en-GB" dirty="0" smtClean="0"/>
              <a:t>Most incidents (65%) occurred in the Nablus, Ramallah and Hebron governorates. In total, 83 communities (pop. 250,000 people) have been identified as being vulnerable to settler violence (22 of them/76,000 highly vulnerable). Around 26 road junctions and road segments likely to be targeted if tensions arise (e.g. as a result of evacuation). </a:t>
            </a:r>
          </a:p>
          <a:p>
            <a:pPr marL="228578" indent="-228578">
              <a:buFontTx/>
              <a:buChar char="•"/>
              <a:defRPr/>
            </a:pPr>
            <a:r>
              <a:rPr lang="en-GB" dirty="0" smtClean="0"/>
              <a:t>Impunity! Settler violence takes place with near impunity, with few complaints being filed (e.g. owing to lack of trust in the Military Police). In addition, over 90% of filed complaints have been closed in recent years without indictment by the Israeli authorities (according to </a:t>
            </a:r>
            <a:r>
              <a:rPr lang="en-GB" dirty="0" err="1" smtClean="0"/>
              <a:t>Yesh</a:t>
            </a:r>
            <a:r>
              <a:rPr lang="en-GB" dirty="0" smtClean="0"/>
              <a:t> Din). </a:t>
            </a:r>
          </a:p>
          <a:p>
            <a:pPr>
              <a:defRPr/>
            </a:pPr>
            <a:endParaRPr lang="en-US" dirty="0"/>
          </a:p>
        </p:txBody>
      </p:sp>
      <p:sp>
        <p:nvSpPr>
          <p:cNvPr id="47107" name="Slide Number Placeholder 3"/>
          <p:cNvSpPr>
            <a:spLocks noGrp="1"/>
          </p:cNvSpPr>
          <p:nvPr>
            <p:ph type="sldNum" sz="quarter" idx="5"/>
          </p:nvPr>
        </p:nvSpPr>
        <p:spPr bwMode="auto">
          <a:noFill/>
          <a:ln>
            <a:miter lim="800000"/>
            <a:headEnd/>
            <a:tailEnd/>
          </a:ln>
        </p:spPr>
        <p:txBody>
          <a:bodyPr/>
          <a:lstStyle/>
          <a:p>
            <a:fld id="{51476FF1-C09A-4CBA-8659-FDF3CAFF14B7}" type="slidenum">
              <a:rPr lang="x-none" smtClean="0"/>
              <a:pPr/>
              <a:t>36</a:t>
            </a:fld>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Rot="1" noChangeAspect="1" noTextEdit="1"/>
          </p:cNvSpPr>
          <p:nvPr>
            <p:ph type="sldImg"/>
          </p:nvPr>
        </p:nvSpPr>
        <p:spPr bwMode="auto">
          <a:noFill/>
          <a:ln>
            <a:solidFill>
              <a:srgbClr val="000000"/>
            </a:solidFill>
            <a:miter lim="800000"/>
            <a:headEnd/>
            <a:tailEnd/>
          </a:ln>
        </p:spPr>
      </p:sp>
      <p:sp>
        <p:nvSpPr>
          <p:cNvPr id="49154"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GB"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8CE5A1E-6154-4A1C-AAD3-785A0BB47910}" type="slidenum">
              <a:rPr lang="x-none" smtClean="0"/>
              <a:pPr>
                <a:defRPr/>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p:cNvSpPr>
          <p:nvPr>
            <p:ph type="sldImg"/>
          </p:nvPr>
        </p:nvSpPr>
        <p:spPr bwMode="auto">
          <a:noFill/>
          <a:ln>
            <a:solidFill>
              <a:srgbClr val="000000"/>
            </a:solidFill>
            <a:miter lim="800000"/>
            <a:headEnd/>
            <a:tailEnd/>
          </a:ln>
        </p:spPr>
      </p:sp>
      <p:sp>
        <p:nvSpPr>
          <p:cNvPr id="51202"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51203" name="Slide Number Placeholder 3"/>
          <p:cNvSpPr>
            <a:spLocks noGrp="1"/>
          </p:cNvSpPr>
          <p:nvPr>
            <p:ph type="sldNum" sz="quarter" idx="5"/>
          </p:nvPr>
        </p:nvSpPr>
        <p:spPr bwMode="auto">
          <a:noFill/>
          <a:ln>
            <a:miter lim="800000"/>
            <a:headEnd/>
            <a:tailEnd/>
          </a:ln>
        </p:spPr>
        <p:txBody>
          <a:bodyPr/>
          <a:lstStyle/>
          <a:p>
            <a:fld id="{2943CE6C-1838-492F-A605-F8DD6D022765}" type="slidenum">
              <a:rPr lang="x-none" smtClean="0"/>
              <a:pPr/>
              <a:t>39</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bwMode="auto">
          <a:noFill/>
          <a:ln>
            <a:solidFill>
              <a:srgbClr val="000000"/>
            </a:solidFill>
            <a:miter lim="800000"/>
            <a:headEnd/>
            <a:tailEnd/>
          </a:ln>
        </p:spPr>
      </p:sp>
      <p:sp>
        <p:nvSpPr>
          <p:cNvPr id="18434" name="Notes Placeholder 2"/>
          <p:cNvSpPr>
            <a:spLocks noGrp="1"/>
          </p:cNvSpPr>
          <p:nvPr>
            <p:ph type="body" idx="1"/>
          </p:nvPr>
        </p:nvSpPr>
        <p:spPr bwMode="auto">
          <a:noFill/>
        </p:spPr>
        <p:txBody>
          <a:bodyPr wrap="square" numCol="1" anchor="t" anchorCtr="0" compatLnSpc="1">
            <a:prstTxWarp prst="textNoShape">
              <a:avLst/>
            </a:prstTxWarp>
            <a:normAutofit fontScale="77500" lnSpcReduction="20000"/>
          </a:bodyPr>
          <a:lstStyle/>
          <a:p>
            <a:pPr>
              <a:lnSpc>
                <a:spcPct val="80000"/>
              </a:lnSpc>
            </a:pPr>
            <a:r>
              <a:rPr lang="en-US" i="1" u="sng" dirty="0" smtClean="0"/>
              <a:t>KEY MESSAGE: The people of Gaza are subject to far-reaching and severe restrictions on land, air and sea. These restrictions are aimed at breaking Hamas, raising concerns about collective punishment.</a:t>
            </a:r>
          </a:p>
          <a:p>
            <a:pPr>
              <a:lnSpc>
                <a:spcPct val="80000"/>
              </a:lnSpc>
            </a:pPr>
            <a:endParaRPr lang="en-US" i="1" u="sng" dirty="0" smtClean="0"/>
          </a:p>
          <a:p>
            <a:pPr>
              <a:lnSpc>
                <a:spcPct val="80000"/>
              </a:lnSpc>
            </a:pPr>
            <a:r>
              <a:rPr lang="en-US" b="1" dirty="0" smtClean="0"/>
              <a:t>BASICS</a:t>
            </a:r>
            <a:r>
              <a:rPr lang="en-US" dirty="0" smtClean="0"/>
              <a:t>: Borders with Israel and Egypt; small territory; large population; mostly young, many refugees. </a:t>
            </a:r>
          </a:p>
          <a:p>
            <a:pPr>
              <a:lnSpc>
                <a:spcPct val="80000"/>
              </a:lnSpc>
            </a:pPr>
            <a:endParaRPr lang="en-US" dirty="0" smtClean="0"/>
          </a:p>
          <a:p>
            <a:pPr>
              <a:lnSpc>
                <a:spcPct val="80000"/>
              </a:lnSpc>
            </a:pPr>
            <a:r>
              <a:rPr lang="en-US" b="1" dirty="0" smtClean="0"/>
              <a:t>BLOCKADE</a:t>
            </a:r>
            <a:r>
              <a:rPr lang="en-US" dirty="0" smtClean="0"/>
              <a:t>: Since 2007, but restrictions started as early as 1990s. Since then movement has been gradually restricted on land, air and sea, particularly in 2000, 2005 and 2007. </a:t>
            </a:r>
          </a:p>
          <a:p>
            <a:pPr>
              <a:lnSpc>
                <a:spcPct val="80000"/>
              </a:lnSpc>
            </a:pPr>
            <a:endParaRPr lang="en-US" dirty="0" smtClean="0"/>
          </a:p>
          <a:p>
            <a:pPr>
              <a:lnSpc>
                <a:spcPct val="80000"/>
              </a:lnSpc>
              <a:buFontTx/>
              <a:buChar char="•"/>
            </a:pPr>
            <a:r>
              <a:rPr lang="en-US" u="sng" dirty="0" smtClean="0"/>
              <a:t>Fence &amp; Crossings:</a:t>
            </a:r>
            <a:r>
              <a:rPr lang="en-US" dirty="0" smtClean="0"/>
              <a:t> A 6-8 m high wall/fence Gaza along the ‘border’ with Israel; a fence along the border with Egypt. Given that no one leaves the Strip on air or sea, the people of Gaza are effectively ‘locked in’. There are only a handful of crossings: </a:t>
            </a:r>
            <a:endParaRPr lang="en-US" b="1" dirty="0" smtClean="0"/>
          </a:p>
          <a:p>
            <a:pPr lvl="2">
              <a:lnSpc>
                <a:spcPct val="80000"/>
              </a:lnSpc>
            </a:pPr>
            <a:r>
              <a:rPr lang="en-US" b="1" dirty="0" err="1" smtClean="0"/>
              <a:t>Erez</a:t>
            </a:r>
            <a:r>
              <a:rPr lang="en-US" b="1" dirty="0" smtClean="0"/>
              <a:t>:</a:t>
            </a:r>
            <a:r>
              <a:rPr lang="en-US" dirty="0" smtClean="0"/>
              <a:t> The main crossing intended for the movement of people. Selected categories, i.e. foreign humanitarian and diplomatic staff, and a limited number of </a:t>
            </a:r>
            <a:r>
              <a:rPr lang="en-US" dirty="0" err="1" smtClean="0"/>
              <a:t>Gazans</a:t>
            </a:r>
            <a:r>
              <a:rPr lang="en-US" dirty="0" smtClean="0"/>
              <a:t> that have obtained permits from Israel (mostly to seek medical aid abroad). </a:t>
            </a:r>
            <a:endParaRPr lang="en-US" b="1" dirty="0" smtClean="0"/>
          </a:p>
          <a:p>
            <a:pPr lvl="2">
              <a:lnSpc>
                <a:spcPct val="80000"/>
              </a:lnSpc>
            </a:pPr>
            <a:r>
              <a:rPr lang="en-US" b="1" dirty="0" err="1" smtClean="0"/>
              <a:t>Nahal</a:t>
            </a:r>
            <a:r>
              <a:rPr lang="en-US" b="1" dirty="0" smtClean="0"/>
              <a:t> Oz</a:t>
            </a:r>
            <a:r>
              <a:rPr lang="en-US" dirty="0" smtClean="0"/>
              <a:t>: Mostly for fuel, closed for the most part since Dec 2009. </a:t>
            </a:r>
            <a:endParaRPr lang="en-US" b="1" dirty="0" smtClean="0"/>
          </a:p>
          <a:p>
            <a:pPr lvl="2">
              <a:lnSpc>
                <a:spcPct val="80000"/>
              </a:lnSpc>
            </a:pPr>
            <a:r>
              <a:rPr lang="en-US" b="1" dirty="0" err="1" smtClean="0"/>
              <a:t>Karni</a:t>
            </a:r>
            <a:r>
              <a:rPr lang="en-US" b="1" dirty="0" smtClean="0"/>
              <a:t>:</a:t>
            </a:r>
            <a:r>
              <a:rPr lang="en-US" dirty="0" smtClean="0"/>
              <a:t>  Closed for the most part in June 2007; remaining conveyor belt closed in Feb 2011. </a:t>
            </a:r>
            <a:endParaRPr lang="en-US" b="1" dirty="0" smtClean="0"/>
          </a:p>
          <a:p>
            <a:pPr lvl="2">
              <a:lnSpc>
                <a:spcPct val="80000"/>
              </a:lnSpc>
            </a:pPr>
            <a:r>
              <a:rPr lang="en-US" b="1" dirty="0" err="1" smtClean="0"/>
              <a:t>Sufa</a:t>
            </a:r>
            <a:r>
              <a:rPr lang="en-US" b="1" dirty="0" smtClean="0"/>
              <a:t>:</a:t>
            </a:r>
            <a:r>
              <a:rPr lang="en-US" dirty="0" smtClean="0"/>
              <a:t> Mostly for aggregates, closed in Sept 2008, only opened on a few occasions, e.g. in April 2011 for a backlog of materials. </a:t>
            </a:r>
            <a:endParaRPr lang="en-US" b="1" dirty="0" smtClean="0"/>
          </a:p>
          <a:p>
            <a:pPr lvl="2">
              <a:lnSpc>
                <a:spcPct val="80000"/>
              </a:lnSpc>
            </a:pPr>
            <a:r>
              <a:rPr lang="en-US" b="1" dirty="0" err="1" smtClean="0"/>
              <a:t>Kerem</a:t>
            </a:r>
            <a:r>
              <a:rPr lang="en-US" b="1" dirty="0" smtClean="0"/>
              <a:t> Shalom:</a:t>
            </a:r>
            <a:r>
              <a:rPr lang="en-US" dirty="0" smtClean="0"/>
              <a:t> The main crossing for import and export, including humanitarian goods. </a:t>
            </a:r>
            <a:endParaRPr lang="en-US" b="1" dirty="0" smtClean="0"/>
          </a:p>
          <a:p>
            <a:pPr lvl="2">
              <a:lnSpc>
                <a:spcPct val="80000"/>
              </a:lnSpc>
            </a:pPr>
            <a:r>
              <a:rPr lang="en-US" b="1" dirty="0" err="1" smtClean="0"/>
              <a:t>Rafah</a:t>
            </a:r>
            <a:r>
              <a:rPr lang="en-US" b="1" dirty="0" smtClean="0"/>
              <a:t>:</a:t>
            </a:r>
            <a:r>
              <a:rPr lang="en-US" dirty="0" smtClean="0"/>
              <a:t> For people. Open 5 days (previously 2-3) a week for specific groups, i.e. students and patients, that have obtained a permit.</a:t>
            </a:r>
          </a:p>
          <a:p>
            <a:pPr lvl="2">
              <a:lnSpc>
                <a:spcPct val="80000"/>
              </a:lnSpc>
            </a:pPr>
            <a:r>
              <a:rPr lang="en-US" b="1" u="sng" dirty="0" smtClean="0"/>
              <a:t>Tunnels</a:t>
            </a:r>
            <a:r>
              <a:rPr lang="en-US" u="sng" dirty="0" smtClean="0"/>
              <a:t>:</a:t>
            </a:r>
            <a:r>
              <a:rPr lang="en-US" dirty="0" smtClean="0"/>
              <a:t> Around 200 – 300 tunnels operational on regular basis (as of April 2011). This includes 85 tunnels dedicated to the import of construction materials (aggregates, cement, steel bars), amounting to over 80% of the total of imported construction materials (around 100,000 metric tons). In addition to the external restrictions, there are also many restrictions on access to land and sea within the Gaza Strip and its territorial waters: </a:t>
            </a:r>
          </a:p>
          <a:p>
            <a:pPr lvl="2">
              <a:lnSpc>
                <a:spcPct val="80000"/>
              </a:lnSpc>
            </a:pPr>
            <a:endParaRPr lang="en-US" u="sng" dirty="0" smtClean="0"/>
          </a:p>
          <a:p>
            <a:pPr>
              <a:lnSpc>
                <a:spcPct val="80000"/>
              </a:lnSpc>
              <a:buFontTx/>
              <a:buChar char="•"/>
            </a:pPr>
            <a:r>
              <a:rPr lang="en-US" u="sng" dirty="0" smtClean="0"/>
              <a:t>Restrictions on sea: </a:t>
            </a:r>
            <a:r>
              <a:rPr lang="en-US" dirty="0" smtClean="0"/>
              <a:t>85% of fishing areas / 65,000 people affected</a:t>
            </a:r>
            <a:endParaRPr lang="en-US" u="sng" dirty="0" smtClean="0"/>
          </a:p>
          <a:p>
            <a:pPr>
              <a:lnSpc>
                <a:spcPct val="80000"/>
              </a:lnSpc>
              <a:buFontTx/>
              <a:buChar char="•"/>
            </a:pPr>
            <a:endParaRPr lang="en-US" u="sng" dirty="0" smtClean="0"/>
          </a:p>
          <a:p>
            <a:pPr>
              <a:lnSpc>
                <a:spcPct val="80000"/>
              </a:lnSpc>
              <a:buFontTx/>
              <a:buChar char="•"/>
            </a:pPr>
            <a:r>
              <a:rPr lang="en-US" u="sng" dirty="0" smtClean="0"/>
              <a:t>Restrictions on land within the Strip: </a:t>
            </a:r>
            <a:r>
              <a:rPr lang="en-US" dirty="0" smtClean="0"/>
              <a:t>no-go zone 0-500 meters (declared for 300 m) / high risk zone 500 – 1500 meters / 17% of the Strip / 35 % of agricultural areas / 113,000 people affected / value of land and property destroyed (replacement value) USD 300 million / yearly loss of over USD 50 m per year.</a:t>
            </a:r>
          </a:p>
          <a:p>
            <a:pPr>
              <a:lnSpc>
                <a:spcPct val="80000"/>
              </a:lnSpc>
              <a:buFontTx/>
              <a:buChar char="•"/>
            </a:pPr>
            <a:endParaRPr lang="en-US" dirty="0" smtClean="0"/>
          </a:p>
          <a:p>
            <a:pPr>
              <a:lnSpc>
                <a:spcPct val="80000"/>
              </a:lnSpc>
            </a:pPr>
            <a:r>
              <a:rPr lang="en-US" b="1" dirty="0" smtClean="0"/>
              <a:t>IN SUM:</a:t>
            </a:r>
            <a:r>
              <a:rPr lang="en-US" dirty="0" smtClean="0"/>
              <a:t> </a:t>
            </a:r>
            <a:r>
              <a:rPr lang="en-US" sz="1000" dirty="0" smtClean="0"/>
              <a:t>While Israel sometimes refers to security, has also acknowledged that the blockade is part of ‘</a:t>
            </a:r>
            <a:r>
              <a:rPr lang="en-US" sz="1000" b="1" dirty="0" smtClean="0"/>
              <a:t>economic warfare’</a:t>
            </a:r>
            <a:r>
              <a:rPr lang="en-US" sz="1000" dirty="0" smtClean="0"/>
              <a:t>, with the goal of removing Hamas from power. The blockade has been characterized as ‘collective punishment’ by the UN, which is prohibited under international law.</a:t>
            </a:r>
            <a:r>
              <a:rPr lang="en-GB" sz="1000" dirty="0" smtClean="0"/>
              <a:t> </a:t>
            </a:r>
            <a:endParaRPr lang="en-US" dirty="0" smtClean="0">
              <a:solidFill>
                <a:schemeClr val="tx2"/>
              </a:solidFill>
            </a:endParaRPr>
          </a:p>
          <a:p>
            <a:pPr>
              <a:lnSpc>
                <a:spcPct val="80000"/>
              </a:lnSpc>
            </a:pPr>
            <a:endParaRPr lang="en-GB" dirty="0" smtClean="0"/>
          </a:p>
          <a:p>
            <a:endParaRPr lang="en-US" dirty="0" smtClean="0"/>
          </a:p>
        </p:txBody>
      </p:sp>
      <p:sp>
        <p:nvSpPr>
          <p:cNvPr id="18435" name="Slide Number Placeholder 3"/>
          <p:cNvSpPr>
            <a:spLocks noGrp="1"/>
          </p:cNvSpPr>
          <p:nvPr>
            <p:ph type="sldNum" sz="quarter" idx="5"/>
          </p:nvPr>
        </p:nvSpPr>
        <p:spPr bwMode="auto">
          <a:noFill/>
          <a:ln>
            <a:miter lim="800000"/>
            <a:headEnd/>
            <a:tailEnd/>
          </a:ln>
        </p:spPr>
        <p:txBody>
          <a:bodyPr/>
          <a:lstStyle/>
          <a:p>
            <a:fld id="{961DD2A6-FE6F-47C7-98D9-D0AB2A7F5740}" type="slidenum">
              <a:rPr lang="x-none" smtClean="0"/>
              <a:pPr/>
              <a:t>4</a:t>
            </a:fld>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p:cNvSpPr>
          <p:nvPr>
            <p:ph type="sldImg"/>
          </p:nvPr>
        </p:nvSpPr>
        <p:spPr bwMode="auto">
          <a:noFill/>
          <a:ln>
            <a:solidFill>
              <a:srgbClr val="000000"/>
            </a:solidFill>
            <a:miter lim="800000"/>
            <a:headEnd/>
            <a:tailEnd/>
          </a:ln>
        </p:spPr>
      </p:sp>
      <p:sp>
        <p:nvSpPr>
          <p:cNvPr id="34818" name="Notes Placeholder 2"/>
          <p:cNvSpPr>
            <a:spLocks noGrp="1"/>
          </p:cNvSpPr>
          <p:nvPr>
            <p:ph type="body" idx="1"/>
          </p:nvPr>
        </p:nvSpPr>
        <p:spPr bwMode="auto"/>
        <p:txBody>
          <a:bodyPr wrap="square" numCol="1" anchor="t" anchorCtr="0" compatLnSpc="1">
            <a:prstTxWarp prst="textNoShape">
              <a:avLst/>
            </a:prstTxWarp>
            <a:normAutofit fontScale="70000" lnSpcReduction="20000"/>
          </a:bodyPr>
          <a:lstStyle/>
          <a:p>
            <a:pPr marL="228578" indent="-228578">
              <a:defRPr/>
            </a:pPr>
            <a:r>
              <a:rPr lang="en-US" b="1" dirty="0" smtClean="0"/>
              <a:t>CASE STUDY: EAST JERUSALEM</a:t>
            </a:r>
          </a:p>
          <a:p>
            <a:pPr marL="228578" indent="-228578">
              <a:defRPr/>
            </a:pPr>
            <a:r>
              <a:rPr lang="en-US" i="1" dirty="0" smtClean="0"/>
              <a:t>Order of buttons: Pal population – settlements – evictions – demolitions &amp; barrier [together] – closures – isolated communities – dislocated communities</a:t>
            </a:r>
            <a:r>
              <a:rPr lang="en-US" dirty="0" smtClean="0"/>
              <a:t> </a:t>
            </a:r>
          </a:p>
          <a:p>
            <a:pPr marL="228578" indent="-228578">
              <a:defRPr/>
            </a:pPr>
            <a:endParaRPr lang="en-US" dirty="0" smtClean="0"/>
          </a:p>
          <a:p>
            <a:pPr marL="228578" indent="-228578">
              <a:buFontTx/>
              <a:buAutoNum type="arabicPeriod"/>
              <a:defRPr/>
            </a:pPr>
            <a:r>
              <a:rPr lang="en-US" b="1" dirty="0" smtClean="0"/>
              <a:t>History and residency:</a:t>
            </a:r>
            <a:r>
              <a:rPr lang="en-US" dirty="0" smtClean="0"/>
              <a:t> Before 1967 Jerusalem was a small area (old city, plus holy basin); when Israel annexed the city in 1967 it expanded the municipal boundaries to take in 28 Palestinian villages and parts of Ramallah and </a:t>
            </a:r>
            <a:r>
              <a:rPr lang="en-US" dirty="0" err="1" smtClean="0"/>
              <a:t>Betlehem</a:t>
            </a:r>
            <a:r>
              <a:rPr lang="en-US" dirty="0" smtClean="0"/>
              <a:t>. In EJ, Israel thus applies its domestic law, not military law. The annexation runs counter to international law (the prohibition on acquisition of territory by force) and has not been recognized by the international community. The impact on the Palestinian population is however significant. Firstly, when EJ was annexed, the Palestinian residents were overnight turned into “foreigners” in Israel, that do not have citizenship but rather “permanent residency permits”. </a:t>
            </a:r>
            <a:r>
              <a:rPr lang="en-US" dirty="0" smtClean="0">
                <a:sym typeface="Wingdings" pitchFamily="2" charset="2"/>
              </a:rPr>
              <a:t> </a:t>
            </a:r>
            <a:r>
              <a:rPr lang="en-US" u="sng" dirty="0" smtClean="0">
                <a:sym typeface="Wingdings" pitchFamily="2" charset="2"/>
              </a:rPr>
              <a:t>Problems:</a:t>
            </a:r>
            <a:r>
              <a:rPr lang="en-US" dirty="0" smtClean="0">
                <a:sym typeface="Wingdings" pitchFamily="2" charset="2"/>
              </a:rPr>
              <a:t> 1) residency rights are frequently revoked, over 14,000 since 1967; 2) residency not extended through marriage, so mixed families live separately or “illegally” in EJ; 3) children of mixed marriages not registered (as many as 10,000)</a:t>
            </a:r>
          </a:p>
          <a:p>
            <a:pPr marL="228578" indent="-228578">
              <a:buFontTx/>
              <a:buAutoNum type="arabicPeriod"/>
              <a:defRPr/>
            </a:pPr>
            <a:endParaRPr lang="en-US" dirty="0" smtClean="0">
              <a:sym typeface="Wingdings" pitchFamily="2" charset="2"/>
            </a:endParaRPr>
          </a:p>
          <a:p>
            <a:pPr marL="228578" indent="-228578">
              <a:buFontTx/>
              <a:buAutoNum type="arabicPeriod"/>
              <a:defRPr/>
            </a:pPr>
            <a:r>
              <a:rPr lang="en-US" b="1" dirty="0" smtClean="0">
                <a:sym typeface="Wingdings" pitchFamily="2" charset="2"/>
              </a:rPr>
              <a:t>Settlements:</a:t>
            </a:r>
            <a:r>
              <a:rPr lang="en-US" dirty="0" smtClean="0">
                <a:sym typeface="Wingdings" pitchFamily="2" charset="2"/>
              </a:rPr>
              <a:t> Since annexation Israel has constructed a number of settlements. The current settler population is 200,000, or 40% of the total population. This includes large government-built settlements, such as </a:t>
            </a:r>
            <a:r>
              <a:rPr lang="en-US" dirty="0" err="1" smtClean="0">
                <a:sym typeface="Wingdings" pitchFamily="2" charset="2"/>
              </a:rPr>
              <a:t>Pizgat</a:t>
            </a:r>
            <a:r>
              <a:rPr lang="en-US" dirty="0" smtClean="0">
                <a:sym typeface="Wingdings" pitchFamily="2" charset="2"/>
              </a:rPr>
              <a:t> Ze’ev and </a:t>
            </a:r>
            <a:r>
              <a:rPr lang="en-US" dirty="0" err="1" smtClean="0">
                <a:sym typeface="Wingdings" pitchFamily="2" charset="2"/>
              </a:rPr>
              <a:t>Maele</a:t>
            </a:r>
            <a:r>
              <a:rPr lang="en-US" dirty="0" smtClean="0">
                <a:sym typeface="Wingdings" pitchFamily="2" charset="2"/>
              </a:rPr>
              <a:t> </a:t>
            </a:r>
            <a:r>
              <a:rPr lang="en-US" dirty="0" err="1" smtClean="0">
                <a:sym typeface="Wingdings" pitchFamily="2" charset="2"/>
              </a:rPr>
              <a:t>Adummin</a:t>
            </a:r>
            <a:r>
              <a:rPr lang="en-US" dirty="0" smtClean="0">
                <a:sym typeface="Wingdings" pitchFamily="2" charset="2"/>
              </a:rPr>
              <a:t>, which continue to expand. In a worrying trend, private settler groups – with government support – are increasingly using organized and well-funded attempts to take over land and property in Palestinian </a:t>
            </a:r>
            <a:r>
              <a:rPr lang="en-US" dirty="0" err="1" smtClean="0">
                <a:sym typeface="Wingdings" pitchFamily="2" charset="2"/>
              </a:rPr>
              <a:t>neighbourhoods</a:t>
            </a:r>
            <a:r>
              <a:rPr lang="en-US" dirty="0" smtClean="0">
                <a:sym typeface="Wingdings" pitchFamily="2" charset="2"/>
              </a:rPr>
              <a:t>. They use various means for this purpose, including reclaiming land supposedly lost before 1948 (which Palestinians are unable to do); absentee property laws; and private purchase. </a:t>
            </a:r>
            <a:r>
              <a:rPr lang="en-US" u="sng" dirty="0" smtClean="0">
                <a:sym typeface="Wingdings" pitchFamily="2" charset="2"/>
              </a:rPr>
              <a:t>The result:</a:t>
            </a:r>
            <a:r>
              <a:rPr lang="en-US" dirty="0" smtClean="0">
                <a:sym typeface="Wingdings" pitchFamily="2" charset="2"/>
              </a:rPr>
              <a:t> Forced evictions and displacement of Palestinians (many of them refugees) and growing fragmentation and tension in Palestinian areas. </a:t>
            </a:r>
          </a:p>
          <a:p>
            <a:pPr marL="228578" indent="-228578">
              <a:buFontTx/>
              <a:buAutoNum type="arabicPeriod"/>
              <a:defRPr/>
            </a:pPr>
            <a:endParaRPr lang="en-US" dirty="0" smtClean="0">
              <a:sym typeface="Wingdings" pitchFamily="2" charset="2"/>
            </a:endParaRPr>
          </a:p>
          <a:p>
            <a:pPr marL="228578" indent="-228578">
              <a:buFontTx/>
              <a:buAutoNum type="arabicPeriod"/>
              <a:defRPr/>
            </a:pPr>
            <a:r>
              <a:rPr lang="en-US" b="1" dirty="0" smtClean="0">
                <a:sym typeface="Wingdings" pitchFamily="2" charset="2"/>
              </a:rPr>
              <a:t>Zoning and planning:</a:t>
            </a:r>
            <a:r>
              <a:rPr lang="en-US" dirty="0" smtClean="0">
                <a:sym typeface="Wingdings" pitchFamily="2" charset="2"/>
              </a:rPr>
              <a:t> Only 13% is zoned for Palestinian construction (35% for settlements) and it is difficult for Palestinians to obtain permits. The result is a severe housing crisis in EJ, with 32% estimated to be built without permits. This has resulted in frequent demolitions and displacement; since 1967, 2000 homes been demolished / In 2010, 74 structures (with additional 10 self-demolitions). </a:t>
            </a:r>
          </a:p>
          <a:p>
            <a:pPr marL="228578" indent="-228578">
              <a:buFontTx/>
              <a:buAutoNum type="arabicPeriod"/>
              <a:defRPr/>
            </a:pPr>
            <a:endParaRPr lang="en-US" dirty="0" smtClean="0"/>
          </a:p>
          <a:p>
            <a:pPr marL="228578" indent="-228578">
              <a:buFontTx/>
              <a:buAutoNum type="arabicPeriod"/>
              <a:defRPr/>
            </a:pPr>
            <a:r>
              <a:rPr lang="en-US" b="1" dirty="0" smtClean="0"/>
              <a:t>Barrier and Checkpoints:</a:t>
            </a:r>
            <a:r>
              <a:rPr lang="en-US" dirty="0" smtClean="0"/>
              <a:t> Over 142 km long / only 4 km on the Green Line. Main problems: </a:t>
            </a:r>
          </a:p>
          <a:p>
            <a:pPr marL="742877" lvl="1" indent="-285722">
              <a:buFontTx/>
              <a:buChar char="•"/>
              <a:defRPr/>
            </a:pPr>
            <a:r>
              <a:rPr lang="en-US" dirty="0" smtClean="0"/>
              <a:t>Severs EJ from the rest of the WB and restricts access by WB Palestinians to the city. They have to obtain a permit (mainly provided for medical reasons); can only cross on foot at 4 out of 17 checkpoints. Particular problems in terms of access to specialized health care, which is only available at 6 EJ hospitals. </a:t>
            </a:r>
          </a:p>
          <a:p>
            <a:pPr marL="742877" lvl="1" indent="-285722">
              <a:buFontTx/>
              <a:buChar char="•"/>
              <a:defRPr/>
            </a:pPr>
            <a:r>
              <a:rPr lang="en-US" dirty="0" smtClean="0"/>
              <a:t>Does not follow either the Green Line or the Municipal line. As a result, there are EJ-ID holders on the WB side (isolated communities) and WB-ID holders on the EJ side (dislocated communities). Examples:</a:t>
            </a:r>
          </a:p>
          <a:p>
            <a:pPr marL="1142887" lvl="2" indent="-228578">
              <a:buFontTx/>
              <a:buChar char="•"/>
              <a:defRPr/>
            </a:pPr>
            <a:r>
              <a:rPr lang="en-US" u="sng" dirty="0" smtClean="0"/>
              <a:t>Isolated communities:</a:t>
            </a:r>
            <a:r>
              <a:rPr lang="en-US" dirty="0" smtClean="0"/>
              <a:t> Include </a:t>
            </a:r>
            <a:r>
              <a:rPr lang="en-US" dirty="0" err="1" smtClean="0"/>
              <a:t>Shufat</a:t>
            </a:r>
            <a:r>
              <a:rPr lang="en-US" dirty="0" smtClean="0"/>
              <a:t> camp and </a:t>
            </a:r>
            <a:r>
              <a:rPr lang="en-US" dirty="0" err="1" smtClean="0"/>
              <a:t>Kafr</a:t>
            </a:r>
            <a:r>
              <a:rPr lang="en-US" dirty="0" smtClean="0"/>
              <a:t> </a:t>
            </a:r>
            <a:r>
              <a:rPr lang="en-US" dirty="0" err="1" smtClean="0"/>
              <a:t>Agab</a:t>
            </a:r>
            <a:r>
              <a:rPr lang="en-US" dirty="0" smtClean="0"/>
              <a:t>, all EJ-ID holders that have to cross checkpoints to get into the city. 55,000 affected. Fear that these communities will eventually be “cut out” of Jerusalem.  </a:t>
            </a:r>
          </a:p>
          <a:p>
            <a:pPr marL="1142887" lvl="2" indent="-228578">
              <a:buFontTx/>
              <a:buChar char="•"/>
              <a:defRPr/>
            </a:pPr>
            <a:r>
              <a:rPr lang="en-US" u="sng" dirty="0" smtClean="0"/>
              <a:t>Dislocated communities:</a:t>
            </a:r>
            <a:r>
              <a:rPr lang="en-US" dirty="0" smtClean="0"/>
              <a:t> 16 communities, around 2,500 people (1,600 of them WB-ID holders). Example: </a:t>
            </a:r>
            <a:r>
              <a:rPr lang="en-US" dirty="0" err="1" smtClean="0"/>
              <a:t>Nabi</a:t>
            </a:r>
            <a:r>
              <a:rPr lang="en-US" dirty="0" smtClean="0"/>
              <a:t> Samuel, problems with access because they are cut off from rest of WB by Barrier, and do not have permission to enter </a:t>
            </a:r>
            <a:r>
              <a:rPr lang="en-US" dirty="0" err="1" smtClean="0"/>
              <a:t>Jslm</a:t>
            </a:r>
            <a:r>
              <a:rPr lang="en-US" dirty="0" smtClean="0"/>
              <a:t>. Are in Area C, so have no planning and zoning, and are at risk of demolitions. </a:t>
            </a:r>
          </a:p>
          <a:p>
            <a:pPr marL="228578" indent="-228578">
              <a:buFontTx/>
              <a:buChar char="•"/>
              <a:defRPr/>
            </a:pPr>
            <a:endParaRPr lang="en-US" dirty="0" smtClean="0"/>
          </a:p>
          <a:p>
            <a:pPr marL="228578" indent="-228578">
              <a:buFontTx/>
              <a:buChar char="•"/>
              <a:defRPr/>
            </a:pPr>
            <a:endParaRPr lang="en-GB" dirty="0" smtClean="0"/>
          </a:p>
          <a:p>
            <a:pPr>
              <a:defRPr/>
            </a:pPr>
            <a:endParaRPr lang="en-GB" dirty="0" smtClean="0"/>
          </a:p>
        </p:txBody>
      </p:sp>
      <p:sp>
        <p:nvSpPr>
          <p:cNvPr id="55299" name="Slide Number Placeholder 3"/>
          <p:cNvSpPr>
            <a:spLocks noGrp="1"/>
          </p:cNvSpPr>
          <p:nvPr>
            <p:ph type="sldNum" sz="quarter" idx="5"/>
          </p:nvPr>
        </p:nvSpPr>
        <p:spPr bwMode="auto">
          <a:noFill/>
          <a:ln>
            <a:miter lim="800000"/>
            <a:headEnd/>
            <a:tailEnd/>
          </a:ln>
        </p:spPr>
        <p:txBody>
          <a:bodyPr/>
          <a:lstStyle/>
          <a:p>
            <a:fld id="{19D895FB-A0E0-4754-9F5F-A9FD382762E2}" type="slidenum">
              <a:rPr lang="x-none" smtClean="0"/>
              <a:pPr/>
              <a:t>40</a:t>
            </a:fld>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p:cNvSpPr>
          <p:nvPr>
            <p:ph type="sldImg"/>
          </p:nvPr>
        </p:nvSpPr>
        <p:spPr bwMode="auto">
          <a:noFill/>
          <a:ln>
            <a:solidFill>
              <a:srgbClr val="000000"/>
            </a:solidFill>
            <a:miter lim="800000"/>
            <a:headEnd/>
            <a:tailEnd/>
          </a:ln>
        </p:spPr>
      </p:sp>
      <p:sp>
        <p:nvSpPr>
          <p:cNvPr id="34818" name="Notes Placeholder 2"/>
          <p:cNvSpPr>
            <a:spLocks noGrp="1"/>
          </p:cNvSpPr>
          <p:nvPr>
            <p:ph type="body" idx="1"/>
          </p:nvPr>
        </p:nvSpPr>
        <p:spPr bwMode="auto"/>
        <p:txBody>
          <a:bodyPr wrap="square" numCol="1" anchor="t" anchorCtr="0" compatLnSpc="1">
            <a:prstTxWarp prst="textNoShape">
              <a:avLst/>
            </a:prstTxWarp>
            <a:normAutofit fontScale="70000" lnSpcReduction="20000"/>
          </a:bodyPr>
          <a:lstStyle/>
          <a:p>
            <a:pPr marL="228578" indent="-228578">
              <a:defRPr/>
            </a:pPr>
            <a:r>
              <a:rPr lang="en-US" b="1" dirty="0" smtClean="0"/>
              <a:t>CASE STUDY: EAST JERUSALEM</a:t>
            </a:r>
          </a:p>
          <a:p>
            <a:pPr marL="228578" indent="-228578">
              <a:defRPr/>
            </a:pPr>
            <a:r>
              <a:rPr lang="en-US" i="1" dirty="0" smtClean="0"/>
              <a:t>Order of buttons: Pal population – settlements – evictions – demolitions &amp; barrier [together] – closures – isolated communities – dislocated communities</a:t>
            </a:r>
            <a:r>
              <a:rPr lang="en-US" dirty="0" smtClean="0"/>
              <a:t> </a:t>
            </a:r>
          </a:p>
          <a:p>
            <a:pPr marL="228578" indent="-228578">
              <a:defRPr/>
            </a:pPr>
            <a:endParaRPr lang="en-US" dirty="0" smtClean="0"/>
          </a:p>
          <a:p>
            <a:pPr marL="228578" indent="-228578">
              <a:buFontTx/>
              <a:buAutoNum type="arabicPeriod"/>
              <a:defRPr/>
            </a:pPr>
            <a:r>
              <a:rPr lang="en-US" b="1" dirty="0" smtClean="0"/>
              <a:t>History and residency:</a:t>
            </a:r>
            <a:r>
              <a:rPr lang="en-US" dirty="0" smtClean="0"/>
              <a:t> Before 1967 Jerusalem was a small area (old city, plus holy basin); when Israel annexed the city in 1967 it expanded the municipal boundaries to take in 28 Palestinian villages and parts of Ramallah and </a:t>
            </a:r>
            <a:r>
              <a:rPr lang="en-US" dirty="0" err="1" smtClean="0"/>
              <a:t>Betlehem</a:t>
            </a:r>
            <a:r>
              <a:rPr lang="en-US" dirty="0" smtClean="0"/>
              <a:t>. In EJ, Israel thus applies its domestic law, not military law. The annexation runs counter to international law (the prohibition on acquisition of territory by force) and has not been recognized by the international community. The impact on the Palestinian population is however significant. Firstly, when EJ was annexed, the Palestinian residents were overnight turned into “foreigners” in Israel, that do not have citizenship but rather “permanent residency permits”. </a:t>
            </a:r>
            <a:r>
              <a:rPr lang="en-US" dirty="0" smtClean="0">
                <a:sym typeface="Wingdings" pitchFamily="2" charset="2"/>
              </a:rPr>
              <a:t> </a:t>
            </a:r>
            <a:r>
              <a:rPr lang="en-US" u="sng" dirty="0" smtClean="0">
                <a:sym typeface="Wingdings" pitchFamily="2" charset="2"/>
              </a:rPr>
              <a:t>Problems:</a:t>
            </a:r>
            <a:r>
              <a:rPr lang="en-US" dirty="0" smtClean="0">
                <a:sym typeface="Wingdings" pitchFamily="2" charset="2"/>
              </a:rPr>
              <a:t> 1) residency rights are frequently revoked, over 14,000 since 1967; 2) residency not extended through marriage, so mixed families live separately or “illegally” in EJ; 3) children of mixed marriages not registered (as many as 10,000)</a:t>
            </a:r>
          </a:p>
          <a:p>
            <a:pPr marL="228578" indent="-228578">
              <a:buFontTx/>
              <a:buAutoNum type="arabicPeriod"/>
              <a:defRPr/>
            </a:pPr>
            <a:endParaRPr lang="en-US" dirty="0" smtClean="0">
              <a:sym typeface="Wingdings" pitchFamily="2" charset="2"/>
            </a:endParaRPr>
          </a:p>
          <a:p>
            <a:pPr marL="228578" indent="-228578">
              <a:buFontTx/>
              <a:buAutoNum type="arabicPeriod"/>
              <a:defRPr/>
            </a:pPr>
            <a:r>
              <a:rPr lang="en-US" b="1" dirty="0" smtClean="0">
                <a:sym typeface="Wingdings" pitchFamily="2" charset="2"/>
              </a:rPr>
              <a:t>Settlements:</a:t>
            </a:r>
            <a:r>
              <a:rPr lang="en-US" dirty="0" smtClean="0">
                <a:sym typeface="Wingdings" pitchFamily="2" charset="2"/>
              </a:rPr>
              <a:t> Since annexation Israel has constructed a number of settlements. The current settler population is 200,000, or 40% of the total population. This includes large government-built settlements, such as </a:t>
            </a:r>
            <a:r>
              <a:rPr lang="en-US" dirty="0" err="1" smtClean="0">
                <a:sym typeface="Wingdings" pitchFamily="2" charset="2"/>
              </a:rPr>
              <a:t>Pizgat</a:t>
            </a:r>
            <a:r>
              <a:rPr lang="en-US" dirty="0" smtClean="0">
                <a:sym typeface="Wingdings" pitchFamily="2" charset="2"/>
              </a:rPr>
              <a:t> Ze’ev and </a:t>
            </a:r>
            <a:r>
              <a:rPr lang="en-US" dirty="0" err="1" smtClean="0">
                <a:sym typeface="Wingdings" pitchFamily="2" charset="2"/>
              </a:rPr>
              <a:t>Maele</a:t>
            </a:r>
            <a:r>
              <a:rPr lang="en-US" dirty="0" smtClean="0">
                <a:sym typeface="Wingdings" pitchFamily="2" charset="2"/>
              </a:rPr>
              <a:t> </a:t>
            </a:r>
            <a:r>
              <a:rPr lang="en-US" dirty="0" err="1" smtClean="0">
                <a:sym typeface="Wingdings" pitchFamily="2" charset="2"/>
              </a:rPr>
              <a:t>Adummin</a:t>
            </a:r>
            <a:r>
              <a:rPr lang="en-US" dirty="0" smtClean="0">
                <a:sym typeface="Wingdings" pitchFamily="2" charset="2"/>
              </a:rPr>
              <a:t>, which continue to expand. In a worrying trend, private settler groups – with government support – are increasingly using organized and well-funded attempts to take over land and property in Palestinian </a:t>
            </a:r>
            <a:r>
              <a:rPr lang="en-US" dirty="0" err="1" smtClean="0">
                <a:sym typeface="Wingdings" pitchFamily="2" charset="2"/>
              </a:rPr>
              <a:t>neighbourhoods</a:t>
            </a:r>
            <a:r>
              <a:rPr lang="en-US" dirty="0" smtClean="0">
                <a:sym typeface="Wingdings" pitchFamily="2" charset="2"/>
              </a:rPr>
              <a:t>. They use various means for this purpose, including reclaiming land supposedly lost before 1948 (which Palestinians are unable to do); absentee property laws; and private purchase. </a:t>
            </a:r>
            <a:r>
              <a:rPr lang="en-US" u="sng" dirty="0" smtClean="0">
                <a:sym typeface="Wingdings" pitchFamily="2" charset="2"/>
              </a:rPr>
              <a:t>The result:</a:t>
            </a:r>
            <a:r>
              <a:rPr lang="en-US" dirty="0" smtClean="0">
                <a:sym typeface="Wingdings" pitchFamily="2" charset="2"/>
              </a:rPr>
              <a:t> Forced evictions and displacement of Palestinians (many of them refugees) and growing fragmentation and tension in Palestinian areas. </a:t>
            </a:r>
          </a:p>
          <a:p>
            <a:pPr marL="228578" indent="-228578">
              <a:buFontTx/>
              <a:buAutoNum type="arabicPeriod"/>
              <a:defRPr/>
            </a:pPr>
            <a:endParaRPr lang="en-US" dirty="0" smtClean="0">
              <a:sym typeface="Wingdings" pitchFamily="2" charset="2"/>
            </a:endParaRPr>
          </a:p>
          <a:p>
            <a:pPr marL="228578" indent="-228578">
              <a:buFontTx/>
              <a:buAutoNum type="arabicPeriod"/>
              <a:defRPr/>
            </a:pPr>
            <a:r>
              <a:rPr lang="en-US" b="1" dirty="0" smtClean="0">
                <a:sym typeface="Wingdings" pitchFamily="2" charset="2"/>
              </a:rPr>
              <a:t>Zoning and planning:</a:t>
            </a:r>
            <a:r>
              <a:rPr lang="en-US" dirty="0" smtClean="0">
                <a:sym typeface="Wingdings" pitchFamily="2" charset="2"/>
              </a:rPr>
              <a:t> Only 13% is zoned for Palestinian construction (35% for settlements) and it is difficult for Palestinians to obtain permits. The result is a severe housing crisis in EJ, with 32% estimated to be built without permits. This has resulted in frequent demolitions and displacement; since 1967, 2000 homes been demolished / In 2010, 74 structures (with additional 10 self-demolitions). </a:t>
            </a:r>
          </a:p>
          <a:p>
            <a:pPr marL="228578" indent="-228578">
              <a:buFontTx/>
              <a:buAutoNum type="arabicPeriod"/>
              <a:defRPr/>
            </a:pPr>
            <a:endParaRPr lang="en-US" dirty="0" smtClean="0"/>
          </a:p>
          <a:p>
            <a:pPr marL="228578" indent="-228578">
              <a:buFontTx/>
              <a:buAutoNum type="arabicPeriod"/>
              <a:defRPr/>
            </a:pPr>
            <a:r>
              <a:rPr lang="en-US" b="1" dirty="0" smtClean="0"/>
              <a:t>Barrier and Checkpoints:</a:t>
            </a:r>
            <a:r>
              <a:rPr lang="en-US" dirty="0" smtClean="0"/>
              <a:t> Over 142 km long / only 4 km on the Green Line. Main problems: </a:t>
            </a:r>
          </a:p>
          <a:p>
            <a:pPr marL="742877" lvl="1" indent="-285722">
              <a:buFontTx/>
              <a:buChar char="•"/>
              <a:defRPr/>
            </a:pPr>
            <a:r>
              <a:rPr lang="en-US" dirty="0" smtClean="0"/>
              <a:t>Severs EJ from the rest of the WB and restricts access by WB Palestinians to the city. They have to obtain a permit (mainly provided for medical reasons); can only cross on foot at 4 out of 17 checkpoints. Particular problems in terms of access to specialized health care, which is only available at 6 EJ hospitals. </a:t>
            </a:r>
          </a:p>
          <a:p>
            <a:pPr marL="742877" lvl="1" indent="-285722">
              <a:buFontTx/>
              <a:buChar char="•"/>
              <a:defRPr/>
            </a:pPr>
            <a:r>
              <a:rPr lang="en-US" dirty="0" smtClean="0"/>
              <a:t>Does not follow either the Green Line or the Municipal line. As a result, there are EJ-ID holders on the WB side (isolated communities) and WB-ID holders on the EJ side (dislocated communities). Examples:</a:t>
            </a:r>
          </a:p>
          <a:p>
            <a:pPr marL="1142887" lvl="2" indent="-228578">
              <a:buFontTx/>
              <a:buChar char="•"/>
              <a:defRPr/>
            </a:pPr>
            <a:r>
              <a:rPr lang="en-US" u="sng" dirty="0" smtClean="0"/>
              <a:t>Isolated communities:</a:t>
            </a:r>
            <a:r>
              <a:rPr lang="en-US" dirty="0" smtClean="0"/>
              <a:t> Include </a:t>
            </a:r>
            <a:r>
              <a:rPr lang="en-US" dirty="0" err="1" smtClean="0"/>
              <a:t>Shufat</a:t>
            </a:r>
            <a:r>
              <a:rPr lang="en-US" dirty="0" smtClean="0"/>
              <a:t> camp and </a:t>
            </a:r>
            <a:r>
              <a:rPr lang="en-US" dirty="0" err="1" smtClean="0"/>
              <a:t>Kafr</a:t>
            </a:r>
            <a:r>
              <a:rPr lang="en-US" dirty="0" smtClean="0"/>
              <a:t> </a:t>
            </a:r>
            <a:r>
              <a:rPr lang="en-US" dirty="0" err="1" smtClean="0"/>
              <a:t>Agab</a:t>
            </a:r>
            <a:r>
              <a:rPr lang="en-US" dirty="0" smtClean="0"/>
              <a:t>, all EJ-ID holders that have to cross checkpoints to get into the city. 55,000 affected. Fear that these communities will eventually be “cut out” of Jerusalem.  </a:t>
            </a:r>
          </a:p>
          <a:p>
            <a:pPr marL="1142887" lvl="2" indent="-228578">
              <a:buFontTx/>
              <a:buChar char="•"/>
              <a:defRPr/>
            </a:pPr>
            <a:r>
              <a:rPr lang="en-US" u="sng" dirty="0" smtClean="0"/>
              <a:t>Dislocated communities:</a:t>
            </a:r>
            <a:r>
              <a:rPr lang="en-US" dirty="0" smtClean="0"/>
              <a:t> 16 communities, around 2,500 people (1,600 of them WB-ID holders). Example: </a:t>
            </a:r>
            <a:r>
              <a:rPr lang="en-US" dirty="0" err="1" smtClean="0"/>
              <a:t>Nabi</a:t>
            </a:r>
            <a:r>
              <a:rPr lang="en-US" dirty="0" smtClean="0"/>
              <a:t> Samuel, problems with access because they are cut off from rest of WB by Barrier, and do not have permission to enter </a:t>
            </a:r>
            <a:r>
              <a:rPr lang="en-US" dirty="0" err="1" smtClean="0"/>
              <a:t>Jslm</a:t>
            </a:r>
            <a:r>
              <a:rPr lang="en-US" dirty="0" smtClean="0"/>
              <a:t>. Are in Area C, so have no planning and zoning, and are at risk of demolitions. </a:t>
            </a:r>
          </a:p>
          <a:p>
            <a:pPr marL="228578" indent="-228578">
              <a:buFontTx/>
              <a:buChar char="•"/>
              <a:defRPr/>
            </a:pPr>
            <a:endParaRPr lang="en-US" dirty="0" smtClean="0"/>
          </a:p>
          <a:p>
            <a:pPr marL="228578" indent="-228578">
              <a:buFontTx/>
              <a:buChar char="•"/>
              <a:defRPr/>
            </a:pPr>
            <a:endParaRPr lang="en-GB" dirty="0" smtClean="0"/>
          </a:p>
          <a:p>
            <a:pPr>
              <a:defRPr/>
            </a:pPr>
            <a:endParaRPr lang="en-GB" dirty="0" smtClean="0"/>
          </a:p>
        </p:txBody>
      </p:sp>
      <p:sp>
        <p:nvSpPr>
          <p:cNvPr id="57347" name="Slide Number Placeholder 3"/>
          <p:cNvSpPr>
            <a:spLocks noGrp="1"/>
          </p:cNvSpPr>
          <p:nvPr>
            <p:ph type="sldNum" sz="quarter" idx="5"/>
          </p:nvPr>
        </p:nvSpPr>
        <p:spPr bwMode="auto">
          <a:noFill/>
          <a:ln>
            <a:miter lim="800000"/>
            <a:headEnd/>
            <a:tailEnd/>
          </a:ln>
        </p:spPr>
        <p:txBody>
          <a:bodyPr/>
          <a:lstStyle/>
          <a:p>
            <a:fld id="{944767F7-28FA-4D04-BBC2-8FC327879E79}" type="slidenum">
              <a:rPr lang="x-none" smtClean="0"/>
              <a:pPr/>
              <a:t>41</a:t>
            </a:fld>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DEC82C2-7C0D-4EFD-A601-5C490CAA7A7C}" type="slidenum">
              <a:rPr lang="x-none" smtClean="0"/>
              <a:pPr>
                <a:defRPr/>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DEC82C2-7C0D-4EFD-A601-5C490CAA7A7C}" type="slidenum">
              <a:rPr lang="x-none" smtClean="0"/>
              <a:pPr>
                <a:defRPr/>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DEC82C2-7C0D-4EFD-A601-5C490CAA7A7C}" type="slidenum">
              <a:rPr lang="x-none" smtClean="0"/>
              <a:pPr>
                <a:defRPr/>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DEC82C2-7C0D-4EFD-A601-5C490CAA7A7C}" type="slidenum">
              <a:rPr lang="x-none" smtClean="0"/>
              <a:pPr>
                <a:defRPr/>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p:cNvSpPr>
            <a:spLocks noGrp="1" noRot="1" noChangeAspect="1" noTextEdit="1"/>
          </p:cNvSpPr>
          <p:nvPr>
            <p:ph type="sldImg"/>
          </p:nvPr>
        </p:nvSpPr>
        <p:spPr bwMode="auto">
          <a:noFill/>
          <a:ln>
            <a:solidFill>
              <a:srgbClr val="000000"/>
            </a:solidFill>
            <a:miter lim="800000"/>
            <a:headEnd/>
            <a:tailEnd/>
          </a:ln>
        </p:spPr>
      </p:sp>
      <p:sp>
        <p:nvSpPr>
          <p:cNvPr id="6963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i="1" dirty="0" smtClean="0">
                <a:solidFill>
                  <a:schemeClr val="hlink"/>
                </a:solidFill>
              </a:rPr>
              <a:t>Protection, food, water, healthcare, and shelter are basic human needs, not bargaining chips.” </a:t>
            </a:r>
            <a:r>
              <a:rPr lang="en-US" dirty="0" smtClean="0">
                <a:solidFill>
                  <a:schemeClr val="hlink"/>
                </a:solidFill>
              </a:rPr>
              <a:t>(John Holmes)</a:t>
            </a:r>
            <a:endParaRPr lang="en-US" sz="900" dirty="0" smtClean="0"/>
          </a:p>
          <a:p>
            <a:pPr>
              <a:spcBef>
                <a:spcPct val="0"/>
              </a:spcBef>
            </a:pPr>
            <a:endParaRPr lang="en-GB" dirty="0" smtClean="0"/>
          </a:p>
        </p:txBody>
      </p:sp>
      <p:sp>
        <p:nvSpPr>
          <p:cNvPr id="69635" name="Slide Number Placeholder 3"/>
          <p:cNvSpPr txBox="1">
            <a:spLocks noGrp="1"/>
          </p:cNvSpPr>
          <p:nvPr/>
        </p:nvSpPr>
        <p:spPr bwMode="auto">
          <a:xfrm>
            <a:off x="3849688" y="9429750"/>
            <a:ext cx="2946400" cy="496888"/>
          </a:xfrm>
          <a:prstGeom prst="rect">
            <a:avLst/>
          </a:prstGeom>
          <a:noFill/>
          <a:ln w="9525">
            <a:noFill/>
            <a:miter lim="800000"/>
            <a:headEnd/>
            <a:tailEnd/>
          </a:ln>
        </p:spPr>
        <p:txBody>
          <a:bodyPr lIns="91431" tIns="45715" rIns="91431" bIns="45715" anchor="b"/>
          <a:lstStyle/>
          <a:p>
            <a:pPr algn="r"/>
            <a:fld id="{F338C471-8A76-40F7-802C-6FC27038BEEE}" type="slidenum">
              <a:rPr lang="x-none" sz="1200"/>
              <a:pPr algn="r"/>
              <a:t>46</a:t>
            </a:fld>
            <a:endParaRPr lang="en-US" sz="1200"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p:cNvSpPr>
          <p:nvPr>
            <p:ph type="sldImg"/>
          </p:nvPr>
        </p:nvSpPr>
        <p:spPr bwMode="auto">
          <a:noFill/>
          <a:ln>
            <a:solidFill>
              <a:srgbClr val="000000"/>
            </a:solidFill>
            <a:miter lim="800000"/>
            <a:headEnd/>
            <a:tailEnd/>
          </a:ln>
        </p:spPr>
      </p:sp>
      <p:sp>
        <p:nvSpPr>
          <p:cNvPr id="40962" name="Notes Placeholder 2"/>
          <p:cNvSpPr>
            <a:spLocks noGrp="1"/>
          </p:cNvSpPr>
          <p:nvPr>
            <p:ph type="body" idx="1"/>
          </p:nvPr>
        </p:nvSpPr>
        <p:spPr bwMode="auto">
          <a:noFill/>
        </p:spPr>
        <p:txBody>
          <a:bodyPr wrap="square" numCol="1" anchor="t" anchorCtr="0" compatLnSpc="1">
            <a:prstTxWarp prst="textNoShape">
              <a:avLst/>
            </a:prstTxWarp>
            <a:normAutofit/>
          </a:bodyPr>
          <a:lstStyle/>
          <a:p>
            <a:r>
              <a:rPr lang="en-US" sz="1000" b="1" dirty="0" smtClean="0"/>
              <a:t>SERVICES AND ASSISTANCE</a:t>
            </a:r>
          </a:p>
          <a:p>
            <a:endParaRPr lang="en-US" sz="1000" b="1" dirty="0" smtClean="0"/>
          </a:p>
          <a:p>
            <a:r>
              <a:rPr lang="en-US" sz="1000" b="1" dirty="0" smtClean="0"/>
              <a:t>EDUCATION:</a:t>
            </a:r>
            <a:r>
              <a:rPr lang="en-US" sz="1000" dirty="0" smtClean="0"/>
              <a:t> Palestinian students face a number of obstacles to accessing education in Area C and East Jerusalem: </a:t>
            </a:r>
          </a:p>
          <a:p>
            <a:pPr lvl="1">
              <a:buFontTx/>
              <a:buChar char="•"/>
            </a:pPr>
            <a:r>
              <a:rPr lang="en-US" sz="1000" dirty="0" smtClean="0"/>
              <a:t>Chronic lack of class rooms (1,000 in EJ alone) and substandard quality of classrooms (over 10,000 children in Area C studying in inadequate conditions, e.g. in tents). Only a third of Area C schools have proper water and sanitation facilities. Demolition orders: 18 in Area C / 6 in EJ. Last year, 2 schools demolished.</a:t>
            </a:r>
          </a:p>
          <a:p>
            <a:pPr lvl="1">
              <a:buFontTx/>
              <a:buChar char="•"/>
            </a:pPr>
            <a:r>
              <a:rPr lang="en-US" sz="1000" dirty="0" smtClean="0"/>
              <a:t>Restrictions on </a:t>
            </a:r>
            <a:r>
              <a:rPr lang="en-US" sz="1000" u="sng" dirty="0" smtClean="0"/>
              <a:t>residency and movement</a:t>
            </a:r>
            <a:r>
              <a:rPr lang="en-US" sz="1000" dirty="0" smtClean="0"/>
              <a:t>, forcing children to walk long distances and wait long hours at checkpoints. In East Jerusalem [get figures on dislocated communities]. </a:t>
            </a:r>
          </a:p>
          <a:p>
            <a:pPr lvl="1">
              <a:buFontTx/>
              <a:buChar char="•"/>
            </a:pPr>
            <a:r>
              <a:rPr lang="en-US" sz="1000" u="sng" dirty="0" smtClean="0"/>
              <a:t>Settler violence</a:t>
            </a:r>
            <a:r>
              <a:rPr lang="en-US" sz="1000" dirty="0" smtClean="0"/>
              <a:t>: attacks on way to school. </a:t>
            </a:r>
          </a:p>
          <a:p>
            <a:endParaRPr lang="en-US" sz="1000" dirty="0" smtClean="0"/>
          </a:p>
          <a:p>
            <a:r>
              <a:rPr lang="en-US" sz="1000" b="1" dirty="0" smtClean="0"/>
              <a:t>HEALTH:</a:t>
            </a:r>
            <a:r>
              <a:rPr lang="en-US" sz="1000" dirty="0" smtClean="0"/>
              <a:t> While facilities are available, Palestinians from WB or Gaza face obstacles accessing specialized health care only available in EJ. WB-Palestinians need special permits: 1) Permits are difficult to obtain, especially for males between 15 and 30; 2) Checkpoints must be crossed on foot and ambulance services have to run back-to-back; 3) Medical staff and students face restrictions. Result is inadequate access, frequent and potentially life-threatening delays and disruption in services</a:t>
            </a:r>
          </a:p>
          <a:p>
            <a:endParaRPr lang="en-US" sz="1000" dirty="0" smtClean="0"/>
          </a:p>
          <a:p>
            <a:r>
              <a:rPr lang="en-US" sz="1000" b="1" dirty="0" smtClean="0"/>
              <a:t>WASH:</a:t>
            </a:r>
            <a:r>
              <a:rPr lang="en-US" sz="1000" dirty="0" smtClean="0"/>
              <a:t> Around 200,000 Palestinians have no connection to the water network; rely on </a:t>
            </a:r>
            <a:r>
              <a:rPr lang="en-US" sz="1000" dirty="0" err="1" smtClean="0"/>
              <a:t>tankered</a:t>
            </a:r>
            <a:r>
              <a:rPr lang="en-US" sz="1000" dirty="0" smtClean="0"/>
              <a:t> water, which is expensive and of low quality. Water harvesting systems, such as water cisterns, frequently get demolished! Consumption in Area C around 50 l per day (over 90 communities as little as 30), far below recommended standard of 100, while settlements consume 300. Israel takes 80% of the mountain aquifer. Raw sewage flows from some settlements into Pal communities. </a:t>
            </a:r>
          </a:p>
          <a:p>
            <a:endParaRPr lang="en-US" sz="1000" dirty="0" smtClean="0"/>
          </a:p>
          <a:p>
            <a:r>
              <a:rPr lang="en-US" sz="1000" dirty="0" smtClean="0"/>
              <a:t> </a:t>
            </a:r>
            <a:endParaRPr lang="en-GB" sz="1000" dirty="0" smtClean="0"/>
          </a:p>
          <a:p>
            <a:endParaRPr lang="en-US" dirty="0" smtClean="0"/>
          </a:p>
        </p:txBody>
      </p:sp>
      <p:sp>
        <p:nvSpPr>
          <p:cNvPr id="40963" name="Slide Number Placeholder 3"/>
          <p:cNvSpPr>
            <a:spLocks noGrp="1"/>
          </p:cNvSpPr>
          <p:nvPr>
            <p:ph type="sldNum" sz="quarter" idx="5"/>
          </p:nvPr>
        </p:nvSpPr>
        <p:spPr bwMode="auto">
          <a:noFill/>
          <a:ln>
            <a:miter lim="800000"/>
            <a:headEnd/>
            <a:tailEnd/>
          </a:ln>
        </p:spPr>
        <p:txBody>
          <a:bodyPr/>
          <a:lstStyle/>
          <a:p>
            <a:fld id="{516D0D93-F255-495B-A253-F3594C094CEA}" type="slidenum">
              <a:rPr lang="x-none" smtClean="0"/>
              <a:pPr/>
              <a:t>47</a:t>
            </a:fld>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p:cNvSpPr>
          <p:nvPr>
            <p:ph type="sldImg"/>
          </p:nvPr>
        </p:nvSpPr>
        <p:spPr bwMode="auto">
          <a:noFill/>
          <a:ln>
            <a:solidFill>
              <a:srgbClr val="000000"/>
            </a:solidFill>
            <a:miter lim="800000"/>
            <a:headEnd/>
            <a:tailEnd/>
          </a:ln>
        </p:spPr>
      </p:sp>
      <p:sp>
        <p:nvSpPr>
          <p:cNvPr id="43010"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smtClean="0"/>
              <a:t>LIVELIHOOD / ECONOMY: </a:t>
            </a:r>
          </a:p>
          <a:p>
            <a:endParaRPr lang="en-GB" smtClean="0"/>
          </a:p>
          <a:p>
            <a:r>
              <a:rPr lang="en-US" smtClean="0"/>
              <a:t>The WB experienced a 9% GDP growth in 2010: however, it is unsustainable (largely donor funded) plus it hasn’t trickled down to the most vulnerable, i.e. the population in Area C. </a:t>
            </a:r>
          </a:p>
          <a:p>
            <a:endParaRPr lang="en-US" smtClean="0"/>
          </a:p>
          <a:p>
            <a:pPr>
              <a:buFontTx/>
              <a:buChar char="•"/>
            </a:pPr>
            <a:r>
              <a:rPr lang="en-US" smtClean="0"/>
              <a:t>Poverty indicators for WB are alarming: </a:t>
            </a:r>
            <a:r>
              <a:rPr lang="en-GB" smtClean="0"/>
              <a:t>20 % poverty (11% deep poverty) / 17% unemployment.</a:t>
            </a:r>
          </a:p>
          <a:p>
            <a:pPr>
              <a:buFontTx/>
              <a:buChar char="•"/>
            </a:pPr>
            <a:r>
              <a:rPr lang="en-US" smtClean="0"/>
              <a:t>For herding populations even worse: </a:t>
            </a:r>
            <a:r>
              <a:rPr lang="en-GB" smtClean="0"/>
              <a:t>55% food insecure, compared to 25% for rest of WB, and 34 % of children suffering malnutrition and/or stunted growth.</a:t>
            </a:r>
          </a:p>
          <a:p>
            <a:endParaRPr lang="en-US" smtClean="0"/>
          </a:p>
        </p:txBody>
      </p:sp>
      <p:sp>
        <p:nvSpPr>
          <p:cNvPr id="43011" name="Slide Number Placeholder 3"/>
          <p:cNvSpPr>
            <a:spLocks noGrp="1"/>
          </p:cNvSpPr>
          <p:nvPr>
            <p:ph type="sldNum" sz="quarter" idx="5"/>
          </p:nvPr>
        </p:nvSpPr>
        <p:spPr bwMode="auto">
          <a:noFill/>
          <a:ln>
            <a:miter lim="800000"/>
            <a:headEnd/>
            <a:tailEnd/>
          </a:ln>
        </p:spPr>
        <p:txBody>
          <a:bodyPr/>
          <a:lstStyle/>
          <a:p>
            <a:fld id="{7082FD85-912B-415B-8010-A5A481D67AED}" type="slidenum">
              <a:rPr lang="x-none" smtClean="0"/>
              <a:pPr/>
              <a:t>48</a:t>
            </a:fld>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p:cNvSpPr>
          <p:nvPr>
            <p:ph type="sldImg"/>
          </p:nvPr>
        </p:nvSpPr>
        <p:spPr bwMode="auto">
          <a:noFill/>
          <a:ln>
            <a:solidFill>
              <a:srgbClr val="000000"/>
            </a:solidFill>
            <a:miter lim="800000"/>
            <a:headEnd/>
            <a:tailEnd/>
          </a:ln>
        </p:spPr>
      </p:sp>
      <p:sp>
        <p:nvSpPr>
          <p:cNvPr id="26626"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HOUSING / SHELTER: </a:t>
            </a:r>
          </a:p>
          <a:p>
            <a:endParaRPr lang="en-US" smtClean="0"/>
          </a:p>
          <a:p>
            <a:r>
              <a:rPr lang="en-US" smtClean="0"/>
              <a:t>There is a severe shelter crisis in Gaza. More than 6,000 homes were destroyed or damaged / more than 50,000 sustained minor damages, in Cast Lead alone; hundreds before that. Very few homes have been repaired or rebuilt because of lack of construction materials due to the Blockade. When combined with natural growth, it is estimated that there is a shortfall of over 41,000 housing units in Gaza. As a result, many families remain displaced and many others are living in unsafe, overcrowded and unsanitary conditions. Concerns remain about rise in domestic violence as a result. </a:t>
            </a:r>
          </a:p>
          <a:p>
            <a:endParaRPr lang="en-US" smtClean="0"/>
          </a:p>
          <a:p>
            <a:r>
              <a:rPr lang="en-US" smtClean="0"/>
              <a:t>In one example known to OCHA,</a:t>
            </a:r>
            <a:r>
              <a:rPr lang="en-US" b="1" smtClean="0"/>
              <a:t> </a:t>
            </a:r>
            <a:r>
              <a:rPr lang="en-US" smtClean="0"/>
              <a:t>a family of 26 people living in a small house (e.g. 9 people in 30 m2). </a:t>
            </a:r>
            <a:endParaRPr lang="en-US" b="1" smtClean="0"/>
          </a:p>
          <a:p>
            <a:endParaRPr lang="en-US" smtClean="0"/>
          </a:p>
        </p:txBody>
      </p:sp>
      <p:sp>
        <p:nvSpPr>
          <p:cNvPr id="26627" name="Slide Number Placeholder 3"/>
          <p:cNvSpPr>
            <a:spLocks noGrp="1"/>
          </p:cNvSpPr>
          <p:nvPr>
            <p:ph type="sldNum" sz="quarter" idx="5"/>
          </p:nvPr>
        </p:nvSpPr>
        <p:spPr bwMode="auto">
          <a:noFill/>
          <a:ln>
            <a:miter lim="800000"/>
            <a:headEnd/>
            <a:tailEnd/>
          </a:ln>
        </p:spPr>
        <p:txBody>
          <a:bodyPr/>
          <a:lstStyle/>
          <a:p>
            <a:fld id="{3B09155F-CD4F-4900-A2D9-1A8CADBFFB90}" type="slidenum">
              <a:rPr lang="x-none" smtClean="0"/>
              <a:pPr/>
              <a:t>49</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noTextEdit="1"/>
          </p:cNvSpPr>
          <p:nvPr>
            <p:ph type="sldImg"/>
          </p:nvPr>
        </p:nvSpPr>
        <p:spPr bwMode="auto">
          <a:noFill/>
          <a:ln>
            <a:solidFill>
              <a:srgbClr val="000000"/>
            </a:solidFill>
            <a:miter lim="800000"/>
            <a:headEnd/>
            <a:tailEnd/>
          </a:ln>
        </p:spPr>
      </p:sp>
      <p:sp>
        <p:nvSpPr>
          <p:cNvPr id="20482"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latin typeface="Gill Sans MT" pitchFamily="34" charset="0"/>
              </a:rPr>
              <a:t>Press </a:t>
            </a:r>
            <a:r>
              <a:rPr lang="en-US" smtClean="0">
                <a:latin typeface="Gill Sans MT" pitchFamily="34" charset="0"/>
                <a:sym typeface="Wingdings" pitchFamily="2" charset="2"/>
              </a:rPr>
              <a:t> to advance layers</a:t>
            </a:r>
            <a:endParaRPr lang="en-US" smtClean="0">
              <a:latin typeface="Gill Sans MT" pitchFamily="34" charset="0"/>
            </a:endParaRPr>
          </a:p>
          <a:p>
            <a:endParaRPr lang="en-US" smtClean="0"/>
          </a:p>
        </p:txBody>
      </p:sp>
      <p:sp>
        <p:nvSpPr>
          <p:cNvPr id="20483" name="Slide Number Placeholder 3"/>
          <p:cNvSpPr txBox="1">
            <a:spLocks noGrp="1"/>
          </p:cNvSpPr>
          <p:nvPr/>
        </p:nvSpPr>
        <p:spPr bwMode="auto">
          <a:xfrm>
            <a:off x="3849688" y="9429750"/>
            <a:ext cx="2946400" cy="496888"/>
          </a:xfrm>
          <a:prstGeom prst="rect">
            <a:avLst/>
          </a:prstGeom>
          <a:noFill/>
          <a:ln w="9525">
            <a:noFill/>
            <a:miter lim="800000"/>
            <a:headEnd/>
            <a:tailEnd/>
          </a:ln>
        </p:spPr>
        <p:txBody>
          <a:bodyPr lIns="91431" tIns="45715" rIns="91431" bIns="45715" anchor="b"/>
          <a:lstStyle/>
          <a:p>
            <a:pPr algn="r"/>
            <a:fld id="{1803FB73-32CA-4D31-9E47-91E175A241F8}" type="slidenum">
              <a:rPr lang="x-none" sz="1200"/>
              <a:pPr algn="r"/>
              <a:t>5</a:t>
            </a:fld>
            <a:endParaRPr lang="en-US" sz="1200"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marL="228578" indent="-228578">
              <a:defRPr/>
            </a:pPr>
            <a:r>
              <a:rPr lang="en-US" b="1" dirty="0" smtClean="0"/>
              <a:t>SERVICES AND ASSISTANCE</a:t>
            </a:r>
          </a:p>
          <a:p>
            <a:pPr marL="228578" indent="-228578">
              <a:defRPr/>
            </a:pPr>
            <a:endParaRPr lang="en-US" b="1" dirty="0" smtClean="0"/>
          </a:p>
          <a:p>
            <a:pPr marL="228578" indent="-228578">
              <a:defRPr/>
            </a:pPr>
            <a:r>
              <a:rPr lang="en-US" b="1" u="sng" dirty="0" smtClean="0"/>
              <a:t>Education:</a:t>
            </a:r>
            <a:r>
              <a:rPr lang="en-US" dirty="0" smtClean="0"/>
              <a:t> More than 200 schools were destroyed or damaged in Cast Lead. Now estimated that at least 260 schools are needed, including 100 UNRWA schools. While UNRWA has now received approval for 20 schools (they started on 3), they had to turn over 40,000 students away in 2010. Quality of education also remains of concern, as education staff cannot receive training abroad. </a:t>
            </a:r>
          </a:p>
          <a:p>
            <a:pPr marL="228578" indent="-228578">
              <a:defRPr/>
            </a:pPr>
            <a:endParaRPr lang="en-US" dirty="0" smtClean="0"/>
          </a:p>
          <a:p>
            <a:pPr marL="228578" indent="-228578">
              <a:defRPr/>
            </a:pPr>
            <a:r>
              <a:rPr lang="en-US" b="1" u="sng" dirty="0" smtClean="0"/>
              <a:t>Health:</a:t>
            </a:r>
            <a:r>
              <a:rPr lang="en-US" dirty="0" smtClean="0"/>
              <a:t> The health care system is on the brink of collapse. Infrastructure has been damaged / inability to import spare parts and medical equipment / lack of training of medical staff / drug shortages (in April 2011, 38% of crucial drugs at zero stock levels / </a:t>
            </a:r>
            <a:r>
              <a:rPr lang="en-US" dirty="0" err="1" smtClean="0"/>
              <a:t>restriced</a:t>
            </a:r>
            <a:r>
              <a:rPr lang="en-US" dirty="0" smtClean="0"/>
              <a:t> medical referrals (standing at 80% in April 2011).</a:t>
            </a:r>
          </a:p>
          <a:p>
            <a:pPr marL="228578" indent="-228578">
              <a:defRPr/>
            </a:pPr>
            <a:endParaRPr lang="en-US" dirty="0" smtClean="0"/>
          </a:p>
          <a:p>
            <a:pPr marL="228578" indent="-228578">
              <a:defRPr/>
            </a:pPr>
            <a:r>
              <a:rPr lang="en-US" b="1" u="sng" dirty="0" smtClean="0"/>
              <a:t>Water/sanitation</a:t>
            </a:r>
            <a:r>
              <a:rPr lang="en-US" b="1" dirty="0" smtClean="0"/>
              <a:t>:</a:t>
            </a:r>
            <a:r>
              <a:rPr lang="en-US" dirty="0" smtClean="0"/>
              <a:t> Poor quality of water and lack of wastewater treatment poses a major public health problem. More than 90% of water from the aquifer does not meet WHO standards. Around 60 million liters of untreated or partially treated sewage are discharged into the environment daily. It is not just a humanitarian crisis: but also an environmental crisis. </a:t>
            </a:r>
            <a:endParaRPr lang="en-GB" dirty="0" smtClean="0"/>
          </a:p>
          <a:p>
            <a:pPr>
              <a:defRPr/>
            </a:pPr>
            <a:endParaRPr lang="en-US" dirty="0"/>
          </a:p>
        </p:txBody>
      </p:sp>
      <p:sp>
        <p:nvSpPr>
          <p:cNvPr id="28675" name="Slide Number Placeholder 3"/>
          <p:cNvSpPr>
            <a:spLocks noGrp="1"/>
          </p:cNvSpPr>
          <p:nvPr>
            <p:ph type="sldNum" sz="quarter" idx="5"/>
          </p:nvPr>
        </p:nvSpPr>
        <p:spPr bwMode="auto">
          <a:noFill/>
          <a:ln>
            <a:miter lim="800000"/>
            <a:headEnd/>
            <a:tailEnd/>
          </a:ln>
        </p:spPr>
        <p:txBody>
          <a:bodyPr/>
          <a:lstStyle/>
          <a:p>
            <a:fld id="{3119FDB9-187C-4434-ACA8-B5EE973945EB}" type="slidenum">
              <a:rPr lang="x-none" smtClean="0"/>
              <a:pPr/>
              <a:t>50</a:t>
            </a:fld>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marL="228578" indent="-228578">
              <a:defRPr/>
            </a:pPr>
            <a:r>
              <a:rPr lang="en-US" sz="1000" b="1" dirty="0" smtClean="0"/>
              <a:t>PHYSICAL INSECURITY</a:t>
            </a:r>
          </a:p>
          <a:p>
            <a:pPr marL="228578" indent="-228578">
              <a:defRPr/>
            </a:pPr>
            <a:endParaRPr lang="en-US" sz="1000" b="1" dirty="0" smtClean="0"/>
          </a:p>
          <a:p>
            <a:pPr marL="228578" indent="-228578">
              <a:defRPr/>
            </a:pPr>
            <a:r>
              <a:rPr lang="en-US" sz="1000" dirty="0" smtClean="0"/>
              <a:t>The people of Gaza also live with pervasive insecurity due to ongoing hostilities and military operations, including frequent ground incursions and aerial bombardments. Given that there are no warning systems or signals; no safe spaces or bomb shelters; and nowhere to flee (as the borders are sealed), this has resulted in a high loss of life and extensive damage to civilian infrastructure. </a:t>
            </a:r>
          </a:p>
          <a:p>
            <a:pPr marL="228578" indent="-228578">
              <a:defRPr/>
            </a:pPr>
            <a:endParaRPr lang="en-US" sz="1000" dirty="0" smtClean="0"/>
          </a:p>
          <a:p>
            <a:pPr marL="228578" indent="-228578">
              <a:defRPr/>
            </a:pPr>
            <a:r>
              <a:rPr lang="en-US" sz="1000" dirty="0" smtClean="0"/>
              <a:t>As an example: </a:t>
            </a:r>
          </a:p>
          <a:p>
            <a:pPr marL="228578" indent="-228578">
              <a:buFontTx/>
              <a:buChar char="•"/>
              <a:defRPr/>
            </a:pPr>
            <a:r>
              <a:rPr lang="en-US" sz="1000" u="sng" dirty="0" smtClean="0"/>
              <a:t>In Cast Lead</a:t>
            </a:r>
            <a:r>
              <a:rPr lang="en-US" sz="1000" dirty="0" smtClean="0"/>
              <a:t>, more than ~1,400 killed (incl. 350 children) / ~5,300 injured in a 3 week period. </a:t>
            </a:r>
          </a:p>
          <a:p>
            <a:pPr marL="228578" indent="-228578">
              <a:buFontTx/>
              <a:buChar char="•"/>
              <a:defRPr/>
            </a:pPr>
            <a:r>
              <a:rPr lang="en-US" sz="1000" u="sng" dirty="0" smtClean="0"/>
              <a:t>Since Cast</a:t>
            </a:r>
            <a:r>
              <a:rPr lang="en-US" sz="1000" dirty="0" smtClean="0"/>
              <a:t> Lead: 68 killed / 600 injured</a:t>
            </a:r>
          </a:p>
          <a:p>
            <a:pPr marL="228578" indent="-228578">
              <a:buFontTx/>
              <a:buChar char="•"/>
              <a:defRPr/>
            </a:pPr>
            <a:r>
              <a:rPr lang="en-US" sz="1000" dirty="0" smtClean="0"/>
              <a:t>Since 2005 (disengagement): ~ 3,000 killed (including 600 children) / ~ 4,100 injured (incl. over 400 children).</a:t>
            </a:r>
          </a:p>
          <a:p>
            <a:pPr marL="228578" indent="-228578">
              <a:defRPr/>
            </a:pPr>
            <a:endParaRPr lang="en-US" sz="1000" dirty="0" smtClean="0"/>
          </a:p>
          <a:p>
            <a:pPr marL="228578" indent="-228578">
              <a:defRPr/>
            </a:pPr>
            <a:r>
              <a:rPr lang="en-US" sz="1000" dirty="0" smtClean="0"/>
              <a:t>The UN and many others have called for investigations into the use of force, and the means and methods of combat used by Israel (which include allegations of war crimes); these calls have gone unanswered. Out of the 148 cases involving the killing of Palestinians between 2006 – 2009, Israel only opened investigations into 23 cases (15%). </a:t>
            </a:r>
          </a:p>
          <a:p>
            <a:pPr marL="228578" indent="-228578">
              <a:defRPr/>
            </a:pPr>
            <a:endParaRPr lang="en-US" sz="1000" dirty="0" smtClean="0"/>
          </a:p>
          <a:p>
            <a:pPr marL="228578" indent="-228578">
              <a:defRPr/>
            </a:pPr>
            <a:r>
              <a:rPr lang="en-US" sz="1000" dirty="0" smtClean="0"/>
              <a:t>IN SUM: The people of Gaza are ‘locked in’ a situation of pervasive insecurity, poverty and growing ‘de-development’, which has resulted in degrading living conditions and dependency (80%) on humanitarian aid. </a:t>
            </a:r>
          </a:p>
          <a:p>
            <a:pPr marL="685732" lvl="1" indent="-228578">
              <a:defRPr/>
            </a:pPr>
            <a:endParaRPr lang="en-US" sz="1000" dirty="0" smtClean="0"/>
          </a:p>
          <a:p>
            <a:pPr>
              <a:defRPr/>
            </a:pPr>
            <a:endParaRPr lang="en-US" dirty="0"/>
          </a:p>
        </p:txBody>
      </p:sp>
      <p:sp>
        <p:nvSpPr>
          <p:cNvPr id="30723" name="Slide Number Placeholder 3"/>
          <p:cNvSpPr>
            <a:spLocks noGrp="1"/>
          </p:cNvSpPr>
          <p:nvPr>
            <p:ph type="sldNum" sz="quarter" idx="5"/>
          </p:nvPr>
        </p:nvSpPr>
        <p:spPr bwMode="auto">
          <a:noFill/>
          <a:ln>
            <a:miter lim="800000"/>
            <a:headEnd/>
            <a:tailEnd/>
          </a:ln>
        </p:spPr>
        <p:txBody>
          <a:bodyPr/>
          <a:lstStyle/>
          <a:p>
            <a:fld id="{EF6435C4-5262-4B18-85DA-5D6F02F59AA6}" type="slidenum">
              <a:rPr lang="x-none" smtClean="0"/>
              <a:pPr/>
              <a:t>51</a:t>
            </a:fld>
            <a:endParaRPr 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marL="228578" indent="-228578">
              <a:defRPr/>
            </a:pPr>
            <a:r>
              <a:rPr lang="en-US" i="1" u="sng" dirty="0" smtClean="0"/>
              <a:t>KEY MESSAGE: The Blockade, together with ongoing hostilities and military operations, have resulted in a serious humanitarian situation and the “de-development” of Gaza.</a:t>
            </a:r>
          </a:p>
          <a:p>
            <a:pPr marL="228578" indent="-228578">
              <a:defRPr/>
            </a:pPr>
            <a:endParaRPr lang="en-US" i="1" u="sng" dirty="0" smtClean="0"/>
          </a:p>
          <a:p>
            <a:pPr marL="228578" indent="-228578">
              <a:defRPr/>
            </a:pPr>
            <a:r>
              <a:rPr lang="en-US" b="1" dirty="0" smtClean="0"/>
              <a:t>LIVELIHOOD / ECONOMY</a:t>
            </a:r>
          </a:p>
          <a:p>
            <a:pPr marL="228578" indent="-228578">
              <a:defRPr/>
            </a:pPr>
            <a:endParaRPr lang="en-US" b="1" dirty="0" smtClean="0"/>
          </a:p>
          <a:p>
            <a:pPr marL="228578" indent="-228578">
              <a:defRPr/>
            </a:pPr>
            <a:r>
              <a:rPr lang="en-US" dirty="0" smtClean="0"/>
              <a:t>The economy of Gaza has been decimated: </a:t>
            </a:r>
          </a:p>
          <a:p>
            <a:pPr marL="685732" lvl="1" indent="-228578">
              <a:buFont typeface="Arial" charset="0"/>
              <a:buChar char="-"/>
              <a:defRPr/>
            </a:pPr>
            <a:r>
              <a:rPr lang="en-US" dirty="0" smtClean="0"/>
              <a:t>Over 120,000 lost in the first 2 years</a:t>
            </a:r>
          </a:p>
          <a:p>
            <a:pPr marL="685732" lvl="1" indent="-228578">
              <a:buFont typeface="Arial" charset="0"/>
              <a:buChar char="-"/>
              <a:defRPr/>
            </a:pPr>
            <a:r>
              <a:rPr lang="en-US" dirty="0" smtClean="0"/>
              <a:t>37% unemployment (down from 39% last year, with 6,000 new jobs, 26% before blockade). </a:t>
            </a:r>
          </a:p>
          <a:p>
            <a:pPr marL="685732" lvl="1" indent="-228578">
              <a:buFont typeface="Arial" charset="0"/>
              <a:buChar char="-"/>
              <a:defRPr/>
            </a:pPr>
            <a:r>
              <a:rPr lang="en-US" dirty="0" smtClean="0"/>
              <a:t>48% poverty (19% deep poverty); </a:t>
            </a:r>
          </a:p>
          <a:p>
            <a:pPr marL="685732" lvl="1" indent="-228578">
              <a:buFont typeface="Arial" charset="0"/>
              <a:buChar char="-"/>
              <a:defRPr/>
            </a:pPr>
            <a:r>
              <a:rPr lang="en-US" dirty="0" smtClean="0"/>
              <a:t>food insecurity 800,000 / 52 %.</a:t>
            </a:r>
          </a:p>
          <a:p>
            <a:pPr marL="685732" lvl="1" indent="-228578">
              <a:defRPr/>
            </a:pPr>
            <a:endParaRPr lang="en-US" dirty="0" smtClean="0"/>
          </a:p>
          <a:p>
            <a:pPr marL="228578" indent="-228578">
              <a:defRPr/>
            </a:pPr>
            <a:r>
              <a:rPr lang="en-US" dirty="0" smtClean="0"/>
              <a:t>In this context, people willing to risk their lives for work: </a:t>
            </a:r>
          </a:p>
          <a:p>
            <a:pPr marL="685732" lvl="1" indent="-228578">
              <a:buFontTx/>
              <a:buChar char="•"/>
              <a:defRPr/>
            </a:pPr>
            <a:r>
              <a:rPr lang="en-US" dirty="0" smtClean="0"/>
              <a:t>Tunnels 2010: 43 workers killed, including 5 boys, and 88 injured</a:t>
            </a:r>
          </a:p>
          <a:p>
            <a:pPr marL="685732" lvl="1" indent="-228578">
              <a:buFontTx/>
              <a:buChar char="•"/>
              <a:defRPr/>
            </a:pPr>
            <a:r>
              <a:rPr lang="en-US" dirty="0" smtClean="0"/>
              <a:t>ARA 2010: 15 civilians, incl. 4 children, killed and 169 civilians, incl. 45 children, injured. </a:t>
            </a:r>
          </a:p>
          <a:p>
            <a:pPr>
              <a:defRPr/>
            </a:pPr>
            <a:endParaRPr lang="en-US" dirty="0"/>
          </a:p>
        </p:txBody>
      </p:sp>
      <p:sp>
        <p:nvSpPr>
          <p:cNvPr id="24579" name="Slide Number Placeholder 3"/>
          <p:cNvSpPr>
            <a:spLocks noGrp="1"/>
          </p:cNvSpPr>
          <p:nvPr>
            <p:ph type="sldNum" sz="quarter" idx="5"/>
          </p:nvPr>
        </p:nvSpPr>
        <p:spPr bwMode="auto">
          <a:noFill/>
          <a:ln>
            <a:miter lim="800000"/>
            <a:headEnd/>
            <a:tailEnd/>
          </a:ln>
        </p:spPr>
        <p:txBody>
          <a:bodyPr/>
          <a:lstStyle/>
          <a:p>
            <a:fld id="{79040A75-7B39-4EC9-8D3D-5F142B07F91B}" type="slidenum">
              <a:rPr lang="x-none" smtClean="0"/>
              <a:pPr/>
              <a:t>52</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Rot="1" noChangeAspect="1" noTextEdit="1"/>
          </p:cNvSpPr>
          <p:nvPr>
            <p:ph type="sldImg"/>
          </p:nvPr>
        </p:nvSpPr>
        <p:spPr bwMode="auto">
          <a:noFill/>
          <a:ln>
            <a:solidFill>
              <a:srgbClr val="000000"/>
            </a:solidFill>
            <a:miter lim="800000"/>
            <a:headEnd/>
            <a:tailEnd/>
          </a:ln>
        </p:spPr>
      </p:sp>
      <p:sp>
        <p:nvSpPr>
          <p:cNvPr id="22530" name="Rectangle 3"/>
          <p:cNvSpPr>
            <a:spLocks noGrp="1"/>
          </p:cNvSpPr>
          <p:nvPr>
            <p:ph type="body" idx="1"/>
          </p:nvPr>
        </p:nvSpPr>
        <p:spPr bwMode="auto">
          <a:noFill/>
        </p:spPr>
        <p:txBody>
          <a:bodyPr wrap="square" numCol="1" anchor="t" anchorCtr="0" compatLnSpc="1">
            <a:prstTxWarp prst="textNoShape">
              <a:avLst/>
            </a:prstTxWarp>
          </a:bodyPr>
          <a:lstStyle/>
          <a:p>
            <a:pPr marL="685732" lvl="1" indent="-228578">
              <a:lnSpc>
                <a:spcPct val="90000"/>
              </a:lnSpc>
              <a:spcBef>
                <a:spcPct val="0"/>
              </a:spcBef>
            </a:pPr>
            <a:r>
              <a:rPr lang="en-US" sz="900" i="1" u="sng" dirty="0" smtClean="0">
                <a:solidFill>
                  <a:schemeClr val="tx2"/>
                </a:solidFill>
              </a:rPr>
              <a:t>KEY MESSAGE: Israel has recently “eased” the blockade. These changes, while welcome, have not lead to significant improvement and fall short of what is urgently required (which is to lift the blockade, not ease it). This includes both import and export, as well as movement of people.</a:t>
            </a:r>
          </a:p>
          <a:p>
            <a:pPr marL="685732" lvl="1" indent="-228578">
              <a:lnSpc>
                <a:spcPct val="90000"/>
              </a:lnSpc>
              <a:spcBef>
                <a:spcPct val="0"/>
              </a:spcBef>
            </a:pPr>
            <a:endParaRPr lang="en-US" sz="900" i="1" u="sng" dirty="0" smtClean="0">
              <a:solidFill>
                <a:schemeClr val="tx2"/>
              </a:solidFill>
            </a:endParaRPr>
          </a:p>
          <a:p>
            <a:pPr marL="685732" lvl="1" indent="-228578">
              <a:lnSpc>
                <a:spcPct val="90000"/>
              </a:lnSpc>
              <a:spcBef>
                <a:spcPct val="0"/>
              </a:spcBef>
              <a:buFontTx/>
              <a:buChar char="-"/>
            </a:pPr>
            <a:r>
              <a:rPr lang="en-US" sz="900" b="1" dirty="0" smtClean="0">
                <a:solidFill>
                  <a:schemeClr val="tx2"/>
                </a:solidFill>
              </a:rPr>
              <a:t>From a list of banned items to a</a:t>
            </a:r>
            <a:r>
              <a:rPr lang="en-US" sz="900" b="1" dirty="0" smtClean="0">
                <a:solidFill>
                  <a:schemeClr val="tx2"/>
                </a:solidFill>
                <a:sym typeface="Wingdings" pitchFamily="2" charset="2"/>
              </a:rPr>
              <a:t> list of banned or dual use items</a:t>
            </a:r>
            <a:r>
              <a:rPr lang="en-US" sz="900" dirty="0" smtClean="0">
                <a:solidFill>
                  <a:schemeClr val="tx2"/>
                </a:solidFill>
                <a:sym typeface="Wingdings" pitchFamily="2" charset="2"/>
              </a:rPr>
              <a:t>  </a:t>
            </a:r>
            <a:r>
              <a:rPr lang="en-US" sz="900" u="sng" dirty="0" smtClean="0">
                <a:solidFill>
                  <a:schemeClr val="tx2"/>
                </a:solidFill>
                <a:sym typeface="Wingdings" pitchFamily="2" charset="2"/>
              </a:rPr>
              <a:t>IMPACT:</a:t>
            </a:r>
            <a:r>
              <a:rPr lang="en-US" sz="900" dirty="0" smtClean="0">
                <a:solidFill>
                  <a:schemeClr val="tx2"/>
                </a:solidFill>
                <a:sym typeface="Wingdings" pitchFamily="2" charset="2"/>
              </a:rPr>
              <a:t> Increased import of consumer goods, but still only 40% of pre-blockade volumes. List of dual use items is broad and includes many basic items needed for reconstruction (e.g. pipes for water projects, printers, etc.)</a:t>
            </a:r>
          </a:p>
          <a:p>
            <a:pPr marL="685732" lvl="1" indent="-228578">
              <a:lnSpc>
                <a:spcPct val="90000"/>
              </a:lnSpc>
              <a:spcBef>
                <a:spcPct val="0"/>
              </a:spcBef>
              <a:buFontTx/>
              <a:buChar char="-"/>
            </a:pPr>
            <a:r>
              <a:rPr lang="en-US" sz="900" b="1" dirty="0" smtClean="0">
                <a:solidFill>
                  <a:schemeClr val="tx2"/>
                </a:solidFill>
              </a:rPr>
              <a:t>Approval of international projects</a:t>
            </a:r>
            <a:r>
              <a:rPr lang="en-US" sz="900" dirty="0" smtClean="0">
                <a:solidFill>
                  <a:schemeClr val="tx2"/>
                </a:solidFill>
              </a:rPr>
              <a:t> </a:t>
            </a:r>
            <a:r>
              <a:rPr lang="en-US" sz="900" dirty="0" smtClean="0">
                <a:solidFill>
                  <a:schemeClr val="tx2"/>
                </a:solidFill>
                <a:sym typeface="Wingdings" pitchFamily="2" charset="2"/>
              </a:rPr>
              <a:t> </a:t>
            </a:r>
            <a:r>
              <a:rPr lang="en-US" sz="900" u="sng" dirty="0" smtClean="0">
                <a:solidFill>
                  <a:schemeClr val="tx2"/>
                </a:solidFill>
                <a:sym typeface="Wingdings" pitchFamily="2" charset="2"/>
              </a:rPr>
              <a:t>IMPACT</a:t>
            </a:r>
            <a:r>
              <a:rPr lang="en-US" sz="900" dirty="0" smtClean="0">
                <a:solidFill>
                  <a:schemeClr val="tx2"/>
                </a:solidFill>
                <a:sym typeface="Wingdings" pitchFamily="2" charset="2"/>
              </a:rPr>
              <a:t>: Around 120 projects approved, but only a fraction of the need, which has been building up for decades. Also 1) The approval process remains difficult </a:t>
            </a:r>
            <a:r>
              <a:rPr lang="en-US" dirty="0" smtClean="0"/>
              <a:t>(comprehensive technical plans, specifications and schedules required) and 2) difficult monitoring regime (supervision from entry to use). Only 12% of UNRWA’s projects have been approved; would take 45 weeks of solid working to get the material imported.</a:t>
            </a:r>
            <a:endParaRPr lang="en-US" sz="900" dirty="0" smtClean="0">
              <a:solidFill>
                <a:schemeClr val="tx2"/>
              </a:solidFill>
            </a:endParaRPr>
          </a:p>
          <a:p>
            <a:pPr marL="685732" lvl="1" indent="-228578">
              <a:lnSpc>
                <a:spcPct val="90000"/>
              </a:lnSpc>
              <a:spcBef>
                <a:spcPct val="0"/>
              </a:spcBef>
              <a:buFontTx/>
              <a:buChar char="-"/>
            </a:pPr>
            <a:r>
              <a:rPr lang="en-US" sz="900" b="1" dirty="0" smtClean="0">
                <a:solidFill>
                  <a:schemeClr val="tx2"/>
                </a:solidFill>
              </a:rPr>
              <a:t>Expansion of land crossings</a:t>
            </a:r>
            <a:r>
              <a:rPr lang="en-US" sz="900" dirty="0" smtClean="0">
                <a:solidFill>
                  <a:schemeClr val="tx2"/>
                </a:solidFill>
              </a:rPr>
              <a:t> </a:t>
            </a:r>
            <a:r>
              <a:rPr lang="en-US" sz="900" dirty="0" smtClean="0">
                <a:solidFill>
                  <a:schemeClr val="tx2"/>
                </a:solidFill>
                <a:sym typeface="Wingdings" pitchFamily="2" charset="2"/>
              </a:rPr>
              <a:t> </a:t>
            </a:r>
            <a:r>
              <a:rPr lang="en-US" sz="900" u="sng" dirty="0" smtClean="0">
                <a:solidFill>
                  <a:schemeClr val="tx2"/>
                </a:solidFill>
                <a:sym typeface="Wingdings" pitchFamily="2" charset="2"/>
              </a:rPr>
              <a:t>IMPACT</a:t>
            </a:r>
            <a:r>
              <a:rPr lang="en-US" sz="900" dirty="0" smtClean="0">
                <a:solidFill>
                  <a:schemeClr val="tx2"/>
                </a:solidFill>
                <a:sym typeface="Wingdings" pitchFamily="2" charset="2"/>
              </a:rPr>
              <a:t>: </a:t>
            </a:r>
            <a:r>
              <a:rPr lang="en-US" sz="900" dirty="0" err="1" smtClean="0">
                <a:solidFill>
                  <a:schemeClr val="tx2"/>
                </a:solidFill>
                <a:sym typeface="Wingdings" pitchFamily="2" charset="2"/>
              </a:rPr>
              <a:t>Kerem</a:t>
            </a:r>
            <a:r>
              <a:rPr lang="en-US" sz="900" dirty="0" smtClean="0">
                <a:solidFill>
                  <a:schemeClr val="tx2"/>
                </a:solidFill>
                <a:sym typeface="Wingdings" pitchFamily="2" charset="2"/>
              </a:rPr>
              <a:t> Shalom has been expanded; however, other crossings have closed (</a:t>
            </a:r>
            <a:r>
              <a:rPr lang="en-US" sz="900" dirty="0" err="1" smtClean="0">
                <a:solidFill>
                  <a:schemeClr val="tx2"/>
                </a:solidFill>
                <a:sym typeface="Wingdings" pitchFamily="2" charset="2"/>
              </a:rPr>
              <a:t>Karni</a:t>
            </a:r>
            <a:r>
              <a:rPr lang="en-US" sz="900" dirty="0" smtClean="0">
                <a:solidFill>
                  <a:schemeClr val="tx2"/>
                </a:solidFill>
                <a:sym typeface="Wingdings" pitchFamily="2" charset="2"/>
              </a:rPr>
              <a:t> in February). Effectively only 1 crossing, which has raised cost (20%) + serious concerns if the crossing closes (like in April). There must be a plan B. </a:t>
            </a:r>
            <a:endParaRPr lang="en-US" sz="900" dirty="0" smtClean="0">
              <a:solidFill>
                <a:schemeClr val="tx2"/>
              </a:solidFill>
            </a:endParaRPr>
          </a:p>
          <a:p>
            <a:pPr marL="685732" lvl="1" indent="-228578">
              <a:lnSpc>
                <a:spcPct val="90000"/>
              </a:lnSpc>
              <a:spcBef>
                <a:spcPct val="0"/>
              </a:spcBef>
              <a:buFontTx/>
              <a:buChar char="-"/>
            </a:pPr>
            <a:r>
              <a:rPr lang="en-US" sz="900" b="1" dirty="0" smtClean="0">
                <a:solidFill>
                  <a:schemeClr val="tx2"/>
                </a:solidFill>
              </a:rPr>
              <a:t>Increased exports</a:t>
            </a:r>
            <a:r>
              <a:rPr lang="en-US" sz="900" dirty="0" smtClean="0">
                <a:solidFill>
                  <a:schemeClr val="tx2"/>
                </a:solidFill>
              </a:rPr>
              <a:t> </a:t>
            </a:r>
            <a:r>
              <a:rPr lang="en-US" sz="900" dirty="0" smtClean="0">
                <a:solidFill>
                  <a:schemeClr val="tx2"/>
                </a:solidFill>
                <a:sym typeface="Wingdings" pitchFamily="2" charset="2"/>
              </a:rPr>
              <a:t> </a:t>
            </a:r>
            <a:r>
              <a:rPr lang="en-US" sz="900" u="sng" dirty="0" smtClean="0">
                <a:solidFill>
                  <a:schemeClr val="tx2"/>
                </a:solidFill>
                <a:sym typeface="Wingdings" pitchFamily="2" charset="2"/>
              </a:rPr>
              <a:t>IMPACT:</a:t>
            </a:r>
            <a:r>
              <a:rPr lang="en-US" sz="900" dirty="0" smtClean="0">
                <a:solidFill>
                  <a:schemeClr val="tx2"/>
                </a:solidFill>
                <a:sym typeface="Wingdings" pitchFamily="2" charset="2"/>
              </a:rPr>
              <a:t> Very limited increase, only around 4 truckloads of day (strawberries, flowers and peppers). </a:t>
            </a:r>
          </a:p>
          <a:p>
            <a:pPr marL="685732" lvl="1" indent="-228578">
              <a:lnSpc>
                <a:spcPct val="90000"/>
              </a:lnSpc>
              <a:spcBef>
                <a:spcPct val="0"/>
              </a:spcBef>
              <a:buFontTx/>
              <a:buChar char="-"/>
            </a:pPr>
            <a:r>
              <a:rPr lang="en-US" sz="900" b="1" dirty="0" smtClean="0">
                <a:solidFill>
                  <a:schemeClr val="tx2"/>
                </a:solidFill>
              </a:rPr>
              <a:t>Medical / Humanitarian access</a:t>
            </a:r>
            <a:r>
              <a:rPr lang="en-US" sz="900" dirty="0" smtClean="0">
                <a:solidFill>
                  <a:schemeClr val="tx2"/>
                </a:solidFill>
              </a:rPr>
              <a:t> </a:t>
            </a:r>
            <a:r>
              <a:rPr lang="en-US" sz="900" dirty="0" smtClean="0">
                <a:solidFill>
                  <a:schemeClr val="tx2"/>
                </a:solidFill>
                <a:sym typeface="Wingdings" pitchFamily="2" charset="2"/>
              </a:rPr>
              <a:t> </a:t>
            </a:r>
            <a:r>
              <a:rPr lang="en-US" sz="900" u="sng" dirty="0" smtClean="0">
                <a:solidFill>
                  <a:schemeClr val="tx2"/>
                </a:solidFill>
                <a:sym typeface="Wingdings" pitchFamily="2" charset="2"/>
              </a:rPr>
              <a:t>IMPACT</a:t>
            </a:r>
            <a:r>
              <a:rPr lang="en-US" sz="900" dirty="0" smtClean="0">
                <a:solidFill>
                  <a:schemeClr val="tx2"/>
                </a:solidFill>
                <a:sym typeface="Wingdings" pitchFamily="2" charset="2"/>
              </a:rPr>
              <a:t>: Slight improvement in medical referrals for </a:t>
            </a:r>
            <a:r>
              <a:rPr lang="en-US" sz="900" dirty="0" err="1" smtClean="0">
                <a:solidFill>
                  <a:schemeClr val="tx2"/>
                </a:solidFill>
                <a:sym typeface="Wingdings" pitchFamily="2" charset="2"/>
              </a:rPr>
              <a:t>Gazans</a:t>
            </a:r>
            <a:r>
              <a:rPr lang="en-US" sz="900" dirty="0" smtClean="0">
                <a:solidFill>
                  <a:schemeClr val="tx2"/>
                </a:solidFill>
                <a:sym typeface="Wingdings" pitchFamily="2" charset="2"/>
              </a:rPr>
              <a:t>, but decline in access for humanitarian staff (from </a:t>
            </a:r>
            <a:r>
              <a:rPr lang="en-US" dirty="0" smtClean="0"/>
              <a:t>76% to 63%). </a:t>
            </a:r>
            <a:endParaRPr lang="en-US" sz="900" dirty="0" smtClean="0">
              <a:solidFill>
                <a:schemeClr val="tx2"/>
              </a:solidFill>
            </a:endParaRPr>
          </a:p>
          <a:p>
            <a:pPr marL="685732" lvl="1" indent="-228578">
              <a:lnSpc>
                <a:spcPct val="90000"/>
              </a:lnSpc>
              <a:spcBef>
                <a:spcPct val="0"/>
              </a:spcBef>
            </a:pPr>
            <a:endParaRPr lang="en-US" sz="900" dirty="0" smtClean="0">
              <a:solidFill>
                <a:schemeClr val="tx2"/>
              </a:solidFill>
            </a:endParaRPr>
          </a:p>
          <a:p>
            <a:pPr marL="685732" lvl="1" indent="-228578">
              <a:lnSpc>
                <a:spcPct val="90000"/>
              </a:lnSpc>
              <a:spcBef>
                <a:spcPct val="0"/>
              </a:spcBef>
            </a:pPr>
            <a:r>
              <a:rPr lang="en-US" sz="900" dirty="0" smtClean="0">
                <a:solidFill>
                  <a:schemeClr val="tx2"/>
                </a:solidFill>
              </a:rPr>
              <a:t>IN SUM: While welcome, the “</a:t>
            </a:r>
            <a:r>
              <a:rPr lang="en-US" sz="900" dirty="0" err="1" smtClean="0">
                <a:solidFill>
                  <a:schemeClr val="tx2"/>
                </a:solidFill>
              </a:rPr>
              <a:t>easings</a:t>
            </a:r>
            <a:r>
              <a:rPr lang="en-US" sz="900" dirty="0" smtClean="0">
                <a:solidFill>
                  <a:schemeClr val="tx2"/>
                </a:solidFill>
              </a:rPr>
              <a:t>” have been limited and have not had a significant impact on the situation on the ground. The blockade must be lifted. To start with, humanitarian organizations must be able to import needed materials (including construction materials) and </a:t>
            </a:r>
            <a:r>
              <a:rPr lang="en-US" sz="900" dirty="0" err="1" smtClean="0">
                <a:solidFill>
                  <a:schemeClr val="tx2"/>
                </a:solidFill>
              </a:rPr>
              <a:t>Gazans</a:t>
            </a:r>
            <a:r>
              <a:rPr lang="en-US" sz="900" dirty="0" smtClean="0">
                <a:solidFill>
                  <a:schemeClr val="tx2"/>
                </a:solidFill>
              </a:rPr>
              <a:t> must be able to export.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DEC82C2-7C0D-4EFD-A601-5C490CAA7A7C}" type="slidenum">
              <a:rPr lang="x-none" smtClean="0"/>
              <a:pPr>
                <a:defRPr/>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DEC82C2-7C0D-4EFD-A601-5C490CAA7A7C}" type="slidenum">
              <a:rPr lang="x-none" smtClean="0"/>
              <a:pPr>
                <a:defRPr/>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DEC82C2-7C0D-4EFD-A601-5C490CAA7A7C}" type="slidenum">
              <a:rPr lang="x-none" smtClean="0"/>
              <a:pPr>
                <a:defRPr/>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wmf"/><Relationship Id="rId3"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preserve="1" userDrawn="1">
  <p:cSld name="Title Slide">
    <p:spTree>
      <p:nvGrpSpPr>
        <p:cNvPr id="1" name=""/>
        <p:cNvGrpSpPr/>
        <p:nvPr/>
      </p:nvGrpSpPr>
      <p:grpSpPr>
        <a:xfrm>
          <a:off x="0" y="0"/>
          <a:ext cx="0" cy="0"/>
          <a:chOff x="0" y="0"/>
          <a:chExt cx="0" cy="0"/>
        </a:xfrm>
      </p:grpSpPr>
      <p:sp>
        <p:nvSpPr>
          <p:cNvPr id="5" name="Rectangle 5"/>
          <p:cNvSpPr/>
          <p:nvPr userDrawn="1"/>
        </p:nvSpPr>
        <p:spPr>
          <a:xfrm>
            <a:off x="533400" y="1276350"/>
            <a:ext cx="8229600" cy="46038"/>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Subtitle 2"/>
          <p:cNvSpPr>
            <a:spLocks noGrp="1"/>
          </p:cNvSpPr>
          <p:nvPr>
            <p:ph type="subTitle" idx="1"/>
          </p:nvPr>
        </p:nvSpPr>
        <p:spPr>
          <a:xfrm>
            <a:off x="1371600" y="1981200"/>
            <a:ext cx="6400800" cy="3657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grpSp>
        <p:nvGrpSpPr>
          <p:cNvPr id="8" name="Group 7"/>
          <p:cNvGrpSpPr/>
          <p:nvPr userDrawn="1"/>
        </p:nvGrpSpPr>
        <p:grpSpPr>
          <a:xfrm>
            <a:off x="0" y="177800"/>
            <a:ext cx="9144000" cy="419100"/>
            <a:chOff x="0" y="831850"/>
            <a:chExt cx="9144000" cy="419100"/>
          </a:xfrm>
        </p:grpSpPr>
        <p:sp>
          <p:nvSpPr>
            <p:cNvPr id="9" name="Rectangle 8"/>
            <p:cNvSpPr/>
            <p:nvPr userDrawn="1"/>
          </p:nvSpPr>
          <p:spPr bwMode="auto">
            <a:xfrm>
              <a:off x="0" y="831850"/>
              <a:ext cx="9144000" cy="419100"/>
            </a:xfrm>
            <a:prstGeom prst="rect">
              <a:avLst/>
            </a:prstGeom>
            <a:solidFill>
              <a:schemeClr val="accent3"/>
            </a:solidFill>
            <a:ln w="9525">
              <a:noFill/>
              <a:miter lim="800000"/>
              <a:headEnd/>
              <a:tailEnd/>
            </a:ln>
          </p:spPr>
          <p:txBody>
            <a:bodyPr rtlCol="0" anchor="ctr"/>
            <a:lstStyle/>
            <a:p>
              <a:pPr algn="ctr" fontAlgn="auto">
                <a:spcBef>
                  <a:spcPts val="0"/>
                </a:spcBef>
                <a:spcAft>
                  <a:spcPts val="0"/>
                </a:spcAft>
              </a:pPr>
              <a:endParaRPr lang="en-US" b="1">
                <a:latin typeface="+mn-lt"/>
                <a:cs typeface="+mn-cs"/>
              </a:endParaRPr>
            </a:p>
          </p:txBody>
        </p:sp>
        <p:pic>
          <p:nvPicPr>
            <p:cNvPr id="10" name="Picture 9" descr="OCHA_logo.png"/>
            <p:cNvPicPr>
              <a:picLocks noChangeAspect="1"/>
            </p:cNvPicPr>
            <p:nvPr userDrawn="1"/>
          </p:nvPicPr>
          <p:blipFill>
            <a:blip r:embed="rId2" cstate="email"/>
            <a:stretch>
              <a:fillRect/>
            </a:stretch>
          </p:blipFill>
          <p:spPr>
            <a:xfrm>
              <a:off x="7353299" y="865639"/>
              <a:ext cx="1578861" cy="338620"/>
            </a:xfrm>
            <a:prstGeom prst="rect">
              <a:avLst/>
            </a:prstGeom>
          </p:spPr>
        </p:pic>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utoUpdateAnimBg="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99461CAE-30EE-4449-8166-FF1287137D68}" type="datetimeFigureOut">
              <a:rPr lang="en-US"/>
              <a:pPr>
                <a:defRPr/>
              </a:pPr>
              <a:t>27/10/15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A61C1D7A-793C-4CBA-BA05-7AA771ACDF03}" type="slidenum">
              <a:rPr lang="en-US"/>
              <a:pPr>
                <a:defRPr/>
              </a:pPr>
              <a:t>‹n.›</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showMasterPhAnim="0" preserve="1" userDrawn="1">
  <p:cSld name="Title and Content">
    <p:spTree>
      <p:nvGrpSpPr>
        <p:cNvPr id="1" name=""/>
        <p:cNvGrpSpPr/>
        <p:nvPr/>
      </p:nvGrpSpPr>
      <p:grpSpPr>
        <a:xfrm>
          <a:off x="0" y="0"/>
          <a:ext cx="0" cy="0"/>
          <a:chOff x="0" y="0"/>
          <a:chExt cx="0" cy="0"/>
        </a:xfrm>
      </p:grpSpPr>
      <p:sp>
        <p:nvSpPr>
          <p:cNvPr id="5" name="Rectangle 4"/>
          <p:cNvSpPr/>
          <p:nvPr userDrawn="1"/>
        </p:nvSpPr>
        <p:spPr>
          <a:xfrm>
            <a:off x="533400" y="1276350"/>
            <a:ext cx="8229600" cy="46038"/>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grpSp>
        <p:nvGrpSpPr>
          <p:cNvPr id="8" name="Group 7"/>
          <p:cNvGrpSpPr/>
          <p:nvPr userDrawn="1"/>
        </p:nvGrpSpPr>
        <p:grpSpPr>
          <a:xfrm>
            <a:off x="0" y="177800"/>
            <a:ext cx="9144000" cy="419100"/>
            <a:chOff x="0" y="831850"/>
            <a:chExt cx="9144000" cy="419100"/>
          </a:xfrm>
        </p:grpSpPr>
        <p:sp>
          <p:nvSpPr>
            <p:cNvPr id="9" name="Rectangle 8"/>
            <p:cNvSpPr/>
            <p:nvPr userDrawn="1"/>
          </p:nvSpPr>
          <p:spPr bwMode="auto">
            <a:xfrm>
              <a:off x="0" y="831850"/>
              <a:ext cx="9144000" cy="419100"/>
            </a:xfrm>
            <a:prstGeom prst="rect">
              <a:avLst/>
            </a:prstGeom>
            <a:solidFill>
              <a:schemeClr val="accent3"/>
            </a:solidFill>
            <a:ln w="9525">
              <a:noFill/>
              <a:miter lim="800000"/>
              <a:headEnd/>
              <a:tailEnd/>
            </a:ln>
          </p:spPr>
          <p:txBody>
            <a:bodyPr rtlCol="0" anchor="ctr"/>
            <a:lstStyle/>
            <a:p>
              <a:pPr algn="ctr" fontAlgn="auto">
                <a:spcBef>
                  <a:spcPts val="0"/>
                </a:spcBef>
                <a:spcAft>
                  <a:spcPts val="0"/>
                </a:spcAft>
              </a:pPr>
              <a:endParaRPr lang="en-US" b="1">
                <a:latin typeface="+mn-lt"/>
                <a:cs typeface="+mn-cs"/>
              </a:endParaRPr>
            </a:p>
          </p:txBody>
        </p:sp>
        <p:pic>
          <p:nvPicPr>
            <p:cNvPr id="10" name="Picture 9" descr="OCHA_logo.png"/>
            <p:cNvPicPr>
              <a:picLocks noChangeAspect="1"/>
            </p:cNvPicPr>
            <p:nvPr userDrawn="1"/>
          </p:nvPicPr>
          <p:blipFill>
            <a:blip r:embed="rId2" cstate="email"/>
            <a:stretch>
              <a:fillRect/>
            </a:stretch>
          </p:blipFill>
          <p:spPr>
            <a:xfrm>
              <a:off x="7353299" y="865639"/>
              <a:ext cx="1578861" cy="338620"/>
            </a:xfrm>
            <a:prstGeom prst="rect">
              <a:avLst/>
            </a:prstGeom>
          </p:spPr>
        </p:pic>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left)">
                                      <p:cBhvr>
                                        <p:cTn id="13" dur="500"/>
                                        <p:tgtEl>
                                          <p:spTgt spid="3">
                                            <p:txEl>
                                              <p:pRg st="2" end="2"/>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left)">
                                      <p:cBhvr>
                                        <p:cTn id="16" dur="500"/>
                                        <p:tgtEl>
                                          <p:spTgt spid="3">
                                            <p:txEl>
                                              <p:pRg st="3" end="3"/>
                                            </p:txEl>
                                          </p:spTgt>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wipe(left)">
                                      <p:cBhvr>
                                        <p:cTn id="1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utoUpdateAnimBg="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showMasterPhAnim="0" preserve="1" userDrawn="1">
  <p:cSld name="Two Content">
    <p:spTree>
      <p:nvGrpSpPr>
        <p:cNvPr id="1" name=""/>
        <p:cNvGrpSpPr/>
        <p:nvPr/>
      </p:nvGrpSpPr>
      <p:grpSpPr>
        <a:xfrm>
          <a:off x="0" y="0"/>
          <a:ext cx="0" cy="0"/>
          <a:chOff x="0" y="0"/>
          <a:chExt cx="0" cy="0"/>
        </a:xfrm>
      </p:grpSpPr>
      <p:sp>
        <p:nvSpPr>
          <p:cNvPr id="5" name="Rectangle 9"/>
          <p:cNvSpPr/>
          <p:nvPr userDrawn="1"/>
        </p:nvSpPr>
        <p:spPr>
          <a:xfrm>
            <a:off x="533400" y="1276350"/>
            <a:ext cx="8229600" cy="46038"/>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6" name="Picture 9" descr="Untitled-5.wmf"/>
          <p:cNvPicPr>
            <a:picLocks noChangeAspect="1"/>
          </p:cNvPicPr>
          <p:nvPr userDrawn="1"/>
        </p:nvPicPr>
        <p:blipFill>
          <a:blip r:embed="rId2" cstate="email"/>
          <a:srcRect/>
          <a:stretch>
            <a:fillRect/>
          </a:stretch>
        </p:blipFill>
        <p:spPr bwMode="auto">
          <a:xfrm>
            <a:off x="-257175" y="6481763"/>
            <a:ext cx="9536113" cy="376237"/>
          </a:xfrm>
          <a:prstGeom prst="rect">
            <a:avLst/>
          </a:prstGeom>
          <a:noFill/>
          <a:ln w="9525">
            <a:noFill/>
            <a:miter lim="800000"/>
            <a:headEnd/>
            <a:tailEnd/>
          </a:ln>
        </p:spPr>
      </p:pic>
      <p:sp>
        <p:nvSpPr>
          <p:cNvPr id="7" name="Subtitle 2"/>
          <p:cNvSpPr txBox="1">
            <a:spLocks/>
          </p:cNvSpPr>
          <p:nvPr userDrawn="1"/>
        </p:nvSpPr>
        <p:spPr>
          <a:xfrm>
            <a:off x="6010275" y="6534150"/>
            <a:ext cx="3019425" cy="304800"/>
          </a:xfrm>
          <a:prstGeom prst="rect">
            <a:avLst/>
          </a:prstGeom>
        </p:spPr>
        <p:txBody>
          <a:bodyPr/>
          <a:lstStyle/>
          <a:p>
            <a:pPr marL="342900" indent="-342900" algn="r" fontAlgn="auto">
              <a:spcBef>
                <a:spcPct val="20000"/>
              </a:spcBef>
              <a:spcAft>
                <a:spcPts val="0"/>
              </a:spcAft>
              <a:buFont typeface="Arial" pitchFamily="34" charset="0"/>
              <a:buNone/>
              <a:defRPr/>
            </a:pPr>
            <a:r>
              <a:rPr lang="en-US" sz="1200" b="1" dirty="0">
                <a:solidFill>
                  <a:schemeClr val="bg1"/>
                </a:solidFill>
                <a:latin typeface="Gill Sans MT" pitchFamily="34" charset="0"/>
                <a:cs typeface="+mn-cs"/>
              </a:rPr>
              <a:t>HUMANITARIAN  OVERVIEW</a:t>
            </a:r>
          </a:p>
        </p:txBody>
      </p:sp>
      <p:sp>
        <p:nvSpPr>
          <p:cNvPr id="3" name="Content Placeholder 2"/>
          <p:cNvSpPr>
            <a:spLocks noGrp="1"/>
          </p:cNvSpPr>
          <p:nvPr>
            <p:ph sz="half" idx="1"/>
          </p:nvPr>
        </p:nvSpPr>
        <p:spPr>
          <a:xfrm>
            <a:off x="457200" y="1981200"/>
            <a:ext cx="4038600" cy="4144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981200"/>
            <a:ext cx="4038600" cy="4144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9" name="Group 8"/>
          <p:cNvGrpSpPr/>
          <p:nvPr userDrawn="1"/>
        </p:nvGrpSpPr>
        <p:grpSpPr>
          <a:xfrm>
            <a:off x="0" y="177800"/>
            <a:ext cx="9144000" cy="419100"/>
            <a:chOff x="0" y="831850"/>
            <a:chExt cx="9144000" cy="419100"/>
          </a:xfrm>
        </p:grpSpPr>
        <p:sp>
          <p:nvSpPr>
            <p:cNvPr id="10" name="Rectangle 9"/>
            <p:cNvSpPr/>
            <p:nvPr userDrawn="1"/>
          </p:nvSpPr>
          <p:spPr bwMode="auto">
            <a:xfrm>
              <a:off x="0" y="831850"/>
              <a:ext cx="9144000" cy="419100"/>
            </a:xfrm>
            <a:prstGeom prst="rect">
              <a:avLst/>
            </a:prstGeom>
            <a:solidFill>
              <a:schemeClr val="accent3"/>
            </a:solidFill>
            <a:ln w="9525">
              <a:noFill/>
              <a:miter lim="800000"/>
              <a:headEnd/>
              <a:tailEnd/>
            </a:ln>
          </p:spPr>
          <p:txBody>
            <a:bodyPr rtlCol="0" anchor="ctr"/>
            <a:lstStyle/>
            <a:p>
              <a:pPr algn="ctr" fontAlgn="auto">
                <a:spcBef>
                  <a:spcPts val="0"/>
                </a:spcBef>
                <a:spcAft>
                  <a:spcPts val="0"/>
                </a:spcAft>
              </a:pPr>
              <a:endParaRPr lang="en-US" b="1">
                <a:latin typeface="+mn-lt"/>
                <a:cs typeface="+mn-cs"/>
              </a:endParaRPr>
            </a:p>
          </p:txBody>
        </p:sp>
        <p:pic>
          <p:nvPicPr>
            <p:cNvPr id="11" name="Picture 10" descr="OCHA_logo.png"/>
            <p:cNvPicPr>
              <a:picLocks noChangeAspect="1"/>
            </p:cNvPicPr>
            <p:nvPr userDrawn="1"/>
          </p:nvPicPr>
          <p:blipFill>
            <a:blip r:embed="rId3" cstate="email"/>
            <a:stretch>
              <a:fillRect/>
            </a:stretch>
          </p:blipFill>
          <p:spPr>
            <a:xfrm>
              <a:off x="7353299" y="865639"/>
              <a:ext cx="1578861" cy="338620"/>
            </a:xfrm>
            <a:prstGeom prst="rect">
              <a:avLst/>
            </a:prstGeom>
          </p:spPr>
        </p:pic>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left)">
                                      <p:cBhvr>
                                        <p:cTn id="13" dur="500"/>
                                        <p:tgtEl>
                                          <p:spTgt spid="3">
                                            <p:txEl>
                                              <p:pRg st="2" end="2"/>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left)">
                                      <p:cBhvr>
                                        <p:cTn id="16" dur="500"/>
                                        <p:tgtEl>
                                          <p:spTgt spid="3">
                                            <p:txEl>
                                              <p:pRg st="3" end="3"/>
                                            </p:txEl>
                                          </p:spTgt>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wipe(left)">
                                      <p:cBhvr>
                                        <p:cTn id="19" dur="5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Effect transition="in" filter="wipe(left)">
                                      <p:cBhvr>
                                        <p:cTn id="24" dur="500"/>
                                        <p:tgtEl>
                                          <p:spTgt spid="4">
                                            <p:txEl>
                                              <p:pRg st="0" end="0"/>
                                            </p:txEl>
                                          </p:spTgt>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wipe(left)">
                                      <p:cBhvr>
                                        <p:cTn id="27" dur="500"/>
                                        <p:tgtEl>
                                          <p:spTgt spid="4">
                                            <p:txEl>
                                              <p:pRg st="1" end="1"/>
                                            </p:txEl>
                                          </p:spTgt>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4">
                                            <p:txEl>
                                              <p:pRg st="2" end="2"/>
                                            </p:txEl>
                                          </p:spTgt>
                                        </p:tgtEl>
                                        <p:attrNameLst>
                                          <p:attrName>style.visibility</p:attrName>
                                        </p:attrNameLst>
                                      </p:cBhvr>
                                      <p:to>
                                        <p:strVal val="visible"/>
                                      </p:to>
                                    </p:set>
                                    <p:animEffect transition="in" filter="wipe(left)">
                                      <p:cBhvr>
                                        <p:cTn id="30" dur="500"/>
                                        <p:tgtEl>
                                          <p:spTgt spid="4">
                                            <p:txEl>
                                              <p:pRg st="2" end="2"/>
                                            </p:txEl>
                                          </p:spTgt>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4">
                                            <p:txEl>
                                              <p:pRg st="3" end="3"/>
                                            </p:txEl>
                                          </p:spTgt>
                                        </p:tgtEl>
                                        <p:attrNameLst>
                                          <p:attrName>style.visibility</p:attrName>
                                        </p:attrNameLst>
                                      </p:cBhvr>
                                      <p:to>
                                        <p:strVal val="visible"/>
                                      </p:to>
                                    </p:set>
                                    <p:animEffect transition="in" filter="wipe(left)">
                                      <p:cBhvr>
                                        <p:cTn id="33" dur="500"/>
                                        <p:tgtEl>
                                          <p:spTgt spid="4">
                                            <p:txEl>
                                              <p:pRg st="3" end="3"/>
                                            </p:txEl>
                                          </p:spTgt>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4">
                                            <p:txEl>
                                              <p:pRg st="4" end="4"/>
                                            </p:txEl>
                                          </p:spTgt>
                                        </p:tgtEl>
                                        <p:attrNameLst>
                                          <p:attrName>style.visibility</p:attrName>
                                        </p:attrNameLst>
                                      </p:cBhvr>
                                      <p:to>
                                        <p:strVal val="visible"/>
                                      </p:to>
                                    </p:set>
                                    <p:animEffect transition="in" filter="wipe(left)">
                                      <p:cBhvr>
                                        <p:cTn id="36"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utoUpdateAnimBg="0"/>
      <p:bldP spid="4" grpId="0" build="p" autoUpdateAnimBg="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showMasterPhAnim="0" preserve="1" userDrawn="1">
  <p:cSld name="Title Only">
    <p:spTree>
      <p:nvGrpSpPr>
        <p:cNvPr id="1" name=""/>
        <p:cNvGrpSpPr/>
        <p:nvPr/>
      </p:nvGrpSpPr>
      <p:grpSpPr>
        <a:xfrm>
          <a:off x="0" y="0"/>
          <a:ext cx="0" cy="0"/>
          <a:chOff x="0" y="0"/>
          <a:chExt cx="0" cy="0"/>
        </a:xfrm>
      </p:grpSpPr>
      <p:grpSp>
        <p:nvGrpSpPr>
          <p:cNvPr id="7" name="Group 6"/>
          <p:cNvGrpSpPr/>
          <p:nvPr userDrawn="1"/>
        </p:nvGrpSpPr>
        <p:grpSpPr>
          <a:xfrm>
            <a:off x="0" y="177800"/>
            <a:ext cx="9144000" cy="419100"/>
            <a:chOff x="0" y="831850"/>
            <a:chExt cx="9144000" cy="419100"/>
          </a:xfrm>
        </p:grpSpPr>
        <p:sp>
          <p:nvSpPr>
            <p:cNvPr id="5" name="Rectangle 4"/>
            <p:cNvSpPr/>
            <p:nvPr userDrawn="1"/>
          </p:nvSpPr>
          <p:spPr bwMode="auto">
            <a:xfrm>
              <a:off x="0" y="831850"/>
              <a:ext cx="9144000" cy="419100"/>
            </a:xfrm>
            <a:prstGeom prst="rect">
              <a:avLst/>
            </a:prstGeom>
            <a:solidFill>
              <a:schemeClr val="accent3"/>
            </a:solidFill>
            <a:ln w="9525">
              <a:noFill/>
              <a:miter lim="800000"/>
              <a:headEnd/>
              <a:tailEnd/>
            </a:ln>
          </p:spPr>
          <p:txBody>
            <a:bodyPr rtlCol="0" anchor="ctr"/>
            <a:lstStyle/>
            <a:p>
              <a:pPr algn="ctr" fontAlgn="auto">
                <a:spcBef>
                  <a:spcPts val="0"/>
                </a:spcBef>
                <a:spcAft>
                  <a:spcPts val="0"/>
                </a:spcAft>
              </a:pPr>
              <a:endParaRPr lang="en-US" b="1">
                <a:latin typeface="+mn-lt"/>
                <a:cs typeface="+mn-cs"/>
              </a:endParaRPr>
            </a:p>
          </p:txBody>
        </p:sp>
        <p:pic>
          <p:nvPicPr>
            <p:cNvPr id="6" name="Picture 5" descr="OCHA_logo.png"/>
            <p:cNvPicPr>
              <a:picLocks noChangeAspect="1"/>
            </p:cNvPicPr>
            <p:nvPr userDrawn="1"/>
          </p:nvPicPr>
          <p:blipFill>
            <a:blip r:embed="rId2" cstate="email"/>
            <a:stretch>
              <a:fillRect/>
            </a:stretch>
          </p:blipFill>
          <p:spPr>
            <a:xfrm>
              <a:off x="7353299" y="865639"/>
              <a:ext cx="1578861" cy="338620"/>
            </a:xfrm>
            <a:prstGeom prst="rect">
              <a:avLst/>
            </a:prstGeom>
          </p:spPr>
        </p:pic>
      </p:grpSp>
    </p:spTree>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showMasterPhAnim="0" type="title">
  <p:cSld name="1_Title Slide">
    <p:spTree>
      <p:nvGrpSpPr>
        <p:cNvPr id="1" name=""/>
        <p:cNvGrpSpPr/>
        <p:nvPr/>
      </p:nvGrpSpPr>
      <p:grpSpPr>
        <a:xfrm>
          <a:off x="0" y="0"/>
          <a:ext cx="0" cy="0"/>
          <a:chOff x="0" y="0"/>
          <a:chExt cx="0" cy="0"/>
        </a:xfrm>
      </p:grpSpPr>
      <p:sp>
        <p:nvSpPr>
          <p:cNvPr id="7" name="AutoShape 10"/>
          <p:cNvSpPr>
            <a:spLocks noChangeAspect="1" noChangeArrowheads="1"/>
          </p:cNvSpPr>
          <p:nvPr/>
        </p:nvSpPr>
        <p:spPr bwMode="auto">
          <a:xfrm>
            <a:off x="-257175" y="6481763"/>
            <a:ext cx="11136313" cy="376237"/>
          </a:xfrm>
          <a:prstGeom prst="rect">
            <a:avLst/>
          </a:prstGeom>
          <a:noFill/>
        </p:spPr>
        <p:txBody>
          <a:bodyPr/>
          <a:lstStyle/>
          <a:p>
            <a:pPr>
              <a:defRPr/>
            </a:pPr>
            <a:endParaRPr lang="en-US"/>
          </a:p>
        </p:txBody>
      </p:sp>
      <p:sp>
        <p:nvSpPr>
          <p:cNvPr id="8" name="Rectangle 7"/>
          <p:cNvSpPr/>
          <p:nvPr/>
        </p:nvSpPr>
        <p:spPr>
          <a:xfrm>
            <a:off x="533400" y="1276350"/>
            <a:ext cx="8229600" cy="46038"/>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ctrTitle"/>
          </p:nvPr>
        </p:nvSpPr>
        <p:spPr>
          <a:xfrm>
            <a:off x="685800" y="2130425"/>
            <a:ext cx="7772400" cy="1470025"/>
          </a:xfrm>
          <a:prstGeom prst="rect">
            <a:avLst/>
          </a:prstGeo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grpSp>
        <p:nvGrpSpPr>
          <p:cNvPr id="12" name="Group 11"/>
          <p:cNvGrpSpPr/>
          <p:nvPr userDrawn="1"/>
        </p:nvGrpSpPr>
        <p:grpSpPr>
          <a:xfrm>
            <a:off x="0" y="177800"/>
            <a:ext cx="9144000" cy="419100"/>
            <a:chOff x="0" y="831850"/>
            <a:chExt cx="9144000" cy="419100"/>
          </a:xfrm>
        </p:grpSpPr>
        <p:sp>
          <p:nvSpPr>
            <p:cNvPr id="13" name="Rectangle 12"/>
            <p:cNvSpPr/>
            <p:nvPr userDrawn="1"/>
          </p:nvSpPr>
          <p:spPr bwMode="auto">
            <a:xfrm>
              <a:off x="0" y="831850"/>
              <a:ext cx="9144000" cy="419100"/>
            </a:xfrm>
            <a:prstGeom prst="rect">
              <a:avLst/>
            </a:prstGeom>
            <a:solidFill>
              <a:schemeClr val="accent3"/>
            </a:solidFill>
            <a:ln w="9525">
              <a:noFill/>
              <a:miter lim="800000"/>
              <a:headEnd/>
              <a:tailEnd/>
            </a:ln>
          </p:spPr>
          <p:txBody>
            <a:bodyPr rtlCol="0" anchor="ctr"/>
            <a:lstStyle/>
            <a:p>
              <a:pPr algn="ctr" fontAlgn="auto">
                <a:spcBef>
                  <a:spcPts val="0"/>
                </a:spcBef>
                <a:spcAft>
                  <a:spcPts val="0"/>
                </a:spcAft>
              </a:pPr>
              <a:endParaRPr lang="en-US" b="1">
                <a:latin typeface="+mn-lt"/>
                <a:cs typeface="+mn-cs"/>
              </a:endParaRPr>
            </a:p>
          </p:txBody>
        </p:sp>
        <p:pic>
          <p:nvPicPr>
            <p:cNvPr id="14" name="Picture 13" descr="OCHA_logo.png"/>
            <p:cNvPicPr>
              <a:picLocks noChangeAspect="1"/>
            </p:cNvPicPr>
            <p:nvPr userDrawn="1"/>
          </p:nvPicPr>
          <p:blipFill>
            <a:blip r:embed="rId2" cstate="email"/>
            <a:stretch>
              <a:fillRect/>
            </a:stretch>
          </p:blipFill>
          <p:spPr>
            <a:xfrm>
              <a:off x="7353299" y="865639"/>
              <a:ext cx="1578861" cy="338620"/>
            </a:xfrm>
            <a:prstGeom prst="rect">
              <a:avLst/>
            </a:prstGeom>
          </p:spPr>
        </p:pic>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utoUpdateAnimBg="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showMasterPhAnim="0" type="titleOnly">
  <p:cSld name="1_Title Only">
    <p:spTree>
      <p:nvGrpSpPr>
        <p:cNvPr id="1" name=""/>
        <p:cNvGrpSpPr/>
        <p:nvPr/>
      </p:nvGrpSpPr>
      <p:grpSpPr>
        <a:xfrm>
          <a:off x="0" y="0"/>
          <a:ext cx="0" cy="0"/>
          <a:chOff x="0" y="0"/>
          <a:chExt cx="0" cy="0"/>
        </a:xfrm>
      </p:grpSpPr>
      <p:grpSp>
        <p:nvGrpSpPr>
          <p:cNvPr id="3" name="Group 8"/>
          <p:cNvGrpSpPr>
            <a:grpSpLocks/>
          </p:cNvGrpSpPr>
          <p:nvPr/>
        </p:nvGrpSpPr>
        <p:grpSpPr bwMode="auto">
          <a:xfrm>
            <a:off x="457200" y="152400"/>
            <a:ext cx="6324600" cy="622300"/>
            <a:chOff x="228600" y="152400"/>
            <a:chExt cx="6324600" cy="622300"/>
          </a:xfrm>
        </p:grpSpPr>
        <p:sp>
          <p:nvSpPr>
            <p:cNvPr id="4" name="Title 1"/>
            <p:cNvSpPr txBox="1">
              <a:spLocks/>
            </p:cNvSpPr>
            <p:nvPr userDrawn="1"/>
          </p:nvSpPr>
          <p:spPr>
            <a:xfrm>
              <a:off x="990600" y="196850"/>
              <a:ext cx="5562600" cy="533400"/>
            </a:xfrm>
            <a:prstGeom prst="rect">
              <a:avLst/>
            </a:prstGeom>
          </p:spPr>
          <p:txBody>
            <a:bodyPr/>
            <a:lstStyle/>
            <a:p>
              <a:pPr>
                <a:defRPr/>
              </a:pPr>
              <a:r>
                <a:rPr lang="en-US" sz="2000" b="1" baseline="30000">
                  <a:solidFill>
                    <a:srgbClr val="2F68A7"/>
                  </a:solidFill>
                  <a:latin typeface="Gill Sans MT" pitchFamily="34" charset="0"/>
                  <a:cs typeface="Arial" charset="0"/>
                </a:rPr>
                <a:t>UNITED NATIONS</a:t>
              </a:r>
              <a:r>
                <a:rPr lang="en-US" baseline="30000">
                  <a:latin typeface="Gill Sans MT" pitchFamily="34" charset="0"/>
                  <a:cs typeface="Arial" charset="0"/>
                </a:rPr>
                <a:t/>
              </a:r>
              <a:br>
                <a:rPr lang="en-US" baseline="30000">
                  <a:latin typeface="Gill Sans MT" pitchFamily="34" charset="0"/>
                  <a:cs typeface="Arial" charset="0"/>
                </a:rPr>
              </a:br>
              <a:r>
                <a:rPr lang="en-US" b="1" baseline="30000">
                  <a:latin typeface="Gill Sans MT" pitchFamily="34" charset="0"/>
                  <a:cs typeface="Arial" charset="0"/>
                </a:rPr>
                <a:t>Office for the Coordination of Humanitarian Affairs</a:t>
              </a:r>
            </a:p>
            <a:p>
              <a:pPr>
                <a:spcBef>
                  <a:spcPts val="300"/>
                </a:spcBef>
                <a:defRPr/>
              </a:pPr>
              <a:r>
                <a:rPr lang="en-US" b="1" baseline="30000">
                  <a:latin typeface="Gill Sans MT" pitchFamily="34" charset="0"/>
                  <a:cs typeface="Arial" charset="0"/>
                </a:rPr>
                <a:t>occupied Palestinian territory</a:t>
              </a:r>
            </a:p>
          </p:txBody>
        </p:sp>
        <p:pic>
          <p:nvPicPr>
            <p:cNvPr id="5" name="Picture 5" descr="logo_small.tif"/>
            <p:cNvPicPr>
              <a:picLocks noChangeAspect="1"/>
            </p:cNvPicPr>
            <p:nvPr userDrawn="1"/>
          </p:nvPicPr>
          <p:blipFill>
            <a:blip r:embed="rId2" cstate="email"/>
            <a:srcRect/>
            <a:stretch>
              <a:fillRect/>
            </a:stretch>
          </p:blipFill>
          <p:spPr bwMode="auto">
            <a:xfrm>
              <a:off x="228600" y="152400"/>
              <a:ext cx="723900" cy="622300"/>
            </a:xfrm>
            <a:prstGeom prst="rect">
              <a:avLst/>
            </a:prstGeom>
            <a:noFill/>
            <a:ln w="9525">
              <a:noFill/>
              <a:miter lim="800000"/>
              <a:headEnd/>
              <a:tailEnd/>
            </a:ln>
          </p:spPr>
        </p:pic>
      </p:grpSp>
      <p:sp>
        <p:nvSpPr>
          <p:cNvPr id="6" name="Rectangle 5"/>
          <p:cNvSpPr/>
          <p:nvPr/>
        </p:nvSpPr>
        <p:spPr>
          <a:xfrm>
            <a:off x="0" y="6477000"/>
            <a:ext cx="9144000" cy="381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Subtitle 2"/>
          <p:cNvSpPr txBox="1">
            <a:spLocks/>
          </p:cNvSpPr>
          <p:nvPr/>
        </p:nvSpPr>
        <p:spPr>
          <a:xfrm>
            <a:off x="381000" y="6510338"/>
            <a:ext cx="3200400" cy="304800"/>
          </a:xfrm>
          <a:prstGeom prst="rect">
            <a:avLst/>
          </a:prstGeom>
        </p:spPr>
        <p:txBody>
          <a:bodyPr/>
          <a:lstStyle/>
          <a:p>
            <a:pPr marL="342900" indent="-342900" fontAlgn="auto">
              <a:spcBef>
                <a:spcPct val="20000"/>
              </a:spcBef>
              <a:spcAft>
                <a:spcPts val="0"/>
              </a:spcAft>
              <a:buFont typeface="Arial" pitchFamily="34" charset="0"/>
              <a:buNone/>
              <a:defRPr/>
            </a:pPr>
            <a:r>
              <a:rPr lang="en-US" sz="1200" b="1" dirty="0">
                <a:solidFill>
                  <a:schemeClr val="bg2"/>
                </a:solidFill>
                <a:latin typeface="Gill Sans MT" pitchFamily="34" charset="0"/>
                <a:cs typeface="+mn-cs"/>
              </a:rPr>
              <a:t>HUMANITARIAN  OVERVIEW</a:t>
            </a:r>
          </a:p>
        </p:txBody>
      </p:sp>
      <p:sp>
        <p:nvSpPr>
          <p:cNvPr id="8" name="Rectangle 11"/>
          <p:cNvSpPr>
            <a:spLocks noChangeArrowheads="1"/>
          </p:cNvSpPr>
          <p:nvPr/>
        </p:nvSpPr>
        <p:spPr bwMode="auto">
          <a:xfrm>
            <a:off x="6043613" y="6510338"/>
            <a:ext cx="2719387" cy="276225"/>
          </a:xfrm>
          <a:prstGeom prst="rect">
            <a:avLst/>
          </a:prstGeom>
          <a:noFill/>
          <a:ln w="9525">
            <a:noFill/>
            <a:miter lim="800000"/>
            <a:headEnd/>
            <a:tailEnd/>
          </a:ln>
        </p:spPr>
        <p:txBody>
          <a:bodyPr>
            <a:spAutoFit/>
          </a:bodyPr>
          <a:lstStyle/>
          <a:p>
            <a:pPr algn="r">
              <a:defRPr/>
            </a:pPr>
            <a:r>
              <a:rPr lang="en-US" sz="1200" b="1">
                <a:solidFill>
                  <a:schemeClr val="bg2"/>
                </a:solidFill>
                <a:latin typeface="Gill Sans MT" pitchFamily="34" charset="0"/>
              </a:rPr>
              <a:t>APRIL 2011</a:t>
            </a:r>
            <a:endParaRPr lang="en-US" sz="1200">
              <a:latin typeface="Gill Sans MT" pitchFamily="34" charset="0"/>
            </a:endParaRPr>
          </a:p>
        </p:txBody>
      </p:sp>
      <p:sp>
        <p:nvSpPr>
          <p:cNvPr id="9" name="Rectangle 8"/>
          <p:cNvSpPr/>
          <p:nvPr userDrawn="1"/>
        </p:nvSpPr>
        <p:spPr>
          <a:xfrm>
            <a:off x="457200" y="1676400"/>
            <a:ext cx="8229600" cy="46038"/>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457200" y="1096963"/>
            <a:ext cx="8229600" cy="609600"/>
          </a:xfrm>
          <a:prstGeom prst="rect">
            <a:avLst/>
          </a:prstGeom>
        </p:spPr>
        <p:txBody>
          <a:bodyPr/>
          <a:lstStyle/>
          <a:p>
            <a:r>
              <a:rPr lang="en-US" smtClean="0"/>
              <a:t>Click to edit Master title style</a:t>
            </a:r>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showMasterPhAnim="0" userDrawn="1">
  <p:cSld name="3_Title Only">
    <p:spTree>
      <p:nvGrpSpPr>
        <p:cNvPr id="1" name=""/>
        <p:cNvGrpSpPr/>
        <p:nvPr/>
      </p:nvGrpSpPr>
      <p:grpSpPr>
        <a:xfrm>
          <a:off x="0" y="0"/>
          <a:ext cx="0" cy="0"/>
          <a:chOff x="0" y="0"/>
          <a:chExt cx="0" cy="0"/>
        </a:xfrm>
      </p:grpSpPr>
      <p:grpSp>
        <p:nvGrpSpPr>
          <p:cNvPr id="5" name="Group 4"/>
          <p:cNvGrpSpPr/>
          <p:nvPr userDrawn="1"/>
        </p:nvGrpSpPr>
        <p:grpSpPr>
          <a:xfrm>
            <a:off x="0" y="177800"/>
            <a:ext cx="9144000" cy="419100"/>
            <a:chOff x="0" y="831850"/>
            <a:chExt cx="9144000" cy="419100"/>
          </a:xfrm>
        </p:grpSpPr>
        <p:sp>
          <p:nvSpPr>
            <p:cNvPr id="6" name="Rectangle 5"/>
            <p:cNvSpPr/>
            <p:nvPr userDrawn="1"/>
          </p:nvSpPr>
          <p:spPr bwMode="auto">
            <a:xfrm>
              <a:off x="0" y="831850"/>
              <a:ext cx="9144000" cy="419100"/>
            </a:xfrm>
            <a:prstGeom prst="rect">
              <a:avLst/>
            </a:prstGeom>
            <a:solidFill>
              <a:schemeClr val="accent3"/>
            </a:solidFill>
            <a:ln w="9525">
              <a:noFill/>
              <a:miter lim="800000"/>
              <a:headEnd/>
              <a:tailEnd/>
            </a:ln>
          </p:spPr>
          <p:txBody>
            <a:bodyPr rtlCol="0" anchor="ctr"/>
            <a:lstStyle/>
            <a:p>
              <a:pPr algn="ctr" fontAlgn="auto">
                <a:spcBef>
                  <a:spcPts val="0"/>
                </a:spcBef>
                <a:spcAft>
                  <a:spcPts val="0"/>
                </a:spcAft>
              </a:pPr>
              <a:endParaRPr lang="en-US" b="1">
                <a:latin typeface="+mn-lt"/>
                <a:cs typeface="+mn-cs"/>
              </a:endParaRPr>
            </a:p>
          </p:txBody>
        </p:sp>
        <p:pic>
          <p:nvPicPr>
            <p:cNvPr id="7" name="Picture 6" descr="OCHA_logo.png"/>
            <p:cNvPicPr>
              <a:picLocks noChangeAspect="1"/>
            </p:cNvPicPr>
            <p:nvPr userDrawn="1"/>
          </p:nvPicPr>
          <p:blipFill>
            <a:blip r:embed="rId2" cstate="email"/>
            <a:stretch>
              <a:fillRect/>
            </a:stretch>
          </p:blipFill>
          <p:spPr>
            <a:xfrm>
              <a:off x="7353299" y="865639"/>
              <a:ext cx="1578861" cy="338620"/>
            </a:xfrm>
            <a:prstGeom prst="rect">
              <a:avLst/>
            </a:prstGeom>
          </p:spPr>
        </p:pic>
      </p:grpSp>
    </p:spTree>
  </p:cSld>
  <p:clrMapOvr>
    <a:masterClrMapping/>
  </p:clrMapOvr>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showMasterPhAnim="0" userDrawn="1">
  <p:cSld name="2_Title Only">
    <p:spTree>
      <p:nvGrpSpPr>
        <p:cNvPr id="1" name=""/>
        <p:cNvGrpSpPr/>
        <p:nvPr/>
      </p:nvGrpSpPr>
      <p:grpSpPr>
        <a:xfrm>
          <a:off x="0" y="0"/>
          <a:ext cx="0" cy="0"/>
          <a:chOff x="0" y="0"/>
          <a:chExt cx="0" cy="0"/>
        </a:xfrm>
      </p:grpSpPr>
      <p:grpSp>
        <p:nvGrpSpPr>
          <p:cNvPr id="5" name="Group 4"/>
          <p:cNvGrpSpPr/>
          <p:nvPr userDrawn="1"/>
        </p:nvGrpSpPr>
        <p:grpSpPr>
          <a:xfrm>
            <a:off x="0" y="177800"/>
            <a:ext cx="9144000" cy="419100"/>
            <a:chOff x="0" y="831850"/>
            <a:chExt cx="9144000" cy="419100"/>
          </a:xfrm>
        </p:grpSpPr>
        <p:sp>
          <p:nvSpPr>
            <p:cNvPr id="6" name="Rectangle 5"/>
            <p:cNvSpPr/>
            <p:nvPr userDrawn="1"/>
          </p:nvSpPr>
          <p:spPr bwMode="auto">
            <a:xfrm>
              <a:off x="0" y="831850"/>
              <a:ext cx="9144000" cy="419100"/>
            </a:xfrm>
            <a:prstGeom prst="rect">
              <a:avLst/>
            </a:prstGeom>
            <a:solidFill>
              <a:schemeClr val="accent3"/>
            </a:solidFill>
            <a:ln w="9525">
              <a:noFill/>
              <a:miter lim="800000"/>
              <a:headEnd/>
              <a:tailEnd/>
            </a:ln>
          </p:spPr>
          <p:txBody>
            <a:bodyPr rtlCol="0" anchor="ctr"/>
            <a:lstStyle/>
            <a:p>
              <a:pPr algn="ctr" fontAlgn="auto">
                <a:spcBef>
                  <a:spcPts val="0"/>
                </a:spcBef>
                <a:spcAft>
                  <a:spcPts val="0"/>
                </a:spcAft>
              </a:pPr>
              <a:endParaRPr lang="en-US" b="1">
                <a:latin typeface="+mn-lt"/>
                <a:cs typeface="+mn-cs"/>
              </a:endParaRPr>
            </a:p>
          </p:txBody>
        </p:sp>
        <p:pic>
          <p:nvPicPr>
            <p:cNvPr id="7" name="Picture 6" descr="OCHA_logo.png"/>
            <p:cNvPicPr>
              <a:picLocks noChangeAspect="1"/>
            </p:cNvPicPr>
            <p:nvPr userDrawn="1"/>
          </p:nvPicPr>
          <p:blipFill>
            <a:blip r:embed="rId2" cstate="email"/>
            <a:stretch>
              <a:fillRect/>
            </a:stretch>
          </p:blipFill>
          <p:spPr>
            <a:xfrm>
              <a:off x="7353299" y="865639"/>
              <a:ext cx="1578861" cy="338620"/>
            </a:xfrm>
            <a:prstGeom prst="rect">
              <a:avLst/>
            </a:prstGeom>
          </p:spPr>
        </p:pic>
      </p:grpSp>
    </p:spTree>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theme" Target="../theme/theme1.xml"/><Relationship Id="rId12"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479425" y="2057400"/>
            <a:ext cx="8229600" cy="40687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AutoShape 10"/>
          <p:cNvSpPr>
            <a:spLocks noChangeAspect="1" noChangeArrowheads="1"/>
          </p:cNvSpPr>
          <p:nvPr/>
        </p:nvSpPr>
        <p:spPr bwMode="auto">
          <a:xfrm>
            <a:off x="-257175" y="6481763"/>
            <a:ext cx="11136313" cy="376237"/>
          </a:xfrm>
          <a:prstGeom prst="rect">
            <a:avLst/>
          </a:prstGeom>
          <a:noFill/>
        </p:spPr>
        <p:txBody>
          <a:bodyPr/>
          <a:lstStyle/>
          <a:p>
            <a:pPr>
              <a:defRPr/>
            </a:pPr>
            <a:endParaRPr lang="en-US"/>
          </a:p>
        </p:txBody>
      </p:sp>
      <p:sp>
        <p:nvSpPr>
          <p:cNvPr id="9" name="Rectangle 8"/>
          <p:cNvSpPr/>
          <p:nvPr/>
        </p:nvSpPr>
        <p:spPr>
          <a:xfrm>
            <a:off x="533400" y="1276350"/>
            <a:ext cx="8229600" cy="46038"/>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8" name="Group 7"/>
          <p:cNvGrpSpPr/>
          <p:nvPr userDrawn="1"/>
        </p:nvGrpSpPr>
        <p:grpSpPr>
          <a:xfrm>
            <a:off x="0" y="177800"/>
            <a:ext cx="9144000" cy="419100"/>
            <a:chOff x="0" y="831850"/>
            <a:chExt cx="9144000" cy="419100"/>
          </a:xfrm>
        </p:grpSpPr>
        <p:sp>
          <p:nvSpPr>
            <p:cNvPr id="10" name="Rectangle 9"/>
            <p:cNvSpPr/>
            <p:nvPr userDrawn="1"/>
          </p:nvSpPr>
          <p:spPr bwMode="auto">
            <a:xfrm>
              <a:off x="0" y="831850"/>
              <a:ext cx="9144000" cy="419100"/>
            </a:xfrm>
            <a:prstGeom prst="rect">
              <a:avLst/>
            </a:prstGeom>
            <a:solidFill>
              <a:schemeClr val="accent3"/>
            </a:solidFill>
            <a:ln w="9525">
              <a:noFill/>
              <a:miter lim="800000"/>
              <a:headEnd/>
              <a:tailEnd/>
            </a:ln>
          </p:spPr>
          <p:txBody>
            <a:bodyPr rtlCol="0" anchor="ctr"/>
            <a:lstStyle/>
            <a:p>
              <a:pPr algn="ctr" fontAlgn="auto">
                <a:spcBef>
                  <a:spcPts val="0"/>
                </a:spcBef>
                <a:spcAft>
                  <a:spcPts val="0"/>
                </a:spcAft>
              </a:pPr>
              <a:endParaRPr lang="en-US" b="1">
                <a:latin typeface="+mn-lt"/>
                <a:cs typeface="+mn-cs"/>
              </a:endParaRPr>
            </a:p>
          </p:txBody>
        </p:sp>
        <p:pic>
          <p:nvPicPr>
            <p:cNvPr id="11" name="Picture 10" descr="OCHA_logo.png"/>
            <p:cNvPicPr>
              <a:picLocks noChangeAspect="1"/>
            </p:cNvPicPr>
            <p:nvPr userDrawn="1"/>
          </p:nvPicPr>
          <p:blipFill>
            <a:blip r:embed="rId12" cstate="email"/>
            <a:stretch>
              <a:fillRect/>
            </a:stretch>
          </p:blipFill>
          <p:spPr>
            <a:xfrm>
              <a:off x="7353299" y="865639"/>
              <a:ext cx="1578861" cy="338620"/>
            </a:xfrm>
            <a:prstGeom prst="rect">
              <a:avLst/>
            </a:prstGeom>
          </p:spPr>
        </p:pic>
      </p:grpSp>
    </p:spTree>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55" r:id="rId5"/>
    <p:sldLayoutId id="2147483660" r:id="rId6"/>
    <p:sldLayoutId id="2147483661" r:id="rId7"/>
    <p:sldLayoutId id="2147483663" r:id="rId8"/>
    <p:sldLayoutId id="2147483664" r:id="rId9"/>
    <p:sldLayoutId id="2147483665" r:id="rId10"/>
  </p:sldLayoutIdLs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27">
                                            <p:txEl>
                                              <p:pRg st="0" end="0"/>
                                            </p:txEl>
                                          </p:spTgt>
                                        </p:tgtEl>
                                        <p:attrNameLst>
                                          <p:attrName>style.visibility</p:attrName>
                                        </p:attrNameLst>
                                      </p:cBhvr>
                                      <p:to>
                                        <p:strVal val="visible"/>
                                      </p:to>
                                    </p:set>
                                    <p:animEffect transition="in" filter="wipe(left)">
                                      <p:cBhvr>
                                        <p:cTn id="7" dur="500"/>
                                        <p:tgtEl>
                                          <p:spTgt spid="10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1" end="1"/>
                                            </p:txEl>
                                          </p:spTgt>
                                        </p:tgtEl>
                                        <p:attrNameLst>
                                          <p:attrName>style.visibility</p:attrName>
                                        </p:attrNameLst>
                                      </p:cBhvr>
                                      <p:to>
                                        <p:strVal val="visible"/>
                                      </p:to>
                                    </p:set>
                                    <p:animEffect transition="in" filter="wipe(left)">
                                      <p:cBhvr>
                                        <p:cTn id="12" dur="500"/>
                                        <p:tgtEl>
                                          <p:spTgt spid="102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27">
                                            <p:txEl>
                                              <p:pRg st="2" end="2"/>
                                            </p:txEl>
                                          </p:spTgt>
                                        </p:tgtEl>
                                        <p:attrNameLst>
                                          <p:attrName>style.visibility</p:attrName>
                                        </p:attrNameLst>
                                      </p:cBhvr>
                                      <p:to>
                                        <p:strVal val="visible"/>
                                      </p:to>
                                    </p:set>
                                    <p:animEffect transition="in" filter="wipe(left)">
                                      <p:cBhvr>
                                        <p:cTn id="17" dur="500"/>
                                        <p:tgtEl>
                                          <p:spTgt spid="102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27">
                                            <p:txEl>
                                              <p:pRg st="3" end="3"/>
                                            </p:txEl>
                                          </p:spTgt>
                                        </p:tgtEl>
                                        <p:attrNameLst>
                                          <p:attrName>style.visibility</p:attrName>
                                        </p:attrNameLst>
                                      </p:cBhvr>
                                      <p:to>
                                        <p:strVal val="visible"/>
                                      </p:to>
                                    </p:set>
                                    <p:animEffect transition="in" filter="wipe(left)">
                                      <p:cBhvr>
                                        <p:cTn id="22" dur="500"/>
                                        <p:tgtEl>
                                          <p:spTgt spid="102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27">
                                            <p:txEl>
                                              <p:pRg st="4" end="4"/>
                                            </p:txEl>
                                          </p:spTgt>
                                        </p:tgtEl>
                                        <p:attrNameLst>
                                          <p:attrName>style.visibility</p:attrName>
                                        </p:attrNameLst>
                                      </p:cBhvr>
                                      <p:to>
                                        <p:strVal val="visible"/>
                                      </p:to>
                                    </p:set>
                                    <p:animEffect transition="in" filter="wipe(left)">
                                      <p:cBhvr>
                                        <p:cTn id="27"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7" grpId="0" build="p">
        <p:tmplLst>
          <p:tmpl lvl="1">
            <p:tnLst>
              <p:par>
                <p:cTn xmlns:p14="http://schemas.microsoft.com/office/powerpoint/2010/mai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xmlns:p14="http://schemas.microsoft.com/office/powerpoint/2010/mai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xmlns:p14="http://schemas.microsoft.com/office/powerpoint/2010/mai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xmlns:p14="http://schemas.microsoft.com/office/powerpoint/2010/mai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xmlns:p14="http://schemas.microsoft.com/office/powerpoint/2010/mai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r" rtl="0" eaLnBrk="0" fontAlgn="base" hangingPunct="0">
        <a:spcBef>
          <a:spcPct val="0"/>
        </a:spcBef>
        <a:spcAft>
          <a:spcPct val="0"/>
        </a:spcAft>
        <a:defRPr sz="3600" kern="1200">
          <a:solidFill>
            <a:srgbClr val="2F68A7"/>
          </a:solidFill>
          <a:latin typeface="Gill Sans MT" pitchFamily="34" charset="0"/>
          <a:ea typeface="+mj-ea"/>
          <a:cs typeface="+mj-cs"/>
        </a:defRPr>
      </a:lvl1pPr>
      <a:lvl2pPr algn="r" rtl="0" eaLnBrk="0" fontAlgn="base" hangingPunct="0">
        <a:spcBef>
          <a:spcPct val="0"/>
        </a:spcBef>
        <a:spcAft>
          <a:spcPct val="0"/>
        </a:spcAft>
        <a:defRPr sz="3600">
          <a:solidFill>
            <a:srgbClr val="2F68A7"/>
          </a:solidFill>
          <a:latin typeface="Gill Sans MT" pitchFamily="34" charset="0"/>
        </a:defRPr>
      </a:lvl2pPr>
      <a:lvl3pPr algn="r" rtl="0" eaLnBrk="0" fontAlgn="base" hangingPunct="0">
        <a:spcBef>
          <a:spcPct val="0"/>
        </a:spcBef>
        <a:spcAft>
          <a:spcPct val="0"/>
        </a:spcAft>
        <a:defRPr sz="3600">
          <a:solidFill>
            <a:srgbClr val="2F68A7"/>
          </a:solidFill>
          <a:latin typeface="Gill Sans MT" pitchFamily="34" charset="0"/>
        </a:defRPr>
      </a:lvl3pPr>
      <a:lvl4pPr algn="r" rtl="0" eaLnBrk="0" fontAlgn="base" hangingPunct="0">
        <a:spcBef>
          <a:spcPct val="0"/>
        </a:spcBef>
        <a:spcAft>
          <a:spcPct val="0"/>
        </a:spcAft>
        <a:defRPr sz="3600">
          <a:solidFill>
            <a:srgbClr val="2F68A7"/>
          </a:solidFill>
          <a:latin typeface="Gill Sans MT" pitchFamily="34" charset="0"/>
        </a:defRPr>
      </a:lvl4pPr>
      <a:lvl5pPr algn="r" rtl="0" eaLnBrk="0" fontAlgn="base" hangingPunct="0">
        <a:spcBef>
          <a:spcPct val="0"/>
        </a:spcBef>
        <a:spcAft>
          <a:spcPct val="0"/>
        </a:spcAft>
        <a:defRPr sz="3600">
          <a:solidFill>
            <a:srgbClr val="2F68A7"/>
          </a:solidFill>
          <a:latin typeface="Gill Sans MT" pitchFamily="34" charset="0"/>
        </a:defRPr>
      </a:lvl5pPr>
      <a:lvl6pPr marL="457200" algn="r" rtl="0" eaLnBrk="1" fontAlgn="base" hangingPunct="1">
        <a:spcBef>
          <a:spcPct val="0"/>
        </a:spcBef>
        <a:spcAft>
          <a:spcPct val="0"/>
        </a:spcAft>
        <a:defRPr sz="3600">
          <a:solidFill>
            <a:srgbClr val="2F68A7"/>
          </a:solidFill>
          <a:latin typeface="Gill Sans MT" pitchFamily="34" charset="0"/>
        </a:defRPr>
      </a:lvl6pPr>
      <a:lvl7pPr marL="914400" algn="r" rtl="0" eaLnBrk="1" fontAlgn="base" hangingPunct="1">
        <a:spcBef>
          <a:spcPct val="0"/>
        </a:spcBef>
        <a:spcAft>
          <a:spcPct val="0"/>
        </a:spcAft>
        <a:defRPr sz="3600">
          <a:solidFill>
            <a:srgbClr val="2F68A7"/>
          </a:solidFill>
          <a:latin typeface="Gill Sans MT" pitchFamily="34" charset="0"/>
        </a:defRPr>
      </a:lvl7pPr>
      <a:lvl8pPr marL="1371600" algn="r" rtl="0" eaLnBrk="1" fontAlgn="base" hangingPunct="1">
        <a:spcBef>
          <a:spcPct val="0"/>
        </a:spcBef>
        <a:spcAft>
          <a:spcPct val="0"/>
        </a:spcAft>
        <a:defRPr sz="3600">
          <a:solidFill>
            <a:srgbClr val="2F68A7"/>
          </a:solidFill>
          <a:latin typeface="Gill Sans MT" pitchFamily="34" charset="0"/>
        </a:defRPr>
      </a:lvl8pPr>
      <a:lvl9pPr marL="1828800" algn="r" rtl="0" eaLnBrk="1" fontAlgn="base" hangingPunct="1">
        <a:spcBef>
          <a:spcPct val="0"/>
        </a:spcBef>
        <a:spcAft>
          <a:spcPct val="0"/>
        </a:spcAft>
        <a:defRPr sz="3600">
          <a:solidFill>
            <a:srgbClr val="2F68A7"/>
          </a:solidFill>
          <a:latin typeface="Gill Sans MT"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Gill Sans MT" pitchFamily="34" charset="0"/>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Gill Sans MT" pitchFamily="34" charset="0"/>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Gill Sans MT" pitchFamily="34" charset="0"/>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Gill Sans MT" pitchFamily="34" charset="0"/>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Gill Sans MT"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0.xml"/><Relationship Id="rId4" Type="http://schemas.openxmlformats.org/officeDocument/2006/relationships/notesSlide" Target="../notesSlides/notesSlide1.xml"/><Relationship Id="rId5" Type="http://schemas.openxmlformats.org/officeDocument/2006/relationships/image" Target="../media/image4.jpeg"/><Relationship Id="rId6" Type="http://schemas.openxmlformats.org/officeDocument/2006/relationships/image" Target="../media/image1.png"/><Relationship Id="rId7" Type="http://schemas.openxmlformats.org/officeDocument/2006/relationships/image" Target="../media/image5.png"/><Relationship Id="rId1" Type="http://schemas.microsoft.com/office/2007/relationships/media" Target="file:///C:\Users\rajasinghamr\AppData\Local\Microsoft\Windows\Temporary%20Internet%20Files\Content.MSO\Standard%20Presentation_Ja742-3.wav" TargetMode="External"/><Relationship Id="rId2" Type="http://schemas.openxmlformats.org/officeDocument/2006/relationships/audio" Target="file:///C:\Users\rajasinghamr\AppData\Local\Microsoft\Windows\Temporary%20Internet%20Files\Content.MSO\Standard%20Presentation_Ja742-3.wav"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51.jpeg"/></Relationships>
</file>

<file path=ppt/slides/_rels/slide11.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slide" Target="slide4.xml"/><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4" Type="http://schemas.openxmlformats.org/officeDocument/2006/relationships/slide" Target="slide4.xml"/><Relationship Id="rId1" Type="http://schemas.openxmlformats.org/officeDocument/2006/relationships/slideLayout" Target="../slideLayouts/slideLayout4.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5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54.png"/></Relationships>
</file>

<file path=ppt/slides/_rels/slide15.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57.png"/><Relationship Id="rId1" Type="http://schemas.openxmlformats.org/officeDocument/2006/relationships/slideLayout" Target="../slideLayouts/slideLayout4.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58.jpeg"/></Relationships>
</file>

<file path=ppt/slides/_rels/slide17.xml.rels><?xml version="1.0" encoding="UTF-8" standalone="yes"?>
<Relationships xmlns="http://schemas.openxmlformats.org/package/2006/relationships"><Relationship Id="rId20" Type="http://schemas.openxmlformats.org/officeDocument/2006/relationships/image" Target="../media/image74.jpeg"/><Relationship Id="rId21" Type="http://schemas.openxmlformats.org/officeDocument/2006/relationships/image" Target="../media/image75.jpeg"/><Relationship Id="rId22" Type="http://schemas.openxmlformats.org/officeDocument/2006/relationships/image" Target="../media/image76.jpeg"/><Relationship Id="rId23" Type="http://schemas.openxmlformats.org/officeDocument/2006/relationships/image" Target="../media/image77.jpeg"/><Relationship Id="rId24" Type="http://schemas.openxmlformats.org/officeDocument/2006/relationships/image" Target="../media/image78.jpeg"/><Relationship Id="rId25" Type="http://schemas.openxmlformats.org/officeDocument/2006/relationships/image" Target="../media/image79.jpeg"/><Relationship Id="rId26" Type="http://schemas.openxmlformats.org/officeDocument/2006/relationships/image" Target="../media/image80.jpeg"/><Relationship Id="rId27" Type="http://schemas.openxmlformats.org/officeDocument/2006/relationships/image" Target="../media/image81.jpeg"/><Relationship Id="rId28" Type="http://schemas.openxmlformats.org/officeDocument/2006/relationships/image" Target="../media/image82.jpeg"/><Relationship Id="rId29" Type="http://schemas.openxmlformats.org/officeDocument/2006/relationships/image" Target="../media/image83.png"/><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slide" Target="slide18.xml"/><Relationship Id="rId4" Type="http://schemas.openxmlformats.org/officeDocument/2006/relationships/slide" Target="slide27.xml"/><Relationship Id="rId5" Type="http://schemas.openxmlformats.org/officeDocument/2006/relationships/image" Target="../media/image59.png"/><Relationship Id="rId30" Type="http://schemas.openxmlformats.org/officeDocument/2006/relationships/image" Target="../media/image84.png"/><Relationship Id="rId31" Type="http://schemas.openxmlformats.org/officeDocument/2006/relationships/image" Target="../media/image85.png"/><Relationship Id="rId32" Type="http://schemas.openxmlformats.org/officeDocument/2006/relationships/chart" Target="../charts/chart3.xml"/><Relationship Id="rId9" Type="http://schemas.openxmlformats.org/officeDocument/2006/relationships/image" Target="../media/image63.png"/><Relationship Id="rId6" Type="http://schemas.openxmlformats.org/officeDocument/2006/relationships/image" Target="../media/image60.png"/><Relationship Id="rId7" Type="http://schemas.openxmlformats.org/officeDocument/2006/relationships/image" Target="../media/image61.png"/><Relationship Id="rId8" Type="http://schemas.openxmlformats.org/officeDocument/2006/relationships/image" Target="../media/image62.png"/><Relationship Id="rId33" Type="http://schemas.openxmlformats.org/officeDocument/2006/relationships/slide" Target="slide29.xml"/><Relationship Id="rId34" Type="http://schemas.openxmlformats.org/officeDocument/2006/relationships/slide" Target="slide21.xml"/><Relationship Id="rId35" Type="http://schemas.openxmlformats.org/officeDocument/2006/relationships/image" Target="../media/image86.png"/><Relationship Id="rId36" Type="http://schemas.openxmlformats.org/officeDocument/2006/relationships/chart" Target="../charts/chart4.xml"/><Relationship Id="rId10" Type="http://schemas.openxmlformats.org/officeDocument/2006/relationships/image" Target="../media/image64.png"/><Relationship Id="rId11" Type="http://schemas.openxmlformats.org/officeDocument/2006/relationships/image" Target="../media/image65.png"/><Relationship Id="rId12" Type="http://schemas.openxmlformats.org/officeDocument/2006/relationships/image" Target="../media/image66.png"/><Relationship Id="rId13" Type="http://schemas.openxmlformats.org/officeDocument/2006/relationships/image" Target="../media/image67.png"/><Relationship Id="rId14" Type="http://schemas.openxmlformats.org/officeDocument/2006/relationships/image" Target="../media/image68.png"/><Relationship Id="rId15" Type="http://schemas.openxmlformats.org/officeDocument/2006/relationships/image" Target="../media/image69.png"/><Relationship Id="rId16" Type="http://schemas.openxmlformats.org/officeDocument/2006/relationships/image" Target="../media/image70.png"/><Relationship Id="rId17" Type="http://schemas.openxmlformats.org/officeDocument/2006/relationships/image" Target="../media/image71.png"/><Relationship Id="rId18" Type="http://schemas.openxmlformats.org/officeDocument/2006/relationships/image" Target="../media/image72.png"/><Relationship Id="rId19" Type="http://schemas.openxmlformats.org/officeDocument/2006/relationships/image" Target="../media/image73.png"/><Relationship Id="rId37" Type="http://schemas.openxmlformats.org/officeDocument/2006/relationships/slide" Target="slide37.xml"/><Relationship Id="rId38" Type="http://schemas.openxmlformats.org/officeDocument/2006/relationships/image" Target="../media/image88.png"/><Relationship Id="rId39" Type="http://schemas.openxmlformats.org/officeDocument/2006/relationships/chart" Target="../charts/chart5.xml"/><Relationship Id="rId40" Type="http://schemas.openxmlformats.org/officeDocument/2006/relationships/chart" Target="../charts/chart6.xml"/><Relationship Id="rId41" Type="http://schemas.openxmlformats.org/officeDocument/2006/relationships/chart" Target="../charts/chart7.xml"/><Relationship Id="rId42" Type="http://schemas.openxmlformats.org/officeDocument/2006/relationships/chart" Target="../charts/chart8.xml"/></Relationships>
</file>

<file path=ppt/slides/_rels/slide18.xml.rels><?xml version="1.0" encoding="UTF-8" standalone="yes"?>
<Relationships xmlns="http://schemas.openxmlformats.org/package/2006/relationships"><Relationship Id="rId3" Type="http://schemas.openxmlformats.org/officeDocument/2006/relationships/chart" Target="../charts/chart9.xml"/><Relationship Id="rId4" Type="http://schemas.openxmlformats.org/officeDocument/2006/relationships/image" Target="../media/image92.png"/><Relationship Id="rId1" Type="http://schemas.openxmlformats.org/officeDocument/2006/relationships/slideLayout" Target="../slideLayouts/slideLayout4.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92.png"/><Relationship Id="rId4" Type="http://schemas.openxmlformats.org/officeDocument/2006/relationships/chart" Target="../charts/chart10.xml"/><Relationship Id="rId1" Type="http://schemas.openxmlformats.org/officeDocument/2006/relationships/slideLayout" Target="../slideLayouts/slideLayout4.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4" Type="http://schemas.openxmlformats.org/officeDocument/2006/relationships/notesSlide" Target="../notesSlides/notesSlide2.xml"/><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2.wmf"/><Relationship Id="rId8" Type="http://schemas.openxmlformats.org/officeDocument/2006/relationships/image" Target="../media/image8.png"/><Relationship Id="rId1" Type="http://schemas.microsoft.com/office/2007/relationships/media" Target="file://localhost/Users/donatocioli/Desktop/Presentation/flyto.wmv" TargetMode="External"/><Relationship Id="rId2" Type="http://schemas.openxmlformats.org/officeDocument/2006/relationships/video" Target="file://localhost/Users/donatocioli/Desktop/Presentation/flyto.wmv"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92.png"/><Relationship Id="rId4" Type="http://schemas.openxmlformats.org/officeDocument/2006/relationships/slide" Target="slide17.xml"/><Relationship Id="rId5" Type="http://schemas.openxmlformats.org/officeDocument/2006/relationships/image" Target="../media/image93.png"/><Relationship Id="rId1" Type="http://schemas.openxmlformats.org/officeDocument/2006/relationships/slideLayout" Target="../slideLayouts/slideLayout4.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chart" Target="../charts/chart11.xml"/><Relationship Id="rId1" Type="http://schemas.openxmlformats.org/officeDocument/2006/relationships/slideLayout" Target="../slideLayouts/slideLayout4.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chart" Target="../charts/chart12.xml"/><Relationship Id="rId1" Type="http://schemas.openxmlformats.org/officeDocument/2006/relationships/slideLayout" Target="../slideLayouts/slideLayout4.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chart" Target="../charts/chart13.xml"/><Relationship Id="rId1" Type="http://schemas.openxmlformats.org/officeDocument/2006/relationships/slideLayout" Target="../slideLayouts/slideLayout4.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95.jpeg"/><Relationship Id="rId4" Type="http://schemas.openxmlformats.org/officeDocument/2006/relationships/chart" Target="../charts/chart14.xml"/><Relationship Id="rId5" Type="http://schemas.openxmlformats.org/officeDocument/2006/relationships/slide" Target="slide17.xml"/><Relationship Id="rId1" Type="http://schemas.openxmlformats.org/officeDocument/2006/relationships/slideLayout" Target="../slideLayouts/slideLayout4.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9" Type="http://schemas.openxmlformats.org/officeDocument/2006/relationships/image" Target="../media/image102.png"/><Relationship Id="rId20" Type="http://schemas.openxmlformats.org/officeDocument/2006/relationships/image" Target="../media/image113.jpeg"/><Relationship Id="rId21" Type="http://schemas.openxmlformats.org/officeDocument/2006/relationships/image" Target="../media/image114.jpeg"/><Relationship Id="rId22" Type="http://schemas.openxmlformats.org/officeDocument/2006/relationships/image" Target="../media/image115.jpeg"/><Relationship Id="rId23" Type="http://schemas.openxmlformats.org/officeDocument/2006/relationships/image" Target="../media/image116.jpeg"/><Relationship Id="rId24" Type="http://schemas.openxmlformats.org/officeDocument/2006/relationships/image" Target="../media/image117.jpeg"/><Relationship Id="rId25" Type="http://schemas.openxmlformats.org/officeDocument/2006/relationships/image" Target="../media/image118.jpeg"/><Relationship Id="rId26" Type="http://schemas.openxmlformats.org/officeDocument/2006/relationships/image" Target="../media/image119.jpeg"/><Relationship Id="rId27" Type="http://schemas.openxmlformats.org/officeDocument/2006/relationships/image" Target="../media/image120.jpeg"/><Relationship Id="rId28" Type="http://schemas.openxmlformats.org/officeDocument/2006/relationships/image" Target="../media/image121.jpeg"/><Relationship Id="rId29" Type="http://schemas.openxmlformats.org/officeDocument/2006/relationships/image" Target="../media/image122.png"/><Relationship Id="rId30" Type="http://schemas.openxmlformats.org/officeDocument/2006/relationships/image" Target="../media/image123.jpeg"/><Relationship Id="rId31" Type="http://schemas.openxmlformats.org/officeDocument/2006/relationships/image" Target="../media/image124.jpeg"/><Relationship Id="rId32" Type="http://schemas.openxmlformats.org/officeDocument/2006/relationships/image" Target="../media/image125.jpeg"/><Relationship Id="rId10" Type="http://schemas.openxmlformats.org/officeDocument/2006/relationships/image" Target="../media/image103.png"/><Relationship Id="rId11" Type="http://schemas.openxmlformats.org/officeDocument/2006/relationships/image" Target="../media/image104.png"/><Relationship Id="rId12" Type="http://schemas.openxmlformats.org/officeDocument/2006/relationships/image" Target="../media/image105.png"/><Relationship Id="rId13" Type="http://schemas.openxmlformats.org/officeDocument/2006/relationships/image" Target="../media/image106.png"/><Relationship Id="rId14" Type="http://schemas.openxmlformats.org/officeDocument/2006/relationships/image" Target="../media/image107.png"/><Relationship Id="rId15" Type="http://schemas.openxmlformats.org/officeDocument/2006/relationships/image" Target="../media/image108.png"/><Relationship Id="rId16" Type="http://schemas.openxmlformats.org/officeDocument/2006/relationships/image" Target="../media/image109.png"/><Relationship Id="rId17" Type="http://schemas.openxmlformats.org/officeDocument/2006/relationships/image" Target="../media/image110.png"/><Relationship Id="rId18" Type="http://schemas.openxmlformats.org/officeDocument/2006/relationships/image" Target="../media/image111.png"/><Relationship Id="rId19" Type="http://schemas.openxmlformats.org/officeDocument/2006/relationships/image" Target="../media/image112.png"/><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96.png"/><Relationship Id="rId4" Type="http://schemas.openxmlformats.org/officeDocument/2006/relationships/image" Target="../media/image97.png"/><Relationship Id="rId5" Type="http://schemas.openxmlformats.org/officeDocument/2006/relationships/image" Target="../media/image98.png"/><Relationship Id="rId6" Type="http://schemas.openxmlformats.org/officeDocument/2006/relationships/image" Target="../media/image99.png"/><Relationship Id="rId7" Type="http://schemas.openxmlformats.org/officeDocument/2006/relationships/image" Target="../media/image100.png"/><Relationship Id="rId8" Type="http://schemas.openxmlformats.org/officeDocument/2006/relationships/image" Target="../media/image10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126.jpeg"/></Relationships>
</file>

<file path=ppt/slides/_rels/slide27.xml.rels><?xml version="1.0" encoding="UTF-8" standalone="yes"?>
<Relationships xmlns="http://schemas.openxmlformats.org/package/2006/relationships"><Relationship Id="rId3" Type="http://schemas.openxmlformats.org/officeDocument/2006/relationships/image" Target="../media/image127.jpeg"/><Relationship Id="rId4" Type="http://schemas.openxmlformats.org/officeDocument/2006/relationships/image" Target="../media/image128.png"/><Relationship Id="rId5" Type="http://schemas.openxmlformats.org/officeDocument/2006/relationships/slide" Target="slide17.xml"/><Relationship Id="rId1" Type="http://schemas.openxmlformats.org/officeDocument/2006/relationships/slideLayout" Target="../slideLayouts/slideLayout4.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1" Type="http://schemas.openxmlformats.org/officeDocument/2006/relationships/image" Target="../media/image73.png"/><Relationship Id="rId12" Type="http://schemas.openxmlformats.org/officeDocument/2006/relationships/image" Target="../media/image74.jpeg"/><Relationship Id="rId13" Type="http://schemas.openxmlformats.org/officeDocument/2006/relationships/image" Target="../media/image132.jpeg"/><Relationship Id="rId14" Type="http://schemas.openxmlformats.org/officeDocument/2006/relationships/chart" Target="../charts/chart15.xml"/><Relationship Id="rId15" Type="http://schemas.openxmlformats.org/officeDocument/2006/relationships/image" Target="../media/image133.png"/><Relationship Id="rId1" Type="http://schemas.openxmlformats.org/officeDocument/2006/relationships/slideLayout" Target="../slideLayouts/slideLayout8.xml"/><Relationship Id="rId2" Type="http://schemas.openxmlformats.org/officeDocument/2006/relationships/notesSlide" Target="../notesSlides/notesSlide28.xml"/><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61.png"/><Relationship Id="rId6" Type="http://schemas.openxmlformats.org/officeDocument/2006/relationships/image" Target="../media/image65.png"/><Relationship Id="rId7" Type="http://schemas.openxmlformats.org/officeDocument/2006/relationships/image" Target="../media/image129.png"/><Relationship Id="rId8" Type="http://schemas.openxmlformats.org/officeDocument/2006/relationships/image" Target="../media/image66.png"/><Relationship Id="rId9" Type="http://schemas.openxmlformats.org/officeDocument/2006/relationships/image" Target="../media/image130.png"/><Relationship Id="rId10" Type="http://schemas.openxmlformats.org/officeDocument/2006/relationships/image" Target="../media/image131.png"/></Relationships>
</file>

<file path=ppt/slides/_rels/slide29.xml.rels><?xml version="1.0" encoding="UTF-8" standalone="yes"?>
<Relationships xmlns="http://schemas.openxmlformats.org/package/2006/relationships"><Relationship Id="rId3" Type="http://schemas.openxmlformats.org/officeDocument/2006/relationships/image" Target="../media/image134.jpeg"/><Relationship Id="rId4" Type="http://schemas.openxmlformats.org/officeDocument/2006/relationships/image" Target="../media/image135.jpeg"/><Relationship Id="rId5" Type="http://schemas.openxmlformats.org/officeDocument/2006/relationships/image" Target="../media/image136.jpeg"/><Relationship Id="rId6" Type="http://schemas.openxmlformats.org/officeDocument/2006/relationships/image" Target="../media/image137.jpeg"/><Relationship Id="rId7" Type="http://schemas.openxmlformats.org/officeDocument/2006/relationships/image" Target="../media/image138.jpeg"/><Relationship Id="rId8" Type="http://schemas.openxmlformats.org/officeDocument/2006/relationships/image" Target="../media/image139.jpeg"/><Relationship Id="rId9" Type="http://schemas.openxmlformats.org/officeDocument/2006/relationships/slide" Target="slide17.xml"/><Relationship Id="rId1" Type="http://schemas.openxmlformats.org/officeDocument/2006/relationships/slideLayout" Target="../slideLayouts/slideLayout9.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image" Target="../media/image140.jpeg"/><Relationship Id="rId4" Type="http://schemas.openxmlformats.org/officeDocument/2006/relationships/image" Target="../media/image141.jpeg"/><Relationship Id="rId5" Type="http://schemas.openxmlformats.org/officeDocument/2006/relationships/chart" Target="../charts/chart16.xml"/><Relationship Id="rId6" Type="http://schemas.openxmlformats.org/officeDocument/2006/relationships/image" Target="../media/image142.png"/><Relationship Id="rId7" Type="http://schemas.openxmlformats.org/officeDocument/2006/relationships/image" Target="../media/image143.png"/><Relationship Id="rId8" Type="http://schemas.openxmlformats.org/officeDocument/2006/relationships/chart" Target="../charts/chart17.xml"/><Relationship Id="rId9" Type="http://schemas.openxmlformats.org/officeDocument/2006/relationships/chart" Target="../charts/chart18.xml"/><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128.png"/></Relationships>
</file>

<file path=ppt/slides/_rels/slide32.xml.rels><?xml version="1.0" encoding="UTF-8" standalone="yes"?>
<Relationships xmlns="http://schemas.openxmlformats.org/package/2006/relationships"><Relationship Id="rId3" Type="http://schemas.openxmlformats.org/officeDocument/2006/relationships/image" Target="../media/image144.png"/><Relationship Id="rId4" Type="http://schemas.openxmlformats.org/officeDocument/2006/relationships/image" Target="../media/image145.png"/><Relationship Id="rId1" Type="http://schemas.openxmlformats.org/officeDocument/2006/relationships/slideLayout" Target="../slideLayouts/slideLayout10.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 Id="rId3" Type="http://schemas.openxmlformats.org/officeDocument/2006/relationships/image" Target="../media/image146.png"/></Relationships>
</file>

<file path=ppt/slides/_rels/slide34.xml.rels><?xml version="1.0" encoding="UTF-8" standalone="yes"?>
<Relationships xmlns="http://schemas.openxmlformats.org/package/2006/relationships"><Relationship Id="rId3" Type="http://schemas.openxmlformats.org/officeDocument/2006/relationships/image" Target="../media/image147.png"/><Relationship Id="rId4" Type="http://schemas.openxmlformats.org/officeDocument/2006/relationships/image" Target="../media/image148.png"/><Relationship Id="rId5" Type="http://schemas.openxmlformats.org/officeDocument/2006/relationships/image" Target="../media/image149.png"/><Relationship Id="rId1" Type="http://schemas.openxmlformats.org/officeDocument/2006/relationships/slideLayout" Target="../slideLayouts/slideLayout6.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150.jpeg"/></Relationships>
</file>

<file path=ppt/slides/_rels/slide36.xml.rels><?xml version="1.0" encoding="UTF-8" standalone="yes"?>
<Relationships xmlns="http://schemas.openxmlformats.org/package/2006/relationships"><Relationship Id="rId3" Type="http://schemas.openxmlformats.org/officeDocument/2006/relationships/image" Target="../media/image151.jpeg"/><Relationship Id="rId4" Type="http://schemas.openxmlformats.org/officeDocument/2006/relationships/image" Target="../media/image152.pn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9" Type="http://schemas.openxmlformats.org/officeDocument/2006/relationships/image" Target="../media/image159.png"/><Relationship Id="rId20" Type="http://schemas.openxmlformats.org/officeDocument/2006/relationships/image" Target="../media/image170.png"/><Relationship Id="rId21" Type="http://schemas.openxmlformats.org/officeDocument/2006/relationships/image" Target="../media/image171.png"/><Relationship Id="rId22" Type="http://schemas.openxmlformats.org/officeDocument/2006/relationships/image" Target="../media/image172.png"/><Relationship Id="rId23" Type="http://schemas.openxmlformats.org/officeDocument/2006/relationships/image" Target="../media/image173.emf"/><Relationship Id="rId24" Type="http://schemas.openxmlformats.org/officeDocument/2006/relationships/image" Target="../media/image174.jpeg"/><Relationship Id="rId25" Type="http://schemas.openxmlformats.org/officeDocument/2006/relationships/image" Target="../media/image20.png"/><Relationship Id="rId26" Type="http://schemas.openxmlformats.org/officeDocument/2006/relationships/image" Target="../media/image175.jpeg"/><Relationship Id="rId27" Type="http://schemas.openxmlformats.org/officeDocument/2006/relationships/image" Target="../media/image176.jpeg"/><Relationship Id="rId28" Type="http://schemas.openxmlformats.org/officeDocument/2006/relationships/slide" Target="slide17.xml"/><Relationship Id="rId10" Type="http://schemas.openxmlformats.org/officeDocument/2006/relationships/image" Target="../media/image160.png"/><Relationship Id="rId11" Type="http://schemas.openxmlformats.org/officeDocument/2006/relationships/image" Target="../media/image161.png"/><Relationship Id="rId12" Type="http://schemas.openxmlformats.org/officeDocument/2006/relationships/image" Target="../media/image162.png"/><Relationship Id="rId13" Type="http://schemas.openxmlformats.org/officeDocument/2006/relationships/image" Target="../media/image163.png"/><Relationship Id="rId14" Type="http://schemas.openxmlformats.org/officeDocument/2006/relationships/image" Target="../media/image164.png"/><Relationship Id="rId15" Type="http://schemas.openxmlformats.org/officeDocument/2006/relationships/image" Target="../media/image165.png"/><Relationship Id="rId16" Type="http://schemas.openxmlformats.org/officeDocument/2006/relationships/image" Target="../media/image166.wmf"/><Relationship Id="rId17" Type="http://schemas.openxmlformats.org/officeDocument/2006/relationships/image" Target="../media/image167.wmf"/><Relationship Id="rId18" Type="http://schemas.openxmlformats.org/officeDocument/2006/relationships/image" Target="../media/image168.wmf"/><Relationship Id="rId19" Type="http://schemas.openxmlformats.org/officeDocument/2006/relationships/image" Target="../media/image169.wmf"/><Relationship Id="rId1" Type="http://schemas.openxmlformats.org/officeDocument/2006/relationships/slideLayout" Target="../slideLayouts/slideLayout4.xml"/><Relationship Id="rId2" Type="http://schemas.openxmlformats.org/officeDocument/2006/relationships/notesSlide" Target="../notesSlides/notesSlide37.xml"/><Relationship Id="rId3" Type="http://schemas.openxmlformats.org/officeDocument/2006/relationships/image" Target="../media/image153.jpeg"/><Relationship Id="rId4" Type="http://schemas.openxmlformats.org/officeDocument/2006/relationships/image" Target="../media/image154.png"/><Relationship Id="rId5" Type="http://schemas.openxmlformats.org/officeDocument/2006/relationships/image" Target="../media/image155.png"/><Relationship Id="rId6" Type="http://schemas.openxmlformats.org/officeDocument/2006/relationships/image" Target="../media/image156.png"/><Relationship Id="rId7" Type="http://schemas.openxmlformats.org/officeDocument/2006/relationships/image" Target="../media/image157.png"/><Relationship Id="rId8" Type="http://schemas.openxmlformats.org/officeDocument/2006/relationships/image" Target="../media/image158.png"/></Relationships>
</file>

<file path=ppt/slides/_rels/slide38.xml.rels><?xml version="1.0" encoding="UTF-8" standalone="yes"?>
<Relationships xmlns="http://schemas.openxmlformats.org/package/2006/relationships"><Relationship Id="rId3" Type="http://schemas.openxmlformats.org/officeDocument/2006/relationships/image" Target="../media/image177.jpeg"/><Relationship Id="rId4" Type="http://schemas.openxmlformats.org/officeDocument/2006/relationships/image" Target="../media/image178.jpeg"/><Relationship Id="rId5" Type="http://schemas.openxmlformats.org/officeDocument/2006/relationships/image" Target="../media/image179.jpeg"/><Relationship Id="rId6" Type="http://schemas.openxmlformats.org/officeDocument/2006/relationships/image" Target="../media/image180.jpeg"/><Relationship Id="rId1" Type="http://schemas.openxmlformats.org/officeDocument/2006/relationships/slideLayout" Target="../slideLayouts/slideLayout8.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image" Target="../media/image181.jpeg"/><Relationship Id="rId4" Type="http://schemas.openxmlformats.org/officeDocument/2006/relationships/image" Target="../media/image182.jpeg"/><Relationship Id="rId5" Type="http://schemas.openxmlformats.org/officeDocument/2006/relationships/image" Target="../media/image183.jpeg"/><Relationship Id="rId6" Type="http://schemas.openxmlformats.org/officeDocument/2006/relationships/image" Target="../media/image184.jpeg"/><Relationship Id="rId7" Type="http://schemas.openxmlformats.org/officeDocument/2006/relationships/image" Target="../media/image185.jpeg"/><Relationship Id="rId8" Type="http://schemas.openxmlformats.org/officeDocument/2006/relationships/image" Target="../media/image186.jpeg"/><Relationship Id="rId9" Type="http://schemas.openxmlformats.org/officeDocument/2006/relationships/image" Target="../media/image187.jpeg"/><Relationship Id="rId10" Type="http://schemas.openxmlformats.org/officeDocument/2006/relationships/image" Target="../media/image188.jpeg"/><Relationship Id="rId1" Type="http://schemas.openxmlformats.org/officeDocument/2006/relationships/slideLayout" Target="../slideLayouts/slideLayout5.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9" Type="http://schemas.openxmlformats.org/officeDocument/2006/relationships/image" Target="../media/image12.png"/><Relationship Id="rId20" Type="http://schemas.openxmlformats.org/officeDocument/2006/relationships/image" Target="../media/image23.png"/><Relationship Id="rId21" Type="http://schemas.openxmlformats.org/officeDocument/2006/relationships/image" Target="../media/image24.png"/><Relationship Id="rId22" Type="http://schemas.openxmlformats.org/officeDocument/2006/relationships/image" Target="../media/image25.jpeg"/><Relationship Id="rId23" Type="http://schemas.openxmlformats.org/officeDocument/2006/relationships/image" Target="../media/image26.jpeg"/><Relationship Id="rId24" Type="http://schemas.openxmlformats.org/officeDocument/2006/relationships/image" Target="../media/image27.jpeg"/><Relationship Id="rId25" Type="http://schemas.openxmlformats.org/officeDocument/2006/relationships/image" Target="../media/image28.jpeg"/><Relationship Id="rId26" Type="http://schemas.openxmlformats.org/officeDocument/2006/relationships/image" Target="../media/image29.jpeg"/><Relationship Id="rId27" Type="http://schemas.openxmlformats.org/officeDocument/2006/relationships/image" Target="../media/image30.jpeg"/><Relationship Id="rId28" Type="http://schemas.openxmlformats.org/officeDocument/2006/relationships/image" Target="../media/image31.jpeg"/><Relationship Id="rId29" Type="http://schemas.openxmlformats.org/officeDocument/2006/relationships/slide" Target="slide5.xml"/><Relationship Id="rId30" Type="http://schemas.openxmlformats.org/officeDocument/2006/relationships/image" Target="../media/image32.png"/><Relationship Id="rId31" Type="http://schemas.openxmlformats.org/officeDocument/2006/relationships/chart" Target="../charts/chart1.xml"/><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19.png"/><Relationship Id="rId17" Type="http://schemas.openxmlformats.org/officeDocument/2006/relationships/image" Target="../media/image20.png"/><Relationship Id="rId18" Type="http://schemas.openxmlformats.org/officeDocument/2006/relationships/image" Target="../media/image21.png"/><Relationship Id="rId19" Type="http://schemas.openxmlformats.org/officeDocument/2006/relationships/image" Target="../media/image22.png"/><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slide" Target="slide12.xml"/><Relationship Id="rId4" Type="http://schemas.openxmlformats.org/officeDocument/2006/relationships/slide" Target="slide11.xml"/><Relationship Id="rId5" Type="http://schemas.openxmlformats.org/officeDocument/2006/relationships/slide" Target="slide7.xml"/><Relationship Id="rId6" Type="http://schemas.openxmlformats.org/officeDocument/2006/relationships/slide" Target="slide8.xml"/><Relationship Id="rId7" Type="http://schemas.openxmlformats.org/officeDocument/2006/relationships/image" Target="../media/image10.png"/><Relationship Id="rId8" Type="http://schemas.openxmlformats.org/officeDocument/2006/relationships/image" Target="../media/image11.png"/></Relationships>
</file>

<file path=ppt/slides/_rels/slide40.xml.rels><?xml version="1.0" encoding="UTF-8" standalone="yes"?>
<Relationships xmlns="http://schemas.openxmlformats.org/package/2006/relationships"><Relationship Id="rId9" Type="http://schemas.openxmlformats.org/officeDocument/2006/relationships/image" Target="../media/image189.png"/><Relationship Id="rId20" Type="http://schemas.openxmlformats.org/officeDocument/2006/relationships/image" Target="../media/image112.png"/><Relationship Id="rId21" Type="http://schemas.openxmlformats.org/officeDocument/2006/relationships/image" Target="../media/image113.jpeg"/><Relationship Id="rId22" Type="http://schemas.openxmlformats.org/officeDocument/2006/relationships/image" Target="../media/image114.jpeg"/><Relationship Id="rId23" Type="http://schemas.openxmlformats.org/officeDocument/2006/relationships/image" Target="../media/image115.jpeg"/><Relationship Id="rId24" Type="http://schemas.openxmlformats.org/officeDocument/2006/relationships/image" Target="../media/image116.jpeg"/><Relationship Id="rId25" Type="http://schemas.openxmlformats.org/officeDocument/2006/relationships/image" Target="../media/image117.jpeg"/><Relationship Id="rId26" Type="http://schemas.openxmlformats.org/officeDocument/2006/relationships/image" Target="../media/image118.jpeg"/><Relationship Id="rId27" Type="http://schemas.openxmlformats.org/officeDocument/2006/relationships/image" Target="../media/image119.jpeg"/><Relationship Id="rId28" Type="http://schemas.openxmlformats.org/officeDocument/2006/relationships/image" Target="../media/image120.jpeg"/><Relationship Id="rId29" Type="http://schemas.openxmlformats.org/officeDocument/2006/relationships/image" Target="../media/image121.jpeg"/><Relationship Id="rId10" Type="http://schemas.openxmlformats.org/officeDocument/2006/relationships/image" Target="../media/image102.png"/><Relationship Id="rId11" Type="http://schemas.openxmlformats.org/officeDocument/2006/relationships/image" Target="../media/image103.png"/><Relationship Id="rId12" Type="http://schemas.openxmlformats.org/officeDocument/2006/relationships/image" Target="../media/image104.png"/><Relationship Id="rId13" Type="http://schemas.openxmlformats.org/officeDocument/2006/relationships/image" Target="../media/image105.png"/><Relationship Id="rId14" Type="http://schemas.openxmlformats.org/officeDocument/2006/relationships/image" Target="../media/image106.png"/><Relationship Id="rId15" Type="http://schemas.openxmlformats.org/officeDocument/2006/relationships/image" Target="../media/image107.png"/><Relationship Id="rId16" Type="http://schemas.openxmlformats.org/officeDocument/2006/relationships/image" Target="../media/image108.png"/><Relationship Id="rId17" Type="http://schemas.openxmlformats.org/officeDocument/2006/relationships/image" Target="../media/image109.png"/><Relationship Id="rId18" Type="http://schemas.openxmlformats.org/officeDocument/2006/relationships/image" Target="../media/image110.png"/><Relationship Id="rId19" Type="http://schemas.openxmlformats.org/officeDocument/2006/relationships/image" Target="../media/image111.png"/><Relationship Id="rId1" Type="http://schemas.openxmlformats.org/officeDocument/2006/relationships/slideLayout" Target="../slideLayouts/slideLayout4.xml"/><Relationship Id="rId2" Type="http://schemas.openxmlformats.org/officeDocument/2006/relationships/notesSlide" Target="../notesSlides/notesSlide40.xml"/><Relationship Id="rId3" Type="http://schemas.openxmlformats.org/officeDocument/2006/relationships/image" Target="../media/image96.png"/><Relationship Id="rId4" Type="http://schemas.openxmlformats.org/officeDocument/2006/relationships/image" Target="../media/image97.png"/><Relationship Id="rId5" Type="http://schemas.openxmlformats.org/officeDocument/2006/relationships/image" Target="../media/image98.png"/><Relationship Id="rId6" Type="http://schemas.openxmlformats.org/officeDocument/2006/relationships/image" Target="../media/image99.png"/><Relationship Id="rId7" Type="http://schemas.openxmlformats.org/officeDocument/2006/relationships/image" Target="../media/image100.png"/><Relationship Id="rId8" Type="http://schemas.openxmlformats.org/officeDocument/2006/relationships/image" Target="../media/image101.png"/></Relationships>
</file>

<file path=ppt/slides/_rels/slide41.xml.rels><?xml version="1.0" encoding="UTF-8" standalone="yes"?>
<Relationships xmlns="http://schemas.openxmlformats.org/package/2006/relationships"><Relationship Id="rId9" Type="http://schemas.openxmlformats.org/officeDocument/2006/relationships/image" Target="../media/image102.png"/><Relationship Id="rId20" Type="http://schemas.openxmlformats.org/officeDocument/2006/relationships/image" Target="../media/image113.jpeg"/><Relationship Id="rId21" Type="http://schemas.openxmlformats.org/officeDocument/2006/relationships/image" Target="../media/image114.jpeg"/><Relationship Id="rId22" Type="http://schemas.openxmlformats.org/officeDocument/2006/relationships/image" Target="../media/image115.jpeg"/><Relationship Id="rId23" Type="http://schemas.openxmlformats.org/officeDocument/2006/relationships/image" Target="../media/image116.jpeg"/><Relationship Id="rId24" Type="http://schemas.openxmlformats.org/officeDocument/2006/relationships/image" Target="../media/image117.jpeg"/><Relationship Id="rId25" Type="http://schemas.openxmlformats.org/officeDocument/2006/relationships/image" Target="../media/image118.jpeg"/><Relationship Id="rId26" Type="http://schemas.openxmlformats.org/officeDocument/2006/relationships/image" Target="../media/image119.jpeg"/><Relationship Id="rId27" Type="http://schemas.openxmlformats.org/officeDocument/2006/relationships/image" Target="../media/image120.jpeg"/><Relationship Id="rId28" Type="http://schemas.openxmlformats.org/officeDocument/2006/relationships/image" Target="../media/image121.jpeg"/><Relationship Id="rId29" Type="http://schemas.openxmlformats.org/officeDocument/2006/relationships/image" Target="../media/image122.png"/><Relationship Id="rId30" Type="http://schemas.openxmlformats.org/officeDocument/2006/relationships/image" Target="../media/image190.jpeg"/><Relationship Id="rId31" Type="http://schemas.openxmlformats.org/officeDocument/2006/relationships/image" Target="../media/image191.jpeg"/><Relationship Id="rId10" Type="http://schemas.openxmlformats.org/officeDocument/2006/relationships/image" Target="../media/image103.png"/><Relationship Id="rId11" Type="http://schemas.openxmlformats.org/officeDocument/2006/relationships/image" Target="../media/image104.png"/><Relationship Id="rId12" Type="http://schemas.openxmlformats.org/officeDocument/2006/relationships/image" Target="../media/image105.png"/><Relationship Id="rId13" Type="http://schemas.openxmlformats.org/officeDocument/2006/relationships/image" Target="../media/image106.png"/><Relationship Id="rId14" Type="http://schemas.openxmlformats.org/officeDocument/2006/relationships/image" Target="../media/image107.png"/><Relationship Id="rId15" Type="http://schemas.openxmlformats.org/officeDocument/2006/relationships/image" Target="../media/image108.png"/><Relationship Id="rId16" Type="http://schemas.openxmlformats.org/officeDocument/2006/relationships/image" Target="../media/image109.png"/><Relationship Id="rId17" Type="http://schemas.openxmlformats.org/officeDocument/2006/relationships/image" Target="../media/image110.png"/><Relationship Id="rId18" Type="http://schemas.openxmlformats.org/officeDocument/2006/relationships/image" Target="../media/image111.png"/><Relationship Id="rId19" Type="http://schemas.openxmlformats.org/officeDocument/2006/relationships/image" Target="../media/image112.png"/><Relationship Id="rId1" Type="http://schemas.openxmlformats.org/officeDocument/2006/relationships/slideLayout" Target="../slideLayouts/slideLayout4.xml"/><Relationship Id="rId2" Type="http://schemas.openxmlformats.org/officeDocument/2006/relationships/notesSlide" Target="../notesSlides/notesSlide41.xml"/><Relationship Id="rId3" Type="http://schemas.openxmlformats.org/officeDocument/2006/relationships/image" Target="../media/image96.png"/><Relationship Id="rId4" Type="http://schemas.openxmlformats.org/officeDocument/2006/relationships/image" Target="../media/image97.png"/><Relationship Id="rId5" Type="http://schemas.openxmlformats.org/officeDocument/2006/relationships/image" Target="../media/image98.png"/><Relationship Id="rId6" Type="http://schemas.openxmlformats.org/officeDocument/2006/relationships/image" Target="../media/image99.png"/><Relationship Id="rId7" Type="http://schemas.openxmlformats.org/officeDocument/2006/relationships/image" Target="../media/image100.png"/><Relationship Id="rId8" Type="http://schemas.openxmlformats.org/officeDocument/2006/relationships/image" Target="../media/image10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chart" Target="../charts/chart1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chart" Target="../charts/chart2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chart" Target="../charts/chart21.xml"/></Relationships>
</file>

<file path=ppt/slides/_rels/slide46.xml.rels><?xml version="1.0" encoding="UTF-8" standalone="yes"?>
<Relationships xmlns="http://schemas.openxmlformats.org/package/2006/relationships"><Relationship Id="rId3" Type="http://schemas.openxmlformats.org/officeDocument/2006/relationships/image" Target="../media/image192.jpeg"/><Relationship Id="rId4" Type="http://schemas.openxmlformats.org/officeDocument/2006/relationships/image" Target="../media/image193.png"/><Relationship Id="rId1" Type="http://schemas.openxmlformats.org/officeDocument/2006/relationships/slideLayout" Target="../slideLayouts/slideLayout8.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194.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195.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196.jpeg"/></Relationships>
</file>

<file path=ppt/slides/_rels/slide5.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37.png"/><Relationship Id="rId7" Type="http://schemas.openxmlformats.org/officeDocument/2006/relationships/image" Target="../media/image38.png"/><Relationship Id="rId8" Type="http://schemas.openxmlformats.org/officeDocument/2006/relationships/slide" Target="slide4.xml"/><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197.jpeg"/></Relationships>
</file>

<file path=ppt/slides/_rels/slide51.xml.rels><?xml version="1.0" encoding="UTF-8" standalone="yes"?>
<Relationships xmlns="http://schemas.openxmlformats.org/package/2006/relationships"><Relationship Id="rId3" Type="http://schemas.openxmlformats.org/officeDocument/2006/relationships/image" Target="../media/image198.jpeg"/><Relationship Id="rId4" Type="http://schemas.openxmlformats.org/officeDocument/2006/relationships/image" Target="../media/image199.jpeg"/><Relationship Id="rId5" Type="http://schemas.openxmlformats.org/officeDocument/2006/relationships/image" Target="../media/image200.jpeg"/><Relationship Id="rId6" Type="http://schemas.openxmlformats.org/officeDocument/2006/relationships/image" Target="../media/image201.jpeg"/><Relationship Id="rId7" Type="http://schemas.openxmlformats.org/officeDocument/2006/relationships/image" Target="../media/image202.jpeg"/><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203.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image" Target="../media/image40.png"/><Relationship Id="rId5" Type="http://schemas.openxmlformats.org/officeDocument/2006/relationships/oleObject" Target="../embeddings/oleObject1.bin"/><Relationship Id="rId6" Type="http://schemas.openxmlformats.org/officeDocument/2006/relationships/oleObject" Target="../embeddings/Foglio_di_lavoro_di_Excel_97_-_20041.xls"/><Relationship Id="rId7" Type="http://schemas.openxmlformats.org/officeDocument/2006/relationships/image" Target="../media/image39.png"/><Relationship Id="rId1" Type="http://schemas.openxmlformats.org/officeDocument/2006/relationships/vmlDrawing" Target="../drawings/vmlDrawing1.vml"/><Relationship Id="rId2"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slide" Target="slide4.xml"/><Relationship Id="rId4" Type="http://schemas.openxmlformats.org/officeDocument/2006/relationships/image" Target="../media/image41.png"/><Relationship Id="rId5"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 Target="slide4.xml"/><Relationship Id="rId4" Type="http://schemas.openxmlformats.org/officeDocument/2006/relationships/image" Target="../media/image43.png"/><Relationship Id="rId5"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jpeg"/><Relationship Id="rId5" Type="http://schemas.openxmlformats.org/officeDocument/2006/relationships/image" Target="../media/image47.jpeg"/><Relationship Id="rId6" Type="http://schemas.openxmlformats.org/officeDocument/2006/relationships/image" Target="../media/image48.jpeg"/><Relationship Id="rId7" Type="http://schemas.openxmlformats.org/officeDocument/2006/relationships/image" Target="../media/image49.jpeg"/><Relationship Id="rId8" Type="http://schemas.openxmlformats.org/officeDocument/2006/relationships/image" Target="../media/image50.jpeg"/><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YMANF~1\AppData\Local\Temp\vmware-Ayman Fawaqa\VMwareDnD\aff5e23f\gaza01.jpg"/>
          <p:cNvPicPr>
            <a:picLocks noChangeAspect="1" noChangeArrowheads="1"/>
          </p:cNvPicPr>
          <p:nvPr/>
        </p:nvPicPr>
        <p:blipFill>
          <a:blip r:embed="rId5" cstate="email"/>
          <a:srcRect/>
          <a:stretch>
            <a:fillRect/>
          </a:stretch>
        </p:blipFill>
        <p:spPr bwMode="auto">
          <a:xfrm>
            <a:off x="-820738" y="-11113"/>
            <a:ext cx="10802938" cy="6869113"/>
          </a:xfrm>
          <a:prstGeom prst="rect">
            <a:avLst/>
          </a:prstGeom>
          <a:noFill/>
          <a:ln w="9525">
            <a:noFill/>
            <a:miter lim="800000"/>
            <a:headEnd/>
            <a:tailEnd/>
          </a:ln>
        </p:spPr>
      </p:pic>
      <p:sp>
        <p:nvSpPr>
          <p:cNvPr id="5" name="Rectangle 4"/>
          <p:cNvSpPr/>
          <p:nvPr/>
        </p:nvSpPr>
        <p:spPr>
          <a:xfrm>
            <a:off x="-838200" y="4019550"/>
            <a:ext cx="10820400" cy="1924050"/>
          </a:xfrm>
          <a:prstGeom prst="rect">
            <a:avLst/>
          </a:prstGeom>
          <a:solidFill>
            <a:schemeClr val="tx1">
              <a:alpha val="57000"/>
            </a:schemeClr>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dirty="0"/>
          </a:p>
        </p:txBody>
      </p:sp>
      <p:sp>
        <p:nvSpPr>
          <p:cNvPr id="6" name="TextBox 5"/>
          <p:cNvSpPr txBox="1"/>
          <p:nvPr/>
        </p:nvSpPr>
        <p:spPr>
          <a:xfrm>
            <a:off x="0" y="4230894"/>
            <a:ext cx="8918089" cy="1446550"/>
          </a:xfrm>
          <a:prstGeom prst="rect">
            <a:avLst/>
          </a:prstGeom>
          <a:noFill/>
        </p:spPr>
        <p:txBody>
          <a:bodyPr wrap="square" rtlCol="0">
            <a:spAutoFit/>
          </a:bodyPr>
          <a:lstStyle/>
          <a:p>
            <a:pPr algn="ctr"/>
            <a:r>
              <a:rPr lang="en-GB" sz="4400" dirty="0" smtClean="0">
                <a:solidFill>
                  <a:schemeClr val="bg1"/>
                </a:solidFill>
                <a:latin typeface="Gill Sans MT" pitchFamily="34" charset="0"/>
              </a:rPr>
              <a:t>Overview of the</a:t>
            </a:r>
            <a:br>
              <a:rPr lang="en-GB" sz="4400" dirty="0" smtClean="0">
                <a:solidFill>
                  <a:schemeClr val="bg1"/>
                </a:solidFill>
                <a:latin typeface="Gill Sans MT" pitchFamily="34" charset="0"/>
              </a:rPr>
            </a:br>
            <a:r>
              <a:rPr lang="en-GB" sz="4400" dirty="0" smtClean="0">
                <a:solidFill>
                  <a:schemeClr val="bg1"/>
                </a:solidFill>
                <a:latin typeface="Gill Sans MT" pitchFamily="34" charset="0"/>
              </a:rPr>
              <a:t>Humanitarian Situation in the </a:t>
            </a:r>
            <a:r>
              <a:rPr lang="en-GB" sz="4400" dirty="0" err="1" smtClean="0">
                <a:solidFill>
                  <a:schemeClr val="bg1"/>
                </a:solidFill>
                <a:latin typeface="Gill Sans MT" pitchFamily="34" charset="0"/>
              </a:rPr>
              <a:t>oPt</a:t>
            </a:r>
            <a:endParaRPr lang="en-US" sz="4400" dirty="0">
              <a:solidFill>
                <a:schemeClr val="bg1"/>
              </a:solidFill>
              <a:latin typeface="Gill Sans MT" pitchFamily="34" charset="0"/>
            </a:endParaRPr>
          </a:p>
        </p:txBody>
      </p:sp>
      <p:grpSp>
        <p:nvGrpSpPr>
          <p:cNvPr id="10" name="Group 9"/>
          <p:cNvGrpSpPr/>
          <p:nvPr/>
        </p:nvGrpSpPr>
        <p:grpSpPr>
          <a:xfrm>
            <a:off x="0" y="177800"/>
            <a:ext cx="9144000" cy="419100"/>
            <a:chOff x="0" y="831850"/>
            <a:chExt cx="9144000" cy="419100"/>
          </a:xfrm>
        </p:grpSpPr>
        <p:sp>
          <p:nvSpPr>
            <p:cNvPr id="11" name="Rectangle 10"/>
            <p:cNvSpPr/>
            <p:nvPr/>
          </p:nvSpPr>
          <p:spPr bwMode="auto">
            <a:xfrm>
              <a:off x="0" y="831850"/>
              <a:ext cx="9144000" cy="419100"/>
            </a:xfrm>
            <a:prstGeom prst="rect">
              <a:avLst/>
            </a:prstGeom>
            <a:solidFill>
              <a:schemeClr val="accent3"/>
            </a:solidFill>
            <a:ln w="9525">
              <a:noFill/>
              <a:miter lim="800000"/>
              <a:headEnd/>
              <a:tailEnd/>
            </a:ln>
          </p:spPr>
          <p:txBody>
            <a:bodyPr rtlCol="0" anchor="ctr"/>
            <a:lstStyle/>
            <a:p>
              <a:pPr algn="ctr" fontAlgn="auto">
                <a:spcBef>
                  <a:spcPts val="0"/>
                </a:spcBef>
                <a:spcAft>
                  <a:spcPts val="0"/>
                </a:spcAft>
              </a:pPr>
              <a:endParaRPr lang="en-US" b="1">
                <a:latin typeface="+mn-lt"/>
                <a:cs typeface="+mn-cs"/>
              </a:endParaRPr>
            </a:p>
          </p:txBody>
        </p:sp>
        <p:pic>
          <p:nvPicPr>
            <p:cNvPr id="12" name="Picture 11" descr="OCHA_logo.png"/>
            <p:cNvPicPr>
              <a:picLocks noChangeAspect="1"/>
            </p:cNvPicPr>
            <p:nvPr/>
          </p:nvPicPr>
          <p:blipFill>
            <a:blip r:embed="rId6" cstate="email"/>
            <a:stretch>
              <a:fillRect/>
            </a:stretch>
          </p:blipFill>
          <p:spPr>
            <a:xfrm>
              <a:off x="7353299" y="865639"/>
              <a:ext cx="1578861" cy="338620"/>
            </a:xfrm>
            <a:prstGeom prst="rect">
              <a:avLst/>
            </a:prstGeom>
          </p:spPr>
        </p:pic>
      </p:grpSp>
      <p:pic>
        <p:nvPicPr>
          <p:cNvPr id="8" name="Standard Presentation_Ja742-3.wav">
            <a:hlinkClick r:id="" action="ppaction://media"/>
          </p:cNvPr>
          <p:cNvPicPr>
            <a:picLocks noRot="1" noChangeAspect="1"/>
          </p:cNvPicPr>
          <p:nvPr>
            <a:audioFile r:link="rId2"/>
            <p:extLst>
              <p:ext uri="{DAA4B4D4-6D71-4841-9C94-3DE7FCFB9230}">
                <p14:media xmlns:p14="http://schemas.microsoft.com/office/powerpoint/2010/main" r:link="rId1"/>
              </p:ext>
            </p:extLst>
          </p:nvPr>
        </p:nvPicPr>
        <p:blipFill>
          <a:blip r:embed="rId7"/>
          <a:stretch>
            <a:fillRect/>
          </a:stretch>
        </p:blipFill>
        <p:spPr>
          <a:xfrm>
            <a:off x="8720138" y="6434138"/>
            <a:ext cx="244475" cy="244475"/>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3700" y="884254"/>
            <a:ext cx="3538220" cy="5386090"/>
          </a:xfrm>
          <a:prstGeom prst="rect">
            <a:avLst/>
          </a:prstGeom>
          <a:noFill/>
        </p:spPr>
        <p:txBody>
          <a:bodyPr wrap="square" rtlCol="0">
            <a:spAutoFit/>
          </a:bodyPr>
          <a:lstStyle/>
          <a:p>
            <a:r>
              <a:rPr lang="en-US" b="1" dirty="0" smtClean="0">
                <a:latin typeface="Gill Sans MT" pitchFamily="34" charset="0"/>
              </a:rPr>
              <a:t>Widespread Protection of Civilians concerns</a:t>
            </a:r>
          </a:p>
          <a:p>
            <a:endParaRPr lang="en-US" dirty="0" smtClean="0">
              <a:latin typeface="Gill Sans MT" pitchFamily="34" charset="0"/>
            </a:endParaRPr>
          </a:p>
          <a:p>
            <a:r>
              <a:rPr lang="en-US" sz="1600" dirty="0" smtClean="0">
                <a:latin typeface="Gill Sans MT" pitchFamily="34" charset="0"/>
              </a:rPr>
              <a:t>Over 1,500 Palestinian civilians killed (out of a total of nearly 2,200)</a:t>
            </a:r>
          </a:p>
          <a:p>
            <a:pPr lvl="1">
              <a:buFont typeface="Arial" pitchFamily="34" charset="0"/>
              <a:buChar char="•"/>
            </a:pPr>
            <a:r>
              <a:rPr lang="en-US" sz="1600" dirty="0" smtClean="0">
                <a:latin typeface="Gill Sans MT" pitchFamily="34" charset="0"/>
              </a:rPr>
              <a:t> 520 children and ~290 women; ~140 status unknown</a:t>
            </a:r>
          </a:p>
          <a:p>
            <a:pPr lvl="1"/>
            <a:endParaRPr lang="en-US" sz="1600" dirty="0" smtClean="0">
              <a:latin typeface="Gill Sans MT" pitchFamily="34" charset="0"/>
            </a:endParaRPr>
          </a:p>
          <a:p>
            <a:pPr>
              <a:buFont typeface="Arial" pitchFamily="34" charset="0"/>
              <a:buChar char="•"/>
            </a:pPr>
            <a:r>
              <a:rPr lang="en-US" sz="1600" dirty="0" smtClean="0">
                <a:latin typeface="Gill Sans MT" pitchFamily="34" charset="0"/>
              </a:rPr>
              <a:t> ~ 11,000 Palestinians injured (Pal </a:t>
            </a:r>
            <a:r>
              <a:rPr lang="en-US" sz="1600" dirty="0" err="1" smtClean="0">
                <a:latin typeface="Gill Sans MT" pitchFamily="34" charset="0"/>
              </a:rPr>
              <a:t>MoH</a:t>
            </a:r>
            <a:r>
              <a:rPr lang="en-US" sz="1600" dirty="0" smtClean="0">
                <a:latin typeface="Gill Sans MT" pitchFamily="34" charset="0"/>
              </a:rPr>
              <a:t>)</a:t>
            </a:r>
          </a:p>
          <a:p>
            <a:endParaRPr lang="en-US" sz="1600" dirty="0" smtClean="0">
              <a:latin typeface="Gill Sans MT" pitchFamily="34" charset="0"/>
            </a:endParaRPr>
          </a:p>
          <a:p>
            <a:pPr>
              <a:buFont typeface="Arial" pitchFamily="34" charset="0"/>
              <a:buChar char="•"/>
            </a:pPr>
            <a:r>
              <a:rPr lang="en-US" sz="1600" dirty="0" smtClean="0">
                <a:latin typeface="Gill Sans MT" pitchFamily="34" charset="0"/>
              </a:rPr>
              <a:t> Five civilians in Israel killed (of 71 total), dozens injured</a:t>
            </a:r>
          </a:p>
          <a:p>
            <a:endParaRPr lang="en-US" sz="1600" dirty="0" smtClean="0">
              <a:latin typeface="Gill Sans MT" pitchFamily="34" charset="0"/>
            </a:endParaRPr>
          </a:p>
          <a:p>
            <a:pPr>
              <a:buFont typeface="Arial" pitchFamily="34" charset="0"/>
              <a:buChar char="•"/>
            </a:pPr>
            <a:r>
              <a:rPr lang="en-US" sz="1600" dirty="0" smtClean="0">
                <a:latin typeface="Gill Sans MT" pitchFamily="34" charset="0"/>
              </a:rPr>
              <a:t> </a:t>
            </a:r>
            <a:r>
              <a:rPr lang="en-US" sz="1600" b="1" dirty="0" smtClean="0">
                <a:latin typeface="Gill Sans MT" pitchFamily="34" charset="0"/>
              </a:rPr>
              <a:t>Serious concerns over violations of IHL</a:t>
            </a:r>
            <a:r>
              <a:rPr lang="en-US" sz="1600" dirty="0" smtClean="0">
                <a:latin typeface="Gill Sans MT" pitchFamily="34" charset="0"/>
              </a:rPr>
              <a:t>, inc. principles of distinction, proportionality and precautions in attack (e.g. targeting of homes, targeting civilian areas and infrastructure, attacks on UN facilities, inc. shelters, etc.)</a:t>
            </a:r>
          </a:p>
          <a:p>
            <a:endParaRPr lang="en-US" dirty="0">
              <a:latin typeface="Gill Sans MT" pitchFamily="34" charset="0"/>
            </a:endParaRPr>
          </a:p>
        </p:txBody>
      </p:sp>
      <p:pic>
        <p:nvPicPr>
          <p:cNvPr id="68610" name="Picture 2" descr="C:\Users\feuersteino\Documents\Gaza Emergency 2014\Gaza Emergency Images\UNICEF\gaza05.jpg"/>
          <p:cNvPicPr>
            <a:picLocks noChangeAspect="1" noChangeArrowheads="1"/>
          </p:cNvPicPr>
          <p:nvPr/>
        </p:nvPicPr>
        <p:blipFill>
          <a:blip r:embed="rId3" cstate="email"/>
          <a:srcRect/>
          <a:stretch>
            <a:fillRect/>
          </a:stretch>
        </p:blipFill>
        <p:spPr bwMode="auto">
          <a:xfrm>
            <a:off x="3987800" y="977900"/>
            <a:ext cx="4927601" cy="4938445"/>
          </a:xfrm>
          <a:prstGeom prst="rect">
            <a:avLst/>
          </a:prstGeom>
          <a:noFill/>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9634" name="Picture 2" descr="C:\Users\feuersteino\Desktop\10551692_736164566430142_789836640045836132_o.png"/>
          <p:cNvPicPr>
            <a:picLocks noChangeAspect="1" noChangeArrowheads="1"/>
          </p:cNvPicPr>
          <p:nvPr/>
        </p:nvPicPr>
        <p:blipFill>
          <a:blip r:embed="rId3" cstate="email"/>
          <a:srcRect/>
          <a:stretch>
            <a:fillRect/>
          </a:stretch>
        </p:blipFill>
        <p:spPr bwMode="auto">
          <a:xfrm>
            <a:off x="0" y="1494123"/>
            <a:ext cx="9144000" cy="3525225"/>
          </a:xfrm>
          <a:prstGeom prst="rect">
            <a:avLst/>
          </a:prstGeom>
          <a:noFill/>
        </p:spPr>
      </p:pic>
      <p:sp>
        <p:nvSpPr>
          <p:cNvPr id="3" name="trigger fatalities chart">
            <a:hlinkClick r:id="rId4" action="ppaction://hlinksldjump" highlightClick="1"/>
            <a:hlinkHover r:id="" action="ppaction://noaction" highlightClick="1"/>
          </p:cNvPr>
          <p:cNvSpPr txBox="1"/>
          <p:nvPr/>
        </p:nvSpPr>
        <p:spPr>
          <a:xfrm>
            <a:off x="3525838" y="6452056"/>
            <a:ext cx="1987550" cy="215444"/>
          </a:xfrm>
          <a:prstGeom prst="rect">
            <a:avLst/>
          </a:prstGeom>
          <a:gradFill>
            <a:gsLst>
              <a:gs pos="0">
                <a:schemeClr val="accent4"/>
              </a:gs>
              <a:gs pos="18000">
                <a:schemeClr val="bg1"/>
              </a:gs>
              <a:gs pos="100000">
                <a:schemeClr val="accent4"/>
              </a:gs>
            </a:gsLst>
            <a:lin ang="5400000" scaled="0"/>
          </a:gradFill>
          <a:effectLst>
            <a:outerShdw blurRad="50800" dist="38100" dir="2700000" algn="tl" rotWithShape="0">
              <a:prstClr val="black">
                <a:alpha val="40000"/>
              </a:prstClr>
            </a:outerShdw>
          </a:effectLst>
        </p:spPr>
        <p:txBody>
          <a:bodyPr wrap="square">
            <a:spAutoFit/>
          </a:bodyPr>
          <a:lstStyle/>
          <a:p>
            <a:pPr algn="ctr">
              <a:defRPr/>
            </a:pPr>
            <a:r>
              <a:rPr lang="en-US" sz="800" b="1" dirty="0" smtClean="0">
                <a:solidFill>
                  <a:schemeClr val="accent4">
                    <a:lumMod val="50000"/>
                  </a:schemeClr>
                </a:solidFill>
                <a:latin typeface="Gill Sans MT" pitchFamily="34" charset="0"/>
              </a:rPr>
              <a:t>Back</a:t>
            </a:r>
            <a:endParaRPr lang="en-US" sz="800" b="1" dirty="0">
              <a:solidFill>
                <a:schemeClr val="accent4">
                  <a:lumMod val="50000"/>
                </a:schemeClr>
              </a:solidFill>
              <a:latin typeface="Gill Sans MT" pitchFamily="34"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Bottom)">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6" name="Chart 5"/>
          <p:cNvGraphicFramePr/>
          <p:nvPr/>
        </p:nvGraphicFramePr>
        <p:xfrm>
          <a:off x="142875" y="1266825"/>
          <a:ext cx="8858249" cy="4867275"/>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94615" y="1392031"/>
            <a:ext cx="4111625" cy="1877437"/>
          </a:xfrm>
          <a:prstGeom prst="rect">
            <a:avLst/>
          </a:prstGeom>
          <a:noFill/>
        </p:spPr>
        <p:txBody>
          <a:bodyPr wrap="square" rtlCol="0">
            <a:spAutoFit/>
          </a:bodyPr>
          <a:lstStyle/>
          <a:p>
            <a:pPr>
              <a:buFont typeface="Arial" pitchFamily="34" charset="0"/>
              <a:buChar char="•"/>
            </a:pPr>
            <a:r>
              <a:rPr lang="en-US" dirty="0" smtClean="0"/>
              <a:t> </a:t>
            </a:r>
            <a:r>
              <a:rPr lang="en-US" sz="1600" dirty="0" smtClean="0"/>
              <a:t>Highest levels of IDPs since 1967 </a:t>
            </a:r>
          </a:p>
          <a:p>
            <a:pPr>
              <a:buFont typeface="Arial" pitchFamily="34" charset="0"/>
              <a:buChar char="•"/>
            </a:pPr>
            <a:r>
              <a:rPr lang="en-US" sz="1600" dirty="0" smtClean="0"/>
              <a:t> 270,000+ hosted by UNRWA; 30,000+ in </a:t>
            </a:r>
            <a:r>
              <a:rPr lang="en-US" sz="1600" dirty="0" err="1" smtClean="0"/>
              <a:t>Gov’t</a:t>
            </a:r>
            <a:r>
              <a:rPr lang="en-US" sz="1600" dirty="0" smtClean="0"/>
              <a:t> shelters; others with host families</a:t>
            </a:r>
          </a:p>
          <a:p>
            <a:pPr>
              <a:buFont typeface="Arial" pitchFamily="34" charset="0"/>
              <a:buChar char="•"/>
            </a:pPr>
            <a:r>
              <a:rPr lang="en-US" sz="1600" dirty="0" smtClean="0"/>
              <a:t> Shelters far beyond capacity</a:t>
            </a:r>
          </a:p>
          <a:p>
            <a:pPr>
              <a:buFont typeface="Arial" pitchFamily="34" charset="0"/>
              <a:buChar char="•"/>
            </a:pPr>
            <a:r>
              <a:rPr lang="en-US" sz="1600" dirty="0" smtClean="0"/>
              <a:t> Over 100,000 lost their homes and will be IDPs long-term </a:t>
            </a:r>
          </a:p>
          <a:p>
            <a:endParaRPr lang="en-US" dirty="0"/>
          </a:p>
        </p:txBody>
      </p:sp>
      <p:sp>
        <p:nvSpPr>
          <p:cNvPr id="7" name="Rectangle 6"/>
          <p:cNvSpPr/>
          <p:nvPr/>
        </p:nvSpPr>
        <p:spPr>
          <a:xfrm>
            <a:off x="2980716" y="844034"/>
            <a:ext cx="4160113" cy="369332"/>
          </a:xfrm>
          <a:prstGeom prst="rect">
            <a:avLst/>
          </a:prstGeom>
        </p:spPr>
        <p:txBody>
          <a:bodyPr wrap="none">
            <a:spAutoFit/>
          </a:bodyPr>
          <a:lstStyle/>
          <a:p>
            <a:r>
              <a:rPr lang="en-GB" b="1" dirty="0" smtClean="0"/>
              <a:t>Over 500,000 IDPs at height of crisis</a:t>
            </a:r>
            <a:endParaRPr lang="en-US" b="1" dirty="0" smtClean="0"/>
          </a:p>
        </p:txBody>
      </p:sp>
      <p:sp>
        <p:nvSpPr>
          <p:cNvPr id="5" name="trigger fatalities chart">
            <a:hlinkClick r:id="rId4" action="ppaction://hlinksldjump" highlightClick="1"/>
            <a:hlinkHover r:id="" action="ppaction://noaction" highlightClick="1"/>
          </p:cNvPr>
          <p:cNvSpPr txBox="1"/>
          <p:nvPr/>
        </p:nvSpPr>
        <p:spPr>
          <a:xfrm>
            <a:off x="3525838" y="6452056"/>
            <a:ext cx="1987550" cy="215444"/>
          </a:xfrm>
          <a:prstGeom prst="rect">
            <a:avLst/>
          </a:prstGeom>
          <a:gradFill>
            <a:gsLst>
              <a:gs pos="0">
                <a:schemeClr val="accent4"/>
              </a:gs>
              <a:gs pos="18000">
                <a:schemeClr val="bg1"/>
              </a:gs>
              <a:gs pos="100000">
                <a:schemeClr val="accent4"/>
              </a:gs>
            </a:gsLst>
            <a:lin ang="5400000" scaled="0"/>
          </a:gradFill>
          <a:effectLst>
            <a:outerShdw blurRad="50800" dist="38100" dir="2700000" algn="tl" rotWithShape="0">
              <a:prstClr val="black">
                <a:alpha val="40000"/>
              </a:prstClr>
            </a:outerShdw>
          </a:effectLst>
        </p:spPr>
        <p:txBody>
          <a:bodyPr wrap="square">
            <a:spAutoFit/>
          </a:bodyPr>
          <a:lstStyle/>
          <a:p>
            <a:pPr algn="ctr">
              <a:defRPr/>
            </a:pPr>
            <a:r>
              <a:rPr lang="en-US" sz="800" b="1" dirty="0" smtClean="0">
                <a:solidFill>
                  <a:schemeClr val="accent4">
                    <a:lumMod val="50000"/>
                  </a:schemeClr>
                </a:solidFill>
                <a:latin typeface="Gill Sans MT" pitchFamily="34" charset="0"/>
              </a:rPr>
              <a:t>Back</a:t>
            </a:r>
            <a:endParaRPr lang="en-US" sz="800" b="1" dirty="0">
              <a:solidFill>
                <a:schemeClr val="accent4">
                  <a:lumMod val="50000"/>
                </a:schemeClr>
              </a:solidFill>
              <a:latin typeface="Gill Sans MT" pitchFamily="34"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Bottom)">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3730" name="Picture 2" descr="C:\Users\feuersteino\Desktop\1.png"/>
          <p:cNvPicPr>
            <a:picLocks noChangeAspect="1" noChangeArrowheads="1"/>
          </p:cNvPicPr>
          <p:nvPr/>
        </p:nvPicPr>
        <p:blipFill>
          <a:blip r:embed="rId3" cstate="email"/>
          <a:srcRect/>
          <a:stretch>
            <a:fillRect/>
          </a:stretch>
        </p:blipFill>
        <p:spPr bwMode="auto">
          <a:xfrm>
            <a:off x="2211654" y="533400"/>
            <a:ext cx="4214546" cy="5880100"/>
          </a:xfrm>
          <a:prstGeom prst="rect">
            <a:avLst/>
          </a:prstGeom>
          <a:noFill/>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p:cNvPicPr>
            <a:picLocks noChangeAspect="1" noChangeArrowheads="1"/>
          </p:cNvPicPr>
          <p:nvPr/>
        </p:nvPicPr>
        <p:blipFill>
          <a:blip r:embed="rId3" cstate="email"/>
          <a:srcRect/>
          <a:stretch>
            <a:fillRect/>
          </a:stretch>
        </p:blipFill>
        <p:spPr bwMode="auto">
          <a:xfrm>
            <a:off x="2944496" y="704850"/>
            <a:ext cx="6010908" cy="5827136"/>
          </a:xfrm>
          <a:prstGeom prst="rect">
            <a:avLst/>
          </a:prstGeom>
          <a:noFill/>
          <a:ln w="9525">
            <a:noFill/>
            <a:miter lim="800000"/>
            <a:headEnd/>
            <a:tailEnd/>
          </a:ln>
        </p:spPr>
      </p:pic>
      <p:sp>
        <p:nvSpPr>
          <p:cNvPr id="5" name="TextBox 4"/>
          <p:cNvSpPr txBox="1"/>
          <p:nvPr/>
        </p:nvSpPr>
        <p:spPr>
          <a:xfrm>
            <a:off x="159683" y="729503"/>
            <a:ext cx="2726391" cy="5909310"/>
          </a:xfrm>
          <a:prstGeom prst="rect">
            <a:avLst/>
          </a:prstGeom>
          <a:noFill/>
        </p:spPr>
        <p:txBody>
          <a:bodyPr wrap="square" rtlCol="0">
            <a:spAutoFit/>
          </a:bodyPr>
          <a:lstStyle/>
          <a:p>
            <a:r>
              <a:rPr lang="en-US" sz="1600" b="1" dirty="0" smtClean="0"/>
              <a:t>Massive Damage to Property and Infrastructure</a:t>
            </a:r>
          </a:p>
          <a:p>
            <a:endParaRPr lang="en-US" dirty="0" smtClean="0"/>
          </a:p>
          <a:p>
            <a:pPr>
              <a:buFont typeface="Arial" pitchFamily="34" charset="0"/>
              <a:buChar char="•"/>
            </a:pPr>
            <a:r>
              <a:rPr lang="en-US" dirty="0" smtClean="0"/>
              <a:t> ~20,000 houses destroyed or severely damaged</a:t>
            </a:r>
          </a:p>
          <a:p>
            <a:endParaRPr lang="en-US" dirty="0" smtClean="0"/>
          </a:p>
          <a:p>
            <a:pPr>
              <a:buFont typeface="Arial" pitchFamily="34" charset="0"/>
              <a:buChar char="•"/>
            </a:pPr>
            <a:r>
              <a:rPr lang="en-US" dirty="0" smtClean="0"/>
              <a:t> ~75 hospitals and clinics damaged</a:t>
            </a:r>
          </a:p>
          <a:p>
            <a:endParaRPr lang="en-US" dirty="0" smtClean="0"/>
          </a:p>
          <a:p>
            <a:pPr>
              <a:buFont typeface="Arial" pitchFamily="34" charset="0"/>
              <a:buChar char="•"/>
            </a:pPr>
            <a:r>
              <a:rPr lang="en-US" dirty="0" smtClean="0"/>
              <a:t> GPP shut down</a:t>
            </a:r>
          </a:p>
          <a:p>
            <a:endParaRPr lang="en-US" dirty="0" smtClean="0"/>
          </a:p>
          <a:p>
            <a:pPr>
              <a:buFont typeface="Arial" pitchFamily="34" charset="0"/>
              <a:buChar char="•"/>
            </a:pPr>
            <a:r>
              <a:rPr lang="en-US" dirty="0" smtClean="0"/>
              <a:t> Water and electricity networks damaged</a:t>
            </a:r>
          </a:p>
          <a:p>
            <a:pPr>
              <a:buFont typeface="Arial" pitchFamily="34" charset="0"/>
              <a:buChar char="•"/>
            </a:pPr>
            <a:endParaRPr lang="en-US" dirty="0" smtClean="0"/>
          </a:p>
          <a:p>
            <a:pPr>
              <a:buFont typeface="Arial" pitchFamily="34" charset="0"/>
              <a:buChar char="•"/>
            </a:pPr>
            <a:r>
              <a:rPr lang="en-US" dirty="0" smtClean="0"/>
              <a:t> ~100 UN facilities damaged, inc. shelters</a:t>
            </a:r>
          </a:p>
          <a:p>
            <a:pPr>
              <a:buFont typeface="Arial" pitchFamily="34" charset="0"/>
              <a:buChar char="•"/>
            </a:pPr>
            <a:endParaRPr lang="en-US" dirty="0" smtClean="0"/>
          </a:p>
          <a:p>
            <a:r>
              <a:rPr lang="en-US" sz="800" dirty="0" smtClean="0"/>
              <a:t>Red = Destroyed</a:t>
            </a:r>
          </a:p>
          <a:p>
            <a:r>
              <a:rPr lang="en-US" sz="800" dirty="0" smtClean="0"/>
              <a:t>Orange = Severely damaged</a:t>
            </a:r>
          </a:p>
          <a:p>
            <a:r>
              <a:rPr lang="en-US" sz="800" dirty="0" smtClean="0"/>
              <a:t>Yellow = Moderately damaged</a:t>
            </a:r>
          </a:p>
          <a:p>
            <a:endParaRPr lang="en-US" sz="900" dirty="0" smtClean="0"/>
          </a:p>
          <a:p>
            <a:r>
              <a:rPr lang="en-US" sz="900" i="1" dirty="0" smtClean="0"/>
              <a:t>Image: Ash </a:t>
            </a:r>
            <a:r>
              <a:rPr lang="en-US" sz="900" i="1" dirty="0" err="1" smtClean="0"/>
              <a:t>Shuja’iya</a:t>
            </a:r>
            <a:r>
              <a:rPr lang="en-US" sz="900" i="1" dirty="0" smtClean="0"/>
              <a:t>, Gaza city </a:t>
            </a:r>
            <a:endParaRPr lang="en-US" sz="900" i="1" dirty="0"/>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8" name="befor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50832" y="1212260"/>
            <a:ext cx="4994030" cy="4930003"/>
          </a:xfrm>
          <a:prstGeom prst="rect">
            <a:avLst/>
          </a:prstGeom>
          <a:noFill/>
          <a:ln w="9525">
            <a:noFill/>
            <a:miter lim="800000"/>
            <a:headEnd/>
            <a:tailEnd/>
          </a:ln>
        </p:spPr>
      </p:pic>
      <p:sp>
        <p:nvSpPr>
          <p:cNvPr id="8" name="TextBox 7"/>
          <p:cNvSpPr txBox="1"/>
          <p:nvPr/>
        </p:nvSpPr>
        <p:spPr>
          <a:xfrm>
            <a:off x="5939902" y="5608652"/>
            <a:ext cx="2763297" cy="584775"/>
          </a:xfrm>
          <a:prstGeom prst="rect">
            <a:avLst/>
          </a:prstGeom>
          <a:noFill/>
        </p:spPr>
        <p:txBody>
          <a:bodyPr wrap="square" rtlCol="0">
            <a:spAutoFit/>
          </a:bodyPr>
          <a:lstStyle/>
          <a:p>
            <a:r>
              <a:rPr lang="en-US" sz="3200" dirty="0" smtClean="0">
                <a:solidFill>
                  <a:schemeClr val="bg1"/>
                </a:solidFill>
              </a:rPr>
              <a:t>Before</a:t>
            </a:r>
            <a:endParaRPr lang="en-US" sz="3200" dirty="0">
              <a:solidFill>
                <a:schemeClr val="bg1"/>
              </a:solidFill>
            </a:endParaRPr>
          </a:p>
        </p:txBody>
      </p:sp>
      <p:pic>
        <p:nvPicPr>
          <p:cNvPr id="56325" name="afte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325529" y="1228391"/>
            <a:ext cx="4919333" cy="4951345"/>
          </a:xfrm>
          <a:prstGeom prst="rect">
            <a:avLst/>
          </a:prstGeom>
          <a:noFill/>
          <a:ln w="9525">
            <a:noFill/>
            <a:miter lim="800000"/>
            <a:headEnd/>
            <a:tailEnd/>
          </a:ln>
        </p:spPr>
      </p:pic>
      <p:sp>
        <p:nvSpPr>
          <p:cNvPr id="7" name="After"/>
          <p:cNvSpPr txBox="1"/>
          <p:nvPr/>
        </p:nvSpPr>
        <p:spPr>
          <a:xfrm>
            <a:off x="6118852" y="5627074"/>
            <a:ext cx="2763297" cy="584775"/>
          </a:xfrm>
          <a:prstGeom prst="rect">
            <a:avLst/>
          </a:prstGeom>
          <a:noFill/>
        </p:spPr>
        <p:txBody>
          <a:bodyPr wrap="square" rtlCol="0">
            <a:spAutoFit/>
          </a:bodyPr>
          <a:lstStyle/>
          <a:p>
            <a:r>
              <a:rPr lang="en-US" sz="3200" dirty="0" smtClean="0">
                <a:solidFill>
                  <a:schemeClr val="bg1"/>
                </a:solidFill>
              </a:rPr>
              <a:t>After</a:t>
            </a:r>
            <a:endParaRPr lang="en-US" sz="3200" dirty="0">
              <a:solidFill>
                <a:schemeClr val="bg1"/>
              </a:solidFill>
            </a:endParaRPr>
          </a:p>
        </p:txBody>
      </p:sp>
      <p:pic>
        <p:nvPicPr>
          <p:cNvPr id="2050" name="Picture 2"/>
          <p:cNvPicPr>
            <a:picLocks noChangeAspect="1" noChangeArrowheads="1"/>
          </p:cNvPicPr>
          <p:nvPr/>
        </p:nvPicPr>
        <p:blipFill>
          <a:blip r:embed="rId5" cstate="email"/>
          <a:srcRect/>
          <a:stretch>
            <a:fillRect/>
          </a:stretch>
        </p:blipFill>
        <p:spPr bwMode="auto">
          <a:xfrm>
            <a:off x="0" y="899850"/>
            <a:ext cx="2162175" cy="230505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56325"/>
                                        </p:tgtEl>
                                        <p:attrNameLst>
                                          <p:attrName>style.visibility</p:attrName>
                                        </p:attrNameLst>
                                      </p:cBhvr>
                                      <p:to>
                                        <p:strVal val="visible"/>
                                      </p:to>
                                    </p:set>
                                    <p:animEffect transition="in" filter="wipe(down)">
                                      <p:cBhvr>
                                        <p:cTn id="10" dur="500"/>
                                        <p:tgtEl>
                                          <p:spTgt spid="563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sf\Host\Volumes\tempshared$\Gaza_Emergency_July2014\Shared\Gaza_Emergency_July2014\Photos\OF's collection\UNICEF\UNICEF20140722\gaza013.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06900" y="593908"/>
            <a:ext cx="4722813" cy="6245042"/>
          </a:xfrm>
          <a:prstGeom prst="rect">
            <a:avLst/>
          </a:prstGeom>
          <a:noFill/>
        </p:spPr>
      </p:pic>
      <p:sp>
        <p:nvSpPr>
          <p:cNvPr id="4" name="TextBox 3"/>
          <p:cNvSpPr txBox="1"/>
          <p:nvPr/>
        </p:nvSpPr>
        <p:spPr>
          <a:xfrm>
            <a:off x="256163" y="614795"/>
            <a:ext cx="4232709" cy="6001643"/>
          </a:xfrm>
          <a:prstGeom prst="rect">
            <a:avLst/>
          </a:prstGeom>
          <a:noFill/>
        </p:spPr>
        <p:txBody>
          <a:bodyPr wrap="square" rtlCol="0">
            <a:spAutoFit/>
          </a:bodyPr>
          <a:lstStyle/>
          <a:p>
            <a:pPr>
              <a:spcBef>
                <a:spcPts val="1200"/>
              </a:spcBef>
              <a:spcAft>
                <a:spcPts val="1200"/>
              </a:spcAft>
            </a:pPr>
            <a:r>
              <a:rPr lang="en-US" sz="2800" b="1" dirty="0" smtClean="0"/>
              <a:t>Way forward </a:t>
            </a:r>
            <a:endParaRPr lang="en-US" sz="2800" dirty="0" smtClean="0"/>
          </a:p>
          <a:p>
            <a:pPr marL="228600" indent="-228600">
              <a:spcBef>
                <a:spcPts val="1200"/>
              </a:spcBef>
              <a:spcAft>
                <a:spcPts val="1200"/>
              </a:spcAft>
              <a:buFont typeface="Arial" pitchFamily="34" charset="0"/>
              <a:buChar char="•"/>
            </a:pPr>
            <a:r>
              <a:rPr lang="en-US" sz="2400" dirty="0" smtClean="0"/>
              <a:t>Durable ceasefire that addresses root causes, inc.</a:t>
            </a:r>
          </a:p>
          <a:p>
            <a:pPr marL="685800" lvl="1" indent="-228600">
              <a:spcBef>
                <a:spcPts val="1200"/>
              </a:spcBef>
              <a:spcAft>
                <a:spcPts val="1200"/>
              </a:spcAft>
            </a:pPr>
            <a:r>
              <a:rPr lang="en-US" sz="2400" dirty="0" smtClean="0"/>
              <a:t>- End of blockade </a:t>
            </a:r>
          </a:p>
          <a:p>
            <a:pPr marL="685800" lvl="1" indent="-228600">
              <a:spcBef>
                <a:spcPts val="1200"/>
              </a:spcBef>
              <a:spcAft>
                <a:spcPts val="1200"/>
              </a:spcAft>
            </a:pPr>
            <a:r>
              <a:rPr lang="en-US" sz="2400" smtClean="0"/>
              <a:t>- End </a:t>
            </a:r>
            <a:r>
              <a:rPr lang="en-US" sz="2400" dirty="0" smtClean="0"/>
              <a:t>of rocket fire</a:t>
            </a:r>
          </a:p>
          <a:p>
            <a:pPr marL="228600" indent="-228600">
              <a:spcBef>
                <a:spcPts val="1200"/>
              </a:spcBef>
              <a:spcAft>
                <a:spcPts val="1200"/>
              </a:spcAft>
              <a:buFont typeface="Arial" pitchFamily="34" charset="0"/>
              <a:buChar char="•"/>
            </a:pPr>
            <a:r>
              <a:rPr lang="en-US" sz="2400" dirty="0" smtClean="0"/>
              <a:t>Accountability</a:t>
            </a:r>
          </a:p>
          <a:p>
            <a:pPr marL="228600" indent="-228600">
              <a:spcBef>
                <a:spcPts val="1200"/>
              </a:spcBef>
              <a:spcAft>
                <a:spcPts val="1200"/>
              </a:spcAft>
              <a:buFont typeface="Arial" pitchFamily="34" charset="0"/>
              <a:buChar char="•"/>
            </a:pPr>
            <a:r>
              <a:rPr lang="en-US" sz="2400" dirty="0" smtClean="0"/>
              <a:t>Opening of </a:t>
            </a:r>
            <a:r>
              <a:rPr lang="en-US" sz="2400" dirty="0" err="1" smtClean="0"/>
              <a:t>Rafah</a:t>
            </a:r>
            <a:r>
              <a:rPr lang="en-US" sz="2400" dirty="0" smtClean="0"/>
              <a:t> Crossing</a:t>
            </a:r>
          </a:p>
          <a:p>
            <a:pPr marL="228600" indent="-228600">
              <a:spcBef>
                <a:spcPts val="1200"/>
              </a:spcBef>
              <a:spcAft>
                <a:spcPts val="1200"/>
              </a:spcAft>
              <a:buFont typeface="Arial" pitchFamily="34" charset="0"/>
              <a:buChar char="•"/>
            </a:pPr>
            <a:r>
              <a:rPr lang="en-US" sz="2400" dirty="0" smtClean="0"/>
              <a:t>Consolidation of GNC</a:t>
            </a:r>
          </a:p>
          <a:p>
            <a:pPr marL="228600" indent="-228600">
              <a:spcBef>
                <a:spcPts val="1200"/>
              </a:spcBef>
              <a:spcAft>
                <a:spcPts val="1200"/>
              </a:spcAft>
              <a:buFont typeface="Arial" pitchFamily="34" charset="0"/>
              <a:buChar char="•"/>
            </a:pPr>
            <a:r>
              <a:rPr lang="en-US" sz="2400" dirty="0" smtClean="0"/>
              <a:t>Strong mobilization of resources </a:t>
            </a: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trigger demolitions">
            <a:hlinkClick r:id="rId3" action="ppaction://hlinksldjump" highlightClick="1"/>
            <a:hlinkHover r:id="" action="ppaction://noaction" highlightClick="1"/>
          </p:cNvPr>
          <p:cNvSpPr txBox="1"/>
          <p:nvPr/>
        </p:nvSpPr>
        <p:spPr>
          <a:xfrm>
            <a:off x="3480638" y="6276291"/>
            <a:ext cx="1453312" cy="261610"/>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defRPr/>
            </a:pPr>
            <a:r>
              <a:rPr lang="en-US" sz="1100" dirty="0" smtClean="0">
                <a:solidFill>
                  <a:schemeClr val="accent3">
                    <a:lumMod val="75000"/>
                  </a:schemeClr>
                </a:solidFill>
                <a:latin typeface="Gill Sans MT" pitchFamily="34" charset="0"/>
                <a:cs typeface="Arial" pitchFamily="34" charset="0"/>
              </a:rPr>
              <a:t>Settlements trends</a:t>
            </a:r>
          </a:p>
        </p:txBody>
      </p:sp>
      <p:sp>
        <p:nvSpPr>
          <p:cNvPr id="85" name="trigger casualties">
            <a:hlinkClick r:id="" action="ppaction://noaction" highlightClick="1"/>
            <a:hlinkHover r:id="" action="ppaction://noaction" highlightClick="1"/>
          </p:cNvPr>
          <p:cNvSpPr txBox="1"/>
          <p:nvPr/>
        </p:nvSpPr>
        <p:spPr>
          <a:xfrm>
            <a:off x="3763595" y="5213414"/>
            <a:ext cx="1141780" cy="234885"/>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defRPr/>
            </a:pPr>
            <a:r>
              <a:rPr lang="en-US" sz="900" dirty="0" smtClean="0">
                <a:solidFill>
                  <a:schemeClr val="accent3">
                    <a:lumMod val="75000"/>
                  </a:schemeClr>
                </a:solidFill>
                <a:latin typeface="Gill Sans MT" pitchFamily="34" charset="0"/>
              </a:rPr>
              <a:t>Casualties</a:t>
            </a:r>
            <a:endParaRPr lang="en-US" sz="900" dirty="0">
              <a:solidFill>
                <a:schemeClr val="accent3">
                  <a:lumMod val="75000"/>
                </a:schemeClr>
              </a:solidFill>
              <a:latin typeface="Gill Sans MT" pitchFamily="34" charset="0"/>
            </a:endParaRPr>
          </a:p>
        </p:txBody>
      </p:sp>
      <p:sp>
        <p:nvSpPr>
          <p:cNvPr id="134" name="trigger closures">
            <a:hlinkClick r:id="rId4" action="ppaction://hlinksldjump" highlightClick="1"/>
            <a:hlinkHover r:id="" action="ppaction://noaction" highlightClick="1"/>
          </p:cNvPr>
          <p:cNvSpPr txBox="1"/>
          <p:nvPr/>
        </p:nvSpPr>
        <p:spPr>
          <a:xfrm>
            <a:off x="3763594" y="4546664"/>
            <a:ext cx="1122731" cy="234886"/>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defRPr/>
            </a:pPr>
            <a:r>
              <a:rPr lang="en-US" sz="900" dirty="0" smtClean="0">
                <a:solidFill>
                  <a:schemeClr val="accent3">
                    <a:lumMod val="75000"/>
                  </a:schemeClr>
                </a:solidFill>
                <a:latin typeface="Gill Sans MT" pitchFamily="34" charset="0"/>
              </a:rPr>
              <a:t>Bedouin relocation</a:t>
            </a:r>
            <a:endParaRPr lang="en-US" sz="900" dirty="0">
              <a:solidFill>
                <a:schemeClr val="accent3">
                  <a:lumMod val="75000"/>
                </a:schemeClr>
              </a:solidFill>
              <a:latin typeface="Gill Sans MT" pitchFamily="34" charset="0"/>
            </a:endParaRPr>
          </a:p>
        </p:txBody>
      </p:sp>
      <p:pic>
        <p:nvPicPr>
          <p:cNvPr id="30" name="Aireal photo" descr="R:\filing\GIS\projects\Presentations\Presentation_2011\Restructure\Basemap.png"/>
          <p:cNvPicPr>
            <a:picLocks noChangeAspect="1" noChangeArrowheads="1"/>
          </p:cNvPicPr>
          <p:nvPr/>
        </p:nvPicPr>
        <p:blipFill>
          <a:blip r:embed="rId5" cstate="email"/>
          <a:srcRect/>
          <a:stretch>
            <a:fillRect/>
          </a:stretch>
        </p:blipFill>
        <p:spPr bwMode="auto">
          <a:xfrm>
            <a:off x="4953000" y="3175"/>
            <a:ext cx="4191000" cy="6842125"/>
          </a:xfrm>
          <a:prstGeom prst="rect">
            <a:avLst/>
          </a:prstGeom>
          <a:noFill/>
          <a:ln w="9525">
            <a:noFill/>
            <a:miter lim="800000"/>
            <a:headEnd/>
            <a:tailEnd/>
          </a:ln>
        </p:spPr>
      </p:pic>
      <p:pic>
        <p:nvPicPr>
          <p:cNvPr id="35842" name="basemap2" descr="R:\filing\GIS\projects\Presentations\Presentation_2011\Restructure\Closure_Sequence2011.png"/>
          <p:cNvPicPr>
            <a:picLocks noChangeAspect="1" noChangeArrowheads="1"/>
          </p:cNvPicPr>
          <p:nvPr/>
        </p:nvPicPr>
        <p:blipFill>
          <a:blip r:embed="rId6" cstate="email"/>
          <a:srcRect/>
          <a:stretch>
            <a:fillRect/>
          </a:stretch>
        </p:blipFill>
        <p:spPr bwMode="auto">
          <a:xfrm>
            <a:off x="4946650" y="0"/>
            <a:ext cx="4197350" cy="6858000"/>
          </a:xfrm>
          <a:prstGeom prst="rect">
            <a:avLst/>
          </a:prstGeom>
          <a:noFill/>
          <a:ln w="9525">
            <a:noFill/>
            <a:miter lim="800000"/>
            <a:headEnd/>
            <a:tailEnd/>
          </a:ln>
        </p:spPr>
      </p:pic>
      <p:pic>
        <p:nvPicPr>
          <p:cNvPr id="240657" name="Base map" descr="R:\filing\GIS\projects\Presentations\Presentation_2011\Restructure\Basemap.png"/>
          <p:cNvPicPr>
            <a:picLocks noChangeAspect="1" noChangeArrowheads="1"/>
          </p:cNvPicPr>
          <p:nvPr/>
        </p:nvPicPr>
        <p:blipFill>
          <a:blip r:embed="rId7" cstate="email"/>
          <a:srcRect/>
          <a:stretch>
            <a:fillRect/>
          </a:stretch>
        </p:blipFill>
        <p:spPr bwMode="auto">
          <a:xfrm>
            <a:off x="4946650" y="4763"/>
            <a:ext cx="4197350" cy="6848475"/>
          </a:xfrm>
          <a:prstGeom prst="rect">
            <a:avLst/>
          </a:prstGeom>
          <a:noFill/>
          <a:ln w="9525">
            <a:noFill/>
            <a:miter lim="800000"/>
            <a:headEnd/>
            <a:tailEnd/>
          </a:ln>
        </p:spPr>
      </p:pic>
      <p:pic>
        <p:nvPicPr>
          <p:cNvPr id="240648" name="Area C" descr="R:\filing\GIS\projects\Presentations\Presentation_2011\Restructure\Oslo C.png"/>
          <p:cNvPicPr>
            <a:picLocks noChangeAspect="1" noChangeArrowheads="1"/>
          </p:cNvPicPr>
          <p:nvPr/>
        </p:nvPicPr>
        <p:blipFill>
          <a:blip r:embed="rId8" cstate="email"/>
          <a:srcRect/>
          <a:stretch>
            <a:fillRect/>
          </a:stretch>
        </p:blipFill>
        <p:spPr bwMode="auto">
          <a:xfrm>
            <a:off x="4946650" y="4763"/>
            <a:ext cx="4197350" cy="6848475"/>
          </a:xfrm>
          <a:prstGeom prst="rect">
            <a:avLst/>
          </a:prstGeom>
          <a:noFill/>
          <a:ln w="9525">
            <a:noFill/>
            <a:miter lim="800000"/>
            <a:headEnd/>
            <a:tailEnd/>
          </a:ln>
        </p:spPr>
      </p:pic>
      <p:pic>
        <p:nvPicPr>
          <p:cNvPr id="240649" name="Area B" descr="R:\filing\GIS\projects\Presentations\Presentation_2011\Restructure\Oslo B.png"/>
          <p:cNvPicPr>
            <a:picLocks noChangeAspect="1" noChangeArrowheads="1"/>
          </p:cNvPicPr>
          <p:nvPr/>
        </p:nvPicPr>
        <p:blipFill>
          <a:blip r:embed="rId9" cstate="email"/>
          <a:srcRect/>
          <a:stretch>
            <a:fillRect/>
          </a:stretch>
        </p:blipFill>
        <p:spPr bwMode="auto">
          <a:xfrm>
            <a:off x="4946650" y="0"/>
            <a:ext cx="4197350" cy="6858000"/>
          </a:xfrm>
          <a:prstGeom prst="rect">
            <a:avLst/>
          </a:prstGeom>
          <a:noFill/>
          <a:ln w="9525">
            <a:noFill/>
            <a:miter lim="800000"/>
            <a:headEnd/>
            <a:tailEnd/>
          </a:ln>
        </p:spPr>
      </p:pic>
      <p:pic>
        <p:nvPicPr>
          <p:cNvPr id="240650" name="Area A" descr="R:\filing\GIS\projects\Presentations\Presentation_2011\Restructure\Oslo A.png"/>
          <p:cNvPicPr>
            <a:picLocks noChangeAspect="1" noChangeArrowheads="1"/>
          </p:cNvPicPr>
          <p:nvPr/>
        </p:nvPicPr>
        <p:blipFill>
          <a:blip r:embed="rId10" cstate="email"/>
          <a:srcRect/>
          <a:stretch>
            <a:fillRect/>
          </a:stretch>
        </p:blipFill>
        <p:spPr bwMode="auto">
          <a:xfrm>
            <a:off x="4946650" y="4763"/>
            <a:ext cx="4197350" cy="6848475"/>
          </a:xfrm>
          <a:prstGeom prst="rect">
            <a:avLst/>
          </a:prstGeom>
          <a:noFill/>
          <a:ln w="9525">
            <a:noFill/>
            <a:miter lim="800000"/>
            <a:headEnd/>
            <a:tailEnd/>
          </a:ln>
        </p:spPr>
      </p:pic>
      <p:pic>
        <p:nvPicPr>
          <p:cNvPr id="240643" name="Pal builtup" descr="R:\filing\GIS\projects\Presentations\Presentation_2011\Restructure\Pal_communities.png"/>
          <p:cNvPicPr>
            <a:picLocks noChangeAspect="1" noChangeArrowheads="1"/>
          </p:cNvPicPr>
          <p:nvPr/>
        </p:nvPicPr>
        <p:blipFill>
          <a:blip r:embed="rId11" cstate="email"/>
          <a:srcRect/>
          <a:stretch>
            <a:fillRect/>
          </a:stretch>
        </p:blipFill>
        <p:spPr bwMode="auto">
          <a:xfrm>
            <a:off x="4946650" y="0"/>
            <a:ext cx="4197350" cy="6858000"/>
          </a:xfrm>
          <a:prstGeom prst="rect">
            <a:avLst/>
          </a:prstGeom>
          <a:noFill/>
          <a:ln w="9525">
            <a:noFill/>
            <a:miter lim="800000"/>
            <a:headEnd/>
            <a:tailEnd/>
          </a:ln>
        </p:spPr>
      </p:pic>
      <p:pic>
        <p:nvPicPr>
          <p:cNvPr id="43" name="settlement Areas" descr="R:\filing\GIS\projects\Presentations\Presentation_2011\Restructure\Basemap.png"/>
          <p:cNvPicPr>
            <a:picLocks noChangeAspect="1" noChangeArrowheads="1"/>
          </p:cNvPicPr>
          <p:nvPr/>
        </p:nvPicPr>
        <p:blipFill>
          <a:blip r:embed="rId12" cstate="email">
            <a:duotone>
              <a:prstClr val="black"/>
              <a:srgbClr val="FF66FF">
                <a:tint val="45000"/>
                <a:satMod val="400000"/>
              </a:srgbClr>
            </a:duotone>
            <a:lum bright="20000" contrast="-20000"/>
          </a:blip>
          <a:stretch>
            <a:fillRect/>
          </a:stretch>
        </p:blipFill>
        <p:spPr bwMode="auto">
          <a:xfrm>
            <a:off x="4950497" y="0"/>
            <a:ext cx="4189655" cy="6848475"/>
          </a:xfrm>
          <a:prstGeom prst="rect">
            <a:avLst/>
          </a:prstGeom>
          <a:noFill/>
          <a:ln w="9525">
            <a:noFill/>
            <a:miter lim="800000"/>
            <a:headEnd/>
            <a:tailEnd/>
          </a:ln>
        </p:spPr>
      </p:pic>
      <p:pic>
        <p:nvPicPr>
          <p:cNvPr id="240653" name="Settlments" descr="R:\filing\GIS\projects\Presentations\Presentation_2011\Restructure\Israeli_Settlements.png"/>
          <p:cNvPicPr>
            <a:picLocks noChangeAspect="1" noChangeArrowheads="1"/>
          </p:cNvPicPr>
          <p:nvPr/>
        </p:nvPicPr>
        <p:blipFill>
          <a:blip r:embed="rId13" cstate="email"/>
          <a:stretch>
            <a:fillRect/>
          </a:stretch>
        </p:blipFill>
        <p:spPr bwMode="auto">
          <a:xfrm>
            <a:off x="4946650" y="5016"/>
            <a:ext cx="4197350" cy="6847968"/>
          </a:xfrm>
          <a:prstGeom prst="rect">
            <a:avLst/>
          </a:prstGeom>
          <a:noFill/>
          <a:ln w="9525">
            <a:noFill/>
            <a:miter lim="800000"/>
            <a:headEnd/>
            <a:tailEnd/>
          </a:ln>
        </p:spPr>
      </p:pic>
      <p:pic>
        <p:nvPicPr>
          <p:cNvPr id="36" name="nature reserves" descr="R:\filing\GIS\projects\Presentations\Presentation_2011\Restructure\Basemap.png"/>
          <p:cNvPicPr>
            <a:picLocks noChangeAspect="1" noChangeArrowheads="1"/>
          </p:cNvPicPr>
          <p:nvPr/>
        </p:nvPicPr>
        <p:blipFill>
          <a:blip r:embed="rId14" cstate="email"/>
          <a:srcRect/>
          <a:stretch>
            <a:fillRect/>
          </a:stretch>
        </p:blipFill>
        <p:spPr bwMode="auto">
          <a:xfrm>
            <a:off x="4949825" y="9525"/>
            <a:ext cx="4191000" cy="6848475"/>
          </a:xfrm>
          <a:prstGeom prst="rect">
            <a:avLst/>
          </a:prstGeom>
          <a:noFill/>
          <a:ln w="9525">
            <a:noFill/>
            <a:miter lim="800000"/>
            <a:headEnd/>
            <a:tailEnd/>
          </a:ln>
        </p:spPr>
      </p:pic>
      <p:pic>
        <p:nvPicPr>
          <p:cNvPr id="240642" name="closed mil areas" descr="R:\filing\GIS\projects\Presentations\Presentation_2011\Restructure\closed military areas1.png"/>
          <p:cNvPicPr>
            <a:picLocks noChangeAspect="1" noChangeArrowheads="1"/>
          </p:cNvPicPr>
          <p:nvPr/>
        </p:nvPicPr>
        <p:blipFill>
          <a:blip r:embed="rId15" cstate="email"/>
          <a:srcRect/>
          <a:stretch>
            <a:fillRect/>
          </a:stretch>
        </p:blipFill>
        <p:spPr bwMode="auto">
          <a:xfrm>
            <a:off x="4946650" y="4763"/>
            <a:ext cx="4197350" cy="6848475"/>
          </a:xfrm>
          <a:prstGeom prst="rect">
            <a:avLst/>
          </a:prstGeom>
          <a:noFill/>
          <a:ln w="9525">
            <a:noFill/>
            <a:miter lim="800000"/>
            <a:headEnd/>
            <a:tailEnd/>
          </a:ln>
        </p:spPr>
      </p:pic>
      <p:pic>
        <p:nvPicPr>
          <p:cNvPr id="240651" name="Restricted Areas" descr="R:\filing\GIS\projects\Presentations\Presentation_2011\Restructure\Area behind Barrier.png"/>
          <p:cNvPicPr>
            <a:picLocks noChangeAspect="1" noChangeArrowheads="1"/>
          </p:cNvPicPr>
          <p:nvPr/>
        </p:nvPicPr>
        <p:blipFill>
          <a:blip r:embed="rId16" cstate="email"/>
          <a:stretch>
            <a:fillRect/>
          </a:stretch>
        </p:blipFill>
        <p:spPr bwMode="auto">
          <a:xfrm>
            <a:off x="4948238" y="5577"/>
            <a:ext cx="4194175" cy="6846845"/>
          </a:xfrm>
          <a:prstGeom prst="rect">
            <a:avLst/>
          </a:prstGeom>
          <a:noFill/>
          <a:ln w="9525">
            <a:noFill/>
            <a:miter lim="800000"/>
            <a:headEnd/>
            <a:tailEnd/>
          </a:ln>
        </p:spPr>
      </p:pic>
      <p:pic>
        <p:nvPicPr>
          <p:cNvPr id="106" name="Enclaves" descr="R:\filing\GIS\projects\Presentations\Presentation_2011\Restructure\Area behind Barrier.png"/>
          <p:cNvPicPr>
            <a:picLocks noChangeAspect="1" noChangeArrowheads="1"/>
          </p:cNvPicPr>
          <p:nvPr/>
        </p:nvPicPr>
        <p:blipFill>
          <a:blip r:embed="rId17" cstate="email">
            <a:lum bright="46000"/>
          </a:blip>
          <a:srcRect/>
          <a:stretch>
            <a:fillRect/>
          </a:stretch>
        </p:blipFill>
        <p:spPr bwMode="auto">
          <a:xfrm>
            <a:off x="4956175" y="9525"/>
            <a:ext cx="4197350" cy="6858000"/>
          </a:xfrm>
          <a:prstGeom prst="rect">
            <a:avLst/>
          </a:prstGeom>
          <a:noFill/>
          <a:ln w="9525">
            <a:noFill/>
            <a:miter lim="800000"/>
            <a:headEnd/>
            <a:tailEnd/>
          </a:ln>
        </p:spPr>
      </p:pic>
      <p:pic>
        <p:nvPicPr>
          <p:cNvPr id="240652" name="Barrier" descr="R:\filing\GIS\projects\Presentations\Presentation_2011\Restructure\Barrier.png"/>
          <p:cNvPicPr>
            <a:picLocks noChangeAspect="1" noChangeArrowheads="1"/>
          </p:cNvPicPr>
          <p:nvPr/>
        </p:nvPicPr>
        <p:blipFill>
          <a:blip r:embed="rId18" cstate="email"/>
          <a:srcRect/>
          <a:stretch>
            <a:fillRect/>
          </a:stretch>
        </p:blipFill>
        <p:spPr bwMode="auto">
          <a:xfrm>
            <a:off x="4946650" y="4763"/>
            <a:ext cx="4197350" cy="6848475"/>
          </a:xfrm>
          <a:prstGeom prst="rect">
            <a:avLst/>
          </a:prstGeom>
          <a:noFill/>
          <a:ln w="9525">
            <a:noFill/>
            <a:miter lim="800000"/>
            <a:headEnd/>
            <a:tailEnd/>
          </a:ln>
        </p:spPr>
      </p:pic>
      <p:sp>
        <p:nvSpPr>
          <p:cNvPr id="19" name="trigger Fence">
            <a:hlinkClick r:id="" action="ppaction://noaction" highlightClick="1"/>
            <a:hlinkHover r:id="" action="ppaction://noaction" highlightClick="1"/>
          </p:cNvPr>
          <p:cNvSpPr txBox="1"/>
          <p:nvPr/>
        </p:nvSpPr>
        <p:spPr>
          <a:xfrm>
            <a:off x="2031543" y="5542460"/>
            <a:ext cx="1663700" cy="261610"/>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p>
            <a:pPr>
              <a:defRPr/>
            </a:pPr>
            <a:r>
              <a:rPr lang="en-US" sz="1100" dirty="0">
                <a:solidFill>
                  <a:schemeClr val="accent3">
                    <a:lumMod val="75000"/>
                  </a:schemeClr>
                </a:solidFill>
                <a:latin typeface="Gill Sans MT" pitchFamily="34" charset="0"/>
                <a:cs typeface="Arial" pitchFamily="34" charset="0"/>
              </a:rPr>
              <a:t>Closures</a:t>
            </a:r>
          </a:p>
        </p:txBody>
      </p:sp>
      <p:sp>
        <p:nvSpPr>
          <p:cNvPr id="20" name="trigger Barrier">
            <a:hlinkClick r:id="" action="ppaction://noaction" highlightClick="1"/>
            <a:hlinkHover r:id="" action="ppaction://noaction" highlightClick="1"/>
          </p:cNvPr>
          <p:cNvSpPr txBox="1"/>
          <p:nvPr/>
        </p:nvSpPr>
        <p:spPr>
          <a:xfrm>
            <a:off x="2031543" y="4886200"/>
            <a:ext cx="1663700" cy="261610"/>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p>
            <a:pPr>
              <a:defRPr/>
            </a:pPr>
            <a:r>
              <a:rPr lang="en-US" sz="1100" dirty="0">
                <a:solidFill>
                  <a:schemeClr val="accent3">
                    <a:lumMod val="75000"/>
                  </a:schemeClr>
                </a:solidFill>
                <a:latin typeface="Gill Sans MT" pitchFamily="34" charset="0"/>
                <a:cs typeface="Arial" pitchFamily="34" charset="0"/>
              </a:rPr>
              <a:t>Barrier</a:t>
            </a:r>
          </a:p>
        </p:txBody>
      </p:sp>
      <p:sp>
        <p:nvSpPr>
          <p:cNvPr id="23" name="trigger settlments">
            <a:hlinkClick r:id="" action="ppaction://noaction" highlightClick="1"/>
            <a:hlinkHover r:id="" action="ppaction://noaction" highlightClick="1"/>
          </p:cNvPr>
          <p:cNvSpPr txBox="1"/>
          <p:nvPr/>
        </p:nvSpPr>
        <p:spPr>
          <a:xfrm>
            <a:off x="277355" y="5548810"/>
            <a:ext cx="1663700" cy="261610"/>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p>
            <a:pPr>
              <a:defRPr/>
            </a:pPr>
            <a:r>
              <a:rPr lang="en-US" sz="1050" dirty="0" smtClean="0">
                <a:solidFill>
                  <a:schemeClr val="accent3">
                    <a:lumMod val="75000"/>
                  </a:schemeClr>
                </a:solidFill>
                <a:latin typeface="Gill Sans MT" pitchFamily="34" charset="0"/>
                <a:cs typeface="Arial" pitchFamily="34" charset="0"/>
              </a:rPr>
              <a:t>Settlements</a:t>
            </a:r>
            <a:r>
              <a:rPr lang="en-US" sz="1100" dirty="0" smtClean="0">
                <a:solidFill>
                  <a:schemeClr val="accent3">
                    <a:lumMod val="75000"/>
                  </a:schemeClr>
                </a:solidFill>
                <a:latin typeface="Gill Sans MT" pitchFamily="34" charset="0"/>
                <a:cs typeface="Arial" pitchFamily="34" charset="0"/>
              </a:rPr>
              <a:t> </a:t>
            </a:r>
            <a:r>
              <a:rPr lang="en-US" sz="800" dirty="0" smtClean="0">
                <a:solidFill>
                  <a:schemeClr val="accent3">
                    <a:lumMod val="75000"/>
                  </a:schemeClr>
                </a:solidFill>
                <a:latin typeface="Gill Sans MT" pitchFamily="34" charset="0"/>
                <a:cs typeface="Arial" pitchFamily="34" charset="0"/>
              </a:rPr>
              <a:t>(outer limits)</a:t>
            </a:r>
            <a:endParaRPr lang="en-US" sz="800" dirty="0">
              <a:solidFill>
                <a:schemeClr val="accent3">
                  <a:lumMod val="75000"/>
                </a:schemeClr>
              </a:solidFill>
              <a:latin typeface="Gill Sans MT" pitchFamily="34" charset="0"/>
              <a:cs typeface="Arial" pitchFamily="34" charset="0"/>
            </a:endParaRPr>
          </a:p>
        </p:txBody>
      </p:sp>
      <p:sp>
        <p:nvSpPr>
          <p:cNvPr id="24" name="trigger Area A">
            <a:hlinkClick r:id="" action="ppaction://noaction" highlightClick="1"/>
            <a:hlinkHover r:id="" action="ppaction://noaction" highlightClick="1"/>
          </p:cNvPr>
          <p:cNvSpPr txBox="1"/>
          <p:nvPr/>
        </p:nvSpPr>
        <p:spPr>
          <a:xfrm>
            <a:off x="277355" y="4873500"/>
            <a:ext cx="1663700" cy="261610"/>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p>
            <a:pPr>
              <a:defRPr/>
            </a:pPr>
            <a:r>
              <a:rPr lang="en-US" sz="1100" dirty="0">
                <a:solidFill>
                  <a:schemeClr val="accent3">
                    <a:lumMod val="75000"/>
                  </a:schemeClr>
                </a:solidFill>
                <a:latin typeface="Gill Sans MT" pitchFamily="34" charset="0"/>
                <a:cs typeface="Arial" pitchFamily="34" charset="0"/>
              </a:rPr>
              <a:t>Areas  A and B</a:t>
            </a:r>
          </a:p>
        </p:txBody>
      </p:sp>
      <p:sp>
        <p:nvSpPr>
          <p:cNvPr id="27" name="trigger military">
            <a:hlinkClick r:id="" action="ppaction://noaction" highlightClick="1"/>
            <a:hlinkHover r:id="" action="ppaction://noaction" highlightClick="1"/>
          </p:cNvPr>
          <p:cNvSpPr txBox="1"/>
          <p:nvPr/>
        </p:nvSpPr>
        <p:spPr>
          <a:xfrm>
            <a:off x="2031543" y="5870108"/>
            <a:ext cx="1663700" cy="261610"/>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p>
            <a:pPr>
              <a:defRPr/>
            </a:pPr>
            <a:r>
              <a:rPr lang="en-US" sz="1100" dirty="0">
                <a:solidFill>
                  <a:schemeClr val="accent3">
                    <a:lumMod val="75000"/>
                  </a:schemeClr>
                </a:solidFill>
                <a:latin typeface="Gill Sans MT" pitchFamily="34" charset="0"/>
                <a:cs typeface="Arial" pitchFamily="34" charset="0"/>
              </a:rPr>
              <a:t>Military zones</a:t>
            </a:r>
          </a:p>
        </p:txBody>
      </p:sp>
      <p:sp>
        <p:nvSpPr>
          <p:cNvPr id="28" name="trigger Area C">
            <a:hlinkClick r:id="" action="ppaction://noaction" highlightClick="1"/>
            <a:hlinkHover r:id="" action="ppaction://noaction" highlightClick="1"/>
          </p:cNvPr>
          <p:cNvSpPr txBox="1"/>
          <p:nvPr/>
        </p:nvSpPr>
        <p:spPr>
          <a:xfrm>
            <a:off x="277355" y="5196385"/>
            <a:ext cx="1663700" cy="261610"/>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p>
            <a:pPr>
              <a:defRPr/>
            </a:pPr>
            <a:r>
              <a:rPr lang="en-US" sz="1100" dirty="0">
                <a:solidFill>
                  <a:schemeClr val="accent3">
                    <a:lumMod val="75000"/>
                  </a:schemeClr>
                </a:solidFill>
                <a:latin typeface="Gill Sans MT" pitchFamily="34" charset="0"/>
                <a:cs typeface="Arial" pitchFamily="34" charset="0"/>
              </a:rPr>
              <a:t>Area C </a:t>
            </a:r>
            <a:r>
              <a:rPr lang="en-US" sz="500" dirty="0">
                <a:solidFill>
                  <a:schemeClr val="accent3">
                    <a:lumMod val="75000"/>
                  </a:schemeClr>
                </a:solidFill>
                <a:latin typeface="Gill Sans MT" pitchFamily="34" charset="0"/>
                <a:cs typeface="Arial" pitchFamily="34" charset="0"/>
              </a:rPr>
              <a:t>&amp; </a:t>
            </a:r>
            <a:r>
              <a:rPr lang="en-US" sz="500" dirty="0" err="1">
                <a:solidFill>
                  <a:schemeClr val="accent3">
                    <a:lumMod val="75000"/>
                  </a:schemeClr>
                </a:solidFill>
                <a:latin typeface="Gill Sans MT" pitchFamily="34" charset="0"/>
                <a:cs typeface="Arial" pitchFamily="34" charset="0"/>
              </a:rPr>
              <a:t>Wye</a:t>
            </a:r>
            <a:r>
              <a:rPr lang="en-US" sz="500" dirty="0">
                <a:solidFill>
                  <a:schemeClr val="accent3">
                    <a:lumMod val="75000"/>
                  </a:schemeClr>
                </a:solidFill>
                <a:latin typeface="Gill Sans MT" pitchFamily="34" charset="0"/>
                <a:cs typeface="Arial" pitchFamily="34" charset="0"/>
              </a:rPr>
              <a:t> River Nature Reserves</a:t>
            </a:r>
            <a:endParaRPr lang="en-US" sz="1100" dirty="0">
              <a:solidFill>
                <a:schemeClr val="accent3">
                  <a:lumMod val="75000"/>
                </a:schemeClr>
              </a:solidFill>
              <a:latin typeface="Gill Sans MT" pitchFamily="34" charset="0"/>
              <a:cs typeface="Arial" pitchFamily="34" charset="0"/>
            </a:endParaRPr>
          </a:p>
        </p:txBody>
      </p:sp>
      <p:sp>
        <p:nvSpPr>
          <p:cNvPr id="33" name="trigger Enclaves">
            <a:hlinkClick r:id="" action="ppaction://noaction" highlightClick="1"/>
            <a:hlinkHover r:id="" action="ppaction://noaction" highlightClick="1"/>
          </p:cNvPr>
          <p:cNvSpPr txBox="1"/>
          <p:nvPr/>
        </p:nvSpPr>
        <p:spPr>
          <a:xfrm>
            <a:off x="2031543" y="5209085"/>
            <a:ext cx="1663700" cy="261610"/>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p>
            <a:pPr>
              <a:defRPr/>
            </a:pPr>
            <a:r>
              <a:rPr lang="en-US" sz="1100" dirty="0" smtClean="0">
                <a:solidFill>
                  <a:schemeClr val="accent3">
                    <a:lumMod val="75000"/>
                  </a:schemeClr>
                </a:solidFill>
                <a:latin typeface="Gill Sans MT" pitchFamily="34" charset="0"/>
                <a:cs typeface="Arial" pitchFamily="34" charset="0"/>
              </a:rPr>
              <a:t>Shrinking Space</a:t>
            </a:r>
            <a:endParaRPr lang="en-US" sz="1100" dirty="0">
              <a:solidFill>
                <a:schemeClr val="accent3">
                  <a:lumMod val="75000"/>
                </a:schemeClr>
              </a:solidFill>
              <a:latin typeface="Gill Sans MT" pitchFamily="34" charset="0"/>
              <a:cs typeface="Arial" pitchFamily="34" charset="0"/>
            </a:endParaRPr>
          </a:p>
        </p:txBody>
      </p:sp>
      <p:sp>
        <p:nvSpPr>
          <p:cNvPr id="34" name="triggerpup">
            <a:hlinkClick r:id="" action="ppaction://noaction" highlightClick="1"/>
            <a:hlinkHover r:id="" action="ppaction://noaction" highlightClick="1"/>
          </p:cNvPr>
          <p:cNvSpPr txBox="1"/>
          <p:nvPr/>
        </p:nvSpPr>
        <p:spPr>
          <a:xfrm>
            <a:off x="277355" y="4573463"/>
            <a:ext cx="1663700" cy="261937"/>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p>
            <a:pPr>
              <a:defRPr/>
            </a:pPr>
            <a:r>
              <a:rPr lang="en-US" sz="1050" dirty="0">
                <a:solidFill>
                  <a:schemeClr val="accent3">
                    <a:lumMod val="75000"/>
                  </a:schemeClr>
                </a:solidFill>
                <a:latin typeface="Gill Sans MT" pitchFamily="34" charset="0"/>
                <a:cs typeface="Arial" pitchFamily="34" charset="0"/>
              </a:rPr>
              <a:t>Palestinian Communities</a:t>
            </a:r>
          </a:p>
        </p:txBody>
      </p:sp>
      <p:sp>
        <p:nvSpPr>
          <p:cNvPr id="37" name="trigger naturereserves">
            <a:hlinkClick r:id="" action="ppaction://noaction" highlightClick="1"/>
            <a:hlinkHover r:id="" action="ppaction://noaction" highlightClick="1"/>
          </p:cNvPr>
          <p:cNvSpPr txBox="1"/>
          <p:nvPr/>
        </p:nvSpPr>
        <p:spPr>
          <a:xfrm>
            <a:off x="2031543" y="4578225"/>
            <a:ext cx="1663700" cy="261610"/>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p>
            <a:pPr>
              <a:defRPr/>
            </a:pPr>
            <a:r>
              <a:rPr lang="en-US" sz="1100" dirty="0">
                <a:solidFill>
                  <a:schemeClr val="accent3">
                    <a:lumMod val="75000"/>
                  </a:schemeClr>
                </a:solidFill>
                <a:latin typeface="Gill Sans MT" pitchFamily="34" charset="0"/>
                <a:cs typeface="Arial" pitchFamily="34" charset="0"/>
              </a:rPr>
              <a:t>Nature reserves</a:t>
            </a:r>
          </a:p>
        </p:txBody>
      </p:sp>
      <p:sp>
        <p:nvSpPr>
          <p:cNvPr id="44" name="trigger sett_regional_council">
            <a:hlinkClick r:id="" action="ppaction://noaction" highlightClick="1"/>
            <a:hlinkHover r:id="" action="ppaction://noaction" highlightClick="1"/>
          </p:cNvPr>
          <p:cNvSpPr txBox="1"/>
          <p:nvPr/>
        </p:nvSpPr>
        <p:spPr>
          <a:xfrm>
            <a:off x="279783" y="6268975"/>
            <a:ext cx="1663700" cy="261610"/>
          </a:xfrm>
          <a:prstGeom prst="rect">
            <a:avLst/>
          </a:prstGeom>
          <a:ln/>
        </p:spPr>
        <p:style>
          <a:lnRef idx="1">
            <a:schemeClr val="accent4"/>
          </a:lnRef>
          <a:fillRef idx="2">
            <a:schemeClr val="accent4"/>
          </a:fillRef>
          <a:effectRef idx="1">
            <a:schemeClr val="accent4"/>
          </a:effectRef>
          <a:fontRef idx="minor">
            <a:schemeClr val="dk1"/>
          </a:fontRef>
        </p:style>
        <p:txBody>
          <a:bodyPr>
            <a:spAutoFit/>
          </a:bodyPr>
          <a:lstStyle/>
          <a:p>
            <a:pPr>
              <a:defRPr/>
            </a:pPr>
            <a:r>
              <a:rPr lang="en-US" sz="1050" dirty="0" smtClean="0">
                <a:solidFill>
                  <a:schemeClr val="accent3">
                    <a:lumMod val="75000"/>
                  </a:schemeClr>
                </a:solidFill>
                <a:latin typeface="Gill Sans MT" pitchFamily="34" charset="0"/>
                <a:cs typeface="Arial" pitchFamily="34" charset="0"/>
              </a:rPr>
              <a:t>Settlements</a:t>
            </a:r>
            <a:r>
              <a:rPr lang="en-US" sz="1100" dirty="0" smtClean="0">
                <a:solidFill>
                  <a:schemeClr val="accent3">
                    <a:lumMod val="75000"/>
                  </a:schemeClr>
                </a:solidFill>
                <a:latin typeface="Gill Sans MT" pitchFamily="34" charset="0"/>
                <a:cs typeface="Arial" pitchFamily="34" charset="0"/>
              </a:rPr>
              <a:t> </a:t>
            </a:r>
            <a:r>
              <a:rPr lang="en-US" sz="600" dirty="0" smtClean="0">
                <a:solidFill>
                  <a:schemeClr val="accent3">
                    <a:lumMod val="75000"/>
                  </a:schemeClr>
                </a:solidFill>
                <a:latin typeface="Gill Sans MT" pitchFamily="34" charset="0"/>
                <a:cs typeface="Arial" pitchFamily="34" charset="0"/>
              </a:rPr>
              <a:t>(regional councils )</a:t>
            </a:r>
            <a:endParaRPr lang="en-US" sz="600" dirty="0">
              <a:solidFill>
                <a:schemeClr val="accent3">
                  <a:lumMod val="75000"/>
                </a:schemeClr>
              </a:solidFill>
              <a:latin typeface="Gill Sans MT" pitchFamily="34" charset="0"/>
              <a:cs typeface="Arial" pitchFamily="34" charset="0"/>
            </a:endParaRPr>
          </a:p>
        </p:txBody>
      </p:sp>
      <p:pic>
        <p:nvPicPr>
          <p:cNvPr id="240654" name="Towns" descr="R:\filing\GIS\projects\Presentations\Presentation_2011\Restructure\Pal_cities.png"/>
          <p:cNvPicPr>
            <a:picLocks noChangeAspect="1" noChangeArrowheads="1"/>
          </p:cNvPicPr>
          <p:nvPr/>
        </p:nvPicPr>
        <p:blipFill>
          <a:blip r:embed="rId19" cstate="email"/>
          <a:srcRect/>
          <a:stretch>
            <a:fillRect/>
          </a:stretch>
        </p:blipFill>
        <p:spPr bwMode="auto">
          <a:xfrm>
            <a:off x="4946650" y="0"/>
            <a:ext cx="4197350" cy="6858000"/>
          </a:xfrm>
          <a:prstGeom prst="rect">
            <a:avLst/>
          </a:prstGeom>
          <a:noFill/>
          <a:ln w="9525">
            <a:noFill/>
            <a:miter lim="800000"/>
            <a:headEnd/>
            <a:tailEnd/>
          </a:ln>
        </p:spPr>
      </p:pic>
      <p:grpSp>
        <p:nvGrpSpPr>
          <p:cNvPr id="2" name="pic_ramalla"/>
          <p:cNvGrpSpPr>
            <a:grpSpLocks/>
          </p:cNvGrpSpPr>
          <p:nvPr/>
        </p:nvGrpSpPr>
        <p:grpSpPr bwMode="auto">
          <a:xfrm>
            <a:off x="133350" y="742950"/>
            <a:ext cx="4686300" cy="3741738"/>
            <a:chOff x="133350" y="742950"/>
            <a:chExt cx="4686300" cy="3741860"/>
          </a:xfrm>
        </p:grpSpPr>
        <p:sp>
          <p:nvSpPr>
            <p:cNvPr id="35950" name="Rectangle 34"/>
            <p:cNvSpPr>
              <a:spLocks noChangeArrowheads="1"/>
            </p:cNvSpPr>
            <p:nvPr/>
          </p:nvSpPr>
          <p:spPr bwMode="auto">
            <a:xfrm>
              <a:off x="133350" y="3838575"/>
              <a:ext cx="4686300" cy="646235"/>
            </a:xfrm>
            <a:prstGeom prst="rect">
              <a:avLst/>
            </a:prstGeom>
            <a:solidFill>
              <a:schemeClr val="bg1"/>
            </a:solidFill>
            <a:ln w="9525">
              <a:noFill/>
              <a:miter lim="800000"/>
              <a:headEnd/>
              <a:tailEnd/>
            </a:ln>
          </p:spPr>
          <p:txBody>
            <a:bodyPr>
              <a:spAutoFit/>
            </a:bodyPr>
            <a:lstStyle/>
            <a:p>
              <a:pPr algn="ctr"/>
              <a:r>
                <a:rPr lang="en-US" dirty="0">
                  <a:latin typeface="Gill Sans MT" pitchFamily="34" charset="0"/>
                </a:rPr>
                <a:t>5,600km</a:t>
              </a:r>
              <a:r>
                <a:rPr lang="en-US" baseline="30000" dirty="0">
                  <a:latin typeface="Gill Sans MT" pitchFamily="34" charset="0"/>
                </a:rPr>
                <a:t>2</a:t>
              </a:r>
              <a:r>
                <a:rPr lang="en-US" dirty="0">
                  <a:latin typeface="Gill Sans MT" pitchFamily="34" charset="0"/>
                </a:rPr>
                <a:t> </a:t>
              </a:r>
            </a:p>
            <a:p>
              <a:pPr algn="ctr"/>
              <a:r>
                <a:rPr lang="en-US" dirty="0" smtClean="0">
                  <a:latin typeface="Gill Sans MT" pitchFamily="34" charset="0"/>
                </a:rPr>
                <a:t>2.7 </a:t>
              </a:r>
              <a:r>
                <a:rPr lang="en-US" dirty="0">
                  <a:latin typeface="Gill Sans MT" pitchFamily="34" charset="0"/>
                </a:rPr>
                <a:t>million Palestinians </a:t>
              </a:r>
            </a:p>
          </p:txBody>
        </p:sp>
        <p:pic>
          <p:nvPicPr>
            <p:cNvPr id="35951" name="Picture 1"/>
            <p:cNvPicPr>
              <a:picLocks noChangeAspect="1" noChangeArrowheads="1"/>
            </p:cNvPicPr>
            <p:nvPr/>
          </p:nvPicPr>
          <p:blipFill>
            <a:blip r:embed="rId20" cstate="email"/>
            <a:srcRect/>
            <a:stretch>
              <a:fillRect/>
            </a:stretch>
          </p:blipFill>
          <p:spPr bwMode="auto">
            <a:xfrm>
              <a:off x="163964" y="742950"/>
              <a:ext cx="4625071" cy="3095625"/>
            </a:xfrm>
            <a:prstGeom prst="rect">
              <a:avLst/>
            </a:prstGeom>
            <a:noFill/>
            <a:ln w="9525">
              <a:noFill/>
              <a:miter lim="800000"/>
              <a:headEnd/>
              <a:tailEnd/>
            </a:ln>
          </p:spPr>
        </p:pic>
      </p:grpSp>
      <p:grpSp>
        <p:nvGrpSpPr>
          <p:cNvPr id="3" name="pic_Area A"/>
          <p:cNvGrpSpPr>
            <a:grpSpLocks/>
          </p:cNvGrpSpPr>
          <p:nvPr/>
        </p:nvGrpSpPr>
        <p:grpSpPr bwMode="auto">
          <a:xfrm>
            <a:off x="133350" y="714375"/>
            <a:ext cx="4686300" cy="3760788"/>
            <a:chOff x="133350" y="714375"/>
            <a:chExt cx="4686300" cy="3761006"/>
          </a:xfrm>
        </p:grpSpPr>
        <p:pic>
          <p:nvPicPr>
            <p:cNvPr id="35948" name="pic_Area A" descr="\\psf\Host\Volumes\photos$\photo archive\2009\04_2009\20090422_bethlehem-wall_patrick-zoll_02.jpg"/>
            <p:cNvPicPr>
              <a:picLocks noChangeAspect="1" noChangeArrowheads="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133350" y="714375"/>
              <a:ext cx="4686300" cy="3124200"/>
            </a:xfrm>
            <a:prstGeom prst="rect">
              <a:avLst/>
            </a:prstGeom>
            <a:noFill/>
            <a:ln w="9525">
              <a:noFill/>
              <a:miter lim="800000"/>
              <a:headEnd/>
              <a:tailEnd/>
            </a:ln>
          </p:spPr>
        </p:pic>
        <p:sp>
          <p:nvSpPr>
            <p:cNvPr id="35949" name="TextBox 47"/>
            <p:cNvSpPr txBox="1">
              <a:spLocks noChangeArrowheads="1"/>
            </p:cNvSpPr>
            <p:nvPr/>
          </p:nvSpPr>
          <p:spPr bwMode="auto">
            <a:xfrm>
              <a:off x="133351" y="3829050"/>
              <a:ext cx="4686299" cy="646331"/>
            </a:xfrm>
            <a:prstGeom prst="rect">
              <a:avLst/>
            </a:prstGeom>
            <a:solidFill>
              <a:schemeClr val="bg1"/>
            </a:solidFill>
            <a:ln w="9525">
              <a:noFill/>
              <a:miter lim="800000"/>
              <a:headEnd/>
              <a:tailEnd/>
            </a:ln>
          </p:spPr>
          <p:txBody>
            <a:bodyPr>
              <a:spAutoFit/>
            </a:bodyPr>
            <a:lstStyle/>
            <a:p>
              <a:pPr algn="ctr"/>
              <a:r>
                <a:rPr lang="en-US" dirty="0">
                  <a:latin typeface="Gill Sans MT" pitchFamily="34" charset="0"/>
                </a:rPr>
                <a:t>Less than 40% of West Bank </a:t>
              </a:r>
            </a:p>
            <a:p>
              <a:pPr algn="ctr"/>
              <a:r>
                <a:rPr lang="en-US" dirty="0" smtClean="0">
                  <a:latin typeface="Gill Sans MT" pitchFamily="34" charset="0"/>
                </a:rPr>
                <a:t>80</a:t>
              </a:r>
              <a:r>
                <a:rPr lang="en-US" dirty="0">
                  <a:latin typeface="Gill Sans MT" pitchFamily="34" charset="0"/>
                </a:rPr>
                <a:t>% of Palestinians</a:t>
              </a:r>
            </a:p>
          </p:txBody>
        </p:sp>
      </p:grpSp>
      <p:grpSp>
        <p:nvGrpSpPr>
          <p:cNvPr id="4" name="pic_Area C"/>
          <p:cNvGrpSpPr>
            <a:grpSpLocks/>
          </p:cNvGrpSpPr>
          <p:nvPr/>
        </p:nvGrpSpPr>
        <p:grpSpPr bwMode="auto">
          <a:xfrm>
            <a:off x="133350" y="701675"/>
            <a:ext cx="4686300" cy="3773742"/>
            <a:chOff x="133350" y="701467"/>
            <a:chExt cx="4686300" cy="3773949"/>
          </a:xfrm>
        </p:grpSpPr>
        <p:pic>
          <p:nvPicPr>
            <p:cNvPr id="35946" name="pic_Area C" descr="\\psf\Host\Volumes\photos$\photo archive\2009\04_2009\20090425_umm-salamuna_patrick-zoll_03.jpg"/>
            <p:cNvPicPr>
              <a:picLocks noChangeAspect="1" noChangeArrowheads="1"/>
            </p:cNvPicPr>
            <p:nvPr/>
          </p:nvPicPr>
          <p:blipFill>
            <a:blip r:embed="rId22" cstate="email"/>
            <a:srcRect/>
            <a:stretch>
              <a:fillRect/>
            </a:stretch>
          </p:blipFill>
          <p:spPr bwMode="auto">
            <a:xfrm>
              <a:off x="383634" y="701467"/>
              <a:ext cx="4185730" cy="3137108"/>
            </a:xfrm>
            <a:prstGeom prst="rect">
              <a:avLst/>
            </a:prstGeom>
            <a:noFill/>
            <a:ln w="9525">
              <a:noFill/>
              <a:miter lim="800000"/>
              <a:headEnd/>
              <a:tailEnd/>
            </a:ln>
          </p:spPr>
        </p:pic>
        <p:sp>
          <p:nvSpPr>
            <p:cNvPr id="35947" name="TextBox 49"/>
            <p:cNvSpPr txBox="1">
              <a:spLocks noChangeArrowheads="1"/>
            </p:cNvSpPr>
            <p:nvPr/>
          </p:nvSpPr>
          <p:spPr bwMode="auto">
            <a:xfrm>
              <a:off x="133350" y="3829050"/>
              <a:ext cx="4686300" cy="646366"/>
            </a:xfrm>
            <a:prstGeom prst="rect">
              <a:avLst/>
            </a:prstGeom>
            <a:solidFill>
              <a:schemeClr val="bg1"/>
            </a:solidFill>
            <a:ln w="9525">
              <a:noFill/>
              <a:miter lim="800000"/>
              <a:headEnd/>
              <a:tailEnd/>
            </a:ln>
          </p:spPr>
          <p:txBody>
            <a:bodyPr>
              <a:spAutoFit/>
            </a:bodyPr>
            <a:lstStyle/>
            <a:p>
              <a:pPr algn="ctr"/>
              <a:r>
                <a:rPr lang="en-US" dirty="0">
                  <a:latin typeface="Gill Sans MT" pitchFamily="34" charset="0"/>
                </a:rPr>
                <a:t>More than 60% of West </a:t>
              </a:r>
              <a:r>
                <a:rPr lang="en-US" dirty="0" smtClean="0">
                  <a:latin typeface="Gill Sans MT" pitchFamily="34" charset="0"/>
                </a:rPr>
                <a:t>Bank</a:t>
              </a:r>
            </a:p>
            <a:p>
              <a:pPr algn="ctr"/>
              <a:r>
                <a:rPr lang="en-US" dirty="0" smtClean="0">
                  <a:latin typeface="Gill Sans MT"/>
                </a:rPr>
                <a:t>~</a:t>
              </a:r>
              <a:r>
                <a:rPr lang="en-US" dirty="0" smtClean="0">
                  <a:latin typeface="Gill Sans MT" pitchFamily="34" charset="0"/>
                </a:rPr>
                <a:t>300,000 Palestinians</a:t>
              </a:r>
              <a:endParaRPr lang="en-US" dirty="0">
                <a:latin typeface="Gill Sans MT" pitchFamily="34" charset="0"/>
              </a:endParaRPr>
            </a:p>
          </p:txBody>
        </p:sp>
      </p:grpSp>
      <p:grpSp>
        <p:nvGrpSpPr>
          <p:cNvPr id="5" name="pic_military"/>
          <p:cNvGrpSpPr>
            <a:grpSpLocks/>
          </p:cNvGrpSpPr>
          <p:nvPr/>
        </p:nvGrpSpPr>
        <p:grpSpPr bwMode="auto">
          <a:xfrm>
            <a:off x="123825" y="676275"/>
            <a:ext cx="4695825" cy="3789363"/>
            <a:chOff x="142912" y="857133"/>
            <a:chExt cx="4695788" cy="3789698"/>
          </a:xfrm>
        </p:grpSpPr>
        <p:pic>
          <p:nvPicPr>
            <p:cNvPr id="35944" name="photomilitary" descr="P:\Pictures Patrick Zoll\20090602_al-hadidiya_military-zone_patrick-zoll_01.jpg"/>
            <p:cNvPicPr>
              <a:picLocks noChangeAspect="1" noChangeArrowheads="1"/>
            </p:cNvPicPr>
            <p:nvPr/>
          </p:nvPicPr>
          <p:blipFill>
            <a:blip r:embed="rId23" cstate="email"/>
            <a:srcRect/>
            <a:stretch>
              <a:fillRect/>
            </a:stretch>
          </p:blipFill>
          <p:spPr bwMode="auto">
            <a:xfrm>
              <a:off x="142912" y="857133"/>
              <a:ext cx="4695788" cy="3143368"/>
            </a:xfrm>
            <a:prstGeom prst="rect">
              <a:avLst/>
            </a:prstGeom>
            <a:noFill/>
            <a:ln w="9525">
              <a:noFill/>
              <a:miter lim="800000"/>
              <a:headEnd/>
              <a:tailEnd/>
            </a:ln>
          </p:spPr>
        </p:pic>
        <p:sp>
          <p:nvSpPr>
            <p:cNvPr id="35945" name="TextBox 54"/>
            <p:cNvSpPr txBox="1">
              <a:spLocks noChangeArrowheads="1"/>
            </p:cNvSpPr>
            <p:nvPr/>
          </p:nvSpPr>
          <p:spPr bwMode="auto">
            <a:xfrm>
              <a:off x="152400" y="4000500"/>
              <a:ext cx="4686300" cy="646331"/>
            </a:xfrm>
            <a:prstGeom prst="rect">
              <a:avLst/>
            </a:prstGeom>
            <a:solidFill>
              <a:schemeClr val="bg1"/>
            </a:solidFill>
            <a:ln w="9525">
              <a:noFill/>
              <a:miter lim="800000"/>
              <a:headEnd/>
              <a:tailEnd/>
            </a:ln>
          </p:spPr>
          <p:txBody>
            <a:bodyPr>
              <a:spAutoFit/>
            </a:bodyPr>
            <a:lstStyle/>
            <a:p>
              <a:pPr algn="ctr"/>
              <a:r>
                <a:rPr lang="en-US">
                  <a:latin typeface="Gill Sans MT" pitchFamily="34" charset="0"/>
                </a:rPr>
                <a:t>18% of West Bank</a:t>
              </a:r>
            </a:p>
            <a:p>
              <a:pPr algn="ctr"/>
              <a:endParaRPr lang="en-US">
                <a:latin typeface="Gill Sans MT" pitchFamily="34" charset="0"/>
              </a:endParaRPr>
            </a:p>
          </p:txBody>
        </p:sp>
      </p:grpSp>
      <p:grpSp>
        <p:nvGrpSpPr>
          <p:cNvPr id="6" name="pic_checkpoints"/>
          <p:cNvGrpSpPr>
            <a:grpSpLocks/>
          </p:cNvGrpSpPr>
          <p:nvPr/>
        </p:nvGrpSpPr>
        <p:grpSpPr bwMode="auto">
          <a:xfrm>
            <a:off x="133350" y="717550"/>
            <a:ext cx="4686300" cy="3459080"/>
            <a:chOff x="133351" y="717646"/>
            <a:chExt cx="4686300" cy="3459527"/>
          </a:xfrm>
        </p:grpSpPr>
        <p:pic>
          <p:nvPicPr>
            <p:cNvPr id="35942" name="Picture 1" descr="\\psf\Host\Volumes\photos$\jctordai2010\Qalandya CP3 2010 jctordai.jpg"/>
            <p:cNvPicPr>
              <a:picLocks noChangeAspect="1" noChangeArrowheads="1"/>
            </p:cNvPicPr>
            <p:nvPr/>
          </p:nvPicPr>
          <p:blipFill>
            <a:blip r:embed="rId24" cstate="email"/>
            <a:srcRect/>
            <a:stretch>
              <a:fillRect/>
            </a:stretch>
          </p:blipFill>
          <p:spPr bwMode="auto">
            <a:xfrm>
              <a:off x="133351" y="717646"/>
              <a:ext cx="4686300" cy="3120929"/>
            </a:xfrm>
            <a:prstGeom prst="rect">
              <a:avLst/>
            </a:prstGeom>
            <a:noFill/>
            <a:ln w="9525">
              <a:noFill/>
              <a:miter lim="800000"/>
              <a:headEnd/>
              <a:tailEnd/>
            </a:ln>
          </p:spPr>
        </p:pic>
        <p:sp>
          <p:nvSpPr>
            <p:cNvPr id="35943" name="TextBox 56"/>
            <p:cNvSpPr txBox="1">
              <a:spLocks noChangeArrowheads="1"/>
            </p:cNvSpPr>
            <p:nvPr/>
          </p:nvSpPr>
          <p:spPr bwMode="auto">
            <a:xfrm>
              <a:off x="133351" y="3838575"/>
              <a:ext cx="4686299" cy="338598"/>
            </a:xfrm>
            <a:prstGeom prst="rect">
              <a:avLst/>
            </a:prstGeom>
            <a:solidFill>
              <a:schemeClr val="bg1"/>
            </a:solidFill>
            <a:ln w="9525">
              <a:noFill/>
              <a:miter lim="800000"/>
              <a:headEnd/>
              <a:tailEnd/>
            </a:ln>
          </p:spPr>
          <p:txBody>
            <a:bodyPr>
              <a:spAutoFit/>
            </a:bodyPr>
            <a:lstStyle/>
            <a:p>
              <a:pPr algn="ctr"/>
              <a:r>
                <a:rPr lang="en-US" sz="1600" dirty="0" smtClean="0">
                  <a:latin typeface="Gill Sans MT" pitchFamily="34" charset="0"/>
                </a:rPr>
                <a:t>490 closures, including 60 checkpoints</a:t>
              </a:r>
              <a:endParaRPr lang="en-US" sz="1600" dirty="0">
                <a:latin typeface="Gill Sans MT" pitchFamily="34" charset="0"/>
              </a:endParaRPr>
            </a:p>
          </p:txBody>
        </p:sp>
      </p:grpSp>
      <p:grpSp>
        <p:nvGrpSpPr>
          <p:cNvPr id="7" name="pic_settlments"/>
          <p:cNvGrpSpPr>
            <a:grpSpLocks/>
          </p:cNvGrpSpPr>
          <p:nvPr/>
        </p:nvGrpSpPr>
        <p:grpSpPr bwMode="auto">
          <a:xfrm>
            <a:off x="133350" y="728662"/>
            <a:ext cx="4934599" cy="3756026"/>
            <a:chOff x="133350" y="728365"/>
            <a:chExt cx="4934599" cy="3756628"/>
          </a:xfrm>
        </p:grpSpPr>
        <p:pic>
          <p:nvPicPr>
            <p:cNvPr id="35940" name="photosettlment" descr="\\psf\Host\Volumes\photos$\jctordai2010\Har Homa1 2009 jctordai.jpg"/>
            <p:cNvPicPr>
              <a:picLocks noChangeAspect="1" noChangeArrowheads="1"/>
            </p:cNvPicPr>
            <p:nvPr/>
          </p:nvPicPr>
          <p:blipFill>
            <a:blip r:embed="rId25" cstate="screen">
              <a:extLst>
                <a:ext uri="{28A0092B-C50C-407E-A947-70E740481C1C}">
                  <a14:useLocalDpi xmlns:a14="http://schemas.microsoft.com/office/drawing/2010/main"/>
                </a:ext>
              </a:extLst>
            </a:blip>
            <a:srcRect/>
            <a:stretch>
              <a:fillRect/>
            </a:stretch>
          </p:blipFill>
          <p:spPr bwMode="auto">
            <a:xfrm>
              <a:off x="140179" y="728365"/>
              <a:ext cx="4927770" cy="3062779"/>
            </a:xfrm>
            <a:prstGeom prst="rect">
              <a:avLst/>
            </a:prstGeom>
            <a:noFill/>
            <a:ln w="9525">
              <a:noFill/>
              <a:miter lim="800000"/>
              <a:headEnd/>
              <a:tailEnd/>
            </a:ln>
          </p:spPr>
        </p:pic>
        <p:sp>
          <p:nvSpPr>
            <p:cNvPr id="35941" name="TextBox 41"/>
            <p:cNvSpPr txBox="1">
              <a:spLocks noChangeArrowheads="1"/>
            </p:cNvSpPr>
            <p:nvPr/>
          </p:nvSpPr>
          <p:spPr bwMode="auto">
            <a:xfrm>
              <a:off x="133350" y="3838574"/>
              <a:ext cx="4686300" cy="646419"/>
            </a:xfrm>
            <a:prstGeom prst="rect">
              <a:avLst/>
            </a:prstGeom>
            <a:solidFill>
              <a:schemeClr val="bg1"/>
            </a:solidFill>
            <a:ln w="9525">
              <a:noFill/>
              <a:miter lim="800000"/>
              <a:headEnd/>
              <a:tailEnd/>
            </a:ln>
          </p:spPr>
          <p:txBody>
            <a:bodyPr>
              <a:spAutoFit/>
            </a:bodyPr>
            <a:lstStyle/>
            <a:p>
              <a:pPr algn="ctr"/>
              <a:r>
                <a:rPr lang="en-US" dirty="0">
                  <a:latin typeface="Gill Sans MT" pitchFamily="34" charset="0"/>
                </a:rPr>
                <a:t>~150 settlements and 100 outposts</a:t>
              </a:r>
            </a:p>
            <a:p>
              <a:pPr algn="ctr"/>
              <a:r>
                <a:rPr lang="en-US" smtClean="0">
                  <a:latin typeface="Gill Sans MT" pitchFamily="34" charset="0"/>
                </a:rPr>
                <a:t>556,000 </a:t>
              </a:r>
              <a:r>
                <a:rPr lang="en-US" dirty="0">
                  <a:latin typeface="Gill Sans MT" pitchFamily="34" charset="0"/>
                </a:rPr>
                <a:t>Israeli settlers</a:t>
              </a:r>
            </a:p>
          </p:txBody>
        </p:sp>
      </p:grpSp>
      <p:grpSp>
        <p:nvGrpSpPr>
          <p:cNvPr id="8" name="pic_barrier"/>
          <p:cNvGrpSpPr>
            <a:grpSpLocks/>
          </p:cNvGrpSpPr>
          <p:nvPr/>
        </p:nvGrpSpPr>
        <p:grpSpPr bwMode="auto">
          <a:xfrm>
            <a:off x="123825" y="733425"/>
            <a:ext cx="4691063" cy="3741738"/>
            <a:chOff x="123825" y="733426"/>
            <a:chExt cx="4690832" cy="3741954"/>
          </a:xfrm>
        </p:grpSpPr>
        <p:pic>
          <p:nvPicPr>
            <p:cNvPr id="35938" name="Picture 58" descr="C:\Documents and Settings\fawaqaa\Desktop\New Folder (4)\JCT (104)_Qalandiya.JPG"/>
            <p:cNvPicPr>
              <a:picLocks noChangeAspect="1" noChangeArrowheads="1"/>
            </p:cNvPicPr>
            <p:nvPr/>
          </p:nvPicPr>
          <p:blipFill>
            <a:blip r:embed="rId26" cstate="email"/>
            <a:srcRect/>
            <a:stretch>
              <a:fillRect/>
            </a:stretch>
          </p:blipFill>
          <p:spPr bwMode="auto">
            <a:xfrm>
              <a:off x="128588" y="733426"/>
              <a:ext cx="4686069" cy="3114674"/>
            </a:xfrm>
            <a:prstGeom prst="rect">
              <a:avLst/>
            </a:prstGeom>
            <a:noFill/>
            <a:ln w="9525">
              <a:noFill/>
              <a:miter lim="800000"/>
              <a:headEnd/>
              <a:tailEnd/>
            </a:ln>
          </p:spPr>
        </p:pic>
        <p:sp>
          <p:nvSpPr>
            <p:cNvPr id="35939" name="TextBox 59"/>
            <p:cNvSpPr txBox="1">
              <a:spLocks noChangeArrowheads="1"/>
            </p:cNvSpPr>
            <p:nvPr/>
          </p:nvSpPr>
          <p:spPr bwMode="auto">
            <a:xfrm>
              <a:off x="123825" y="3829049"/>
              <a:ext cx="4686300" cy="646331"/>
            </a:xfrm>
            <a:prstGeom prst="rect">
              <a:avLst/>
            </a:prstGeom>
            <a:solidFill>
              <a:schemeClr val="bg1"/>
            </a:solidFill>
            <a:ln w="9525">
              <a:noFill/>
              <a:miter lim="800000"/>
              <a:headEnd/>
              <a:tailEnd/>
            </a:ln>
          </p:spPr>
          <p:txBody>
            <a:bodyPr>
              <a:spAutoFit/>
            </a:bodyPr>
            <a:lstStyle/>
            <a:p>
              <a:pPr algn="ctr"/>
              <a:r>
                <a:rPr lang="en-US">
                  <a:latin typeface="Gill Sans MT" pitchFamily="34" charset="0"/>
                </a:rPr>
                <a:t>Approx. 700km – 85% in West Bank</a:t>
              </a:r>
            </a:p>
            <a:p>
              <a:pPr algn="ctr"/>
              <a:endParaRPr lang="en-US">
                <a:latin typeface="Gill Sans MT" pitchFamily="34" charset="0"/>
              </a:endParaRPr>
            </a:p>
          </p:txBody>
        </p:sp>
      </p:grpSp>
      <p:grpSp>
        <p:nvGrpSpPr>
          <p:cNvPr id="9" name="pic_enclaves"/>
          <p:cNvGrpSpPr>
            <a:grpSpLocks/>
          </p:cNvGrpSpPr>
          <p:nvPr/>
        </p:nvGrpSpPr>
        <p:grpSpPr bwMode="auto">
          <a:xfrm>
            <a:off x="98424" y="704850"/>
            <a:ext cx="4714978" cy="3720846"/>
            <a:chOff x="98798" y="705366"/>
            <a:chExt cx="4308327" cy="3282042"/>
          </a:xfrm>
        </p:grpSpPr>
        <p:pic>
          <p:nvPicPr>
            <p:cNvPr id="35936" name="Picture 2" descr="\\psf\Host\Volumes\photos$\zzz_old-pictures\July 2009 Report Photos\Jayous Gate jctordai 2007.JPG"/>
            <p:cNvPicPr>
              <a:picLocks noChangeAspect="1" noChangeArrowheads="1"/>
            </p:cNvPicPr>
            <p:nvPr/>
          </p:nvPicPr>
          <p:blipFill>
            <a:blip r:embed="rId27" cstate="email"/>
            <a:stretch>
              <a:fillRect/>
            </a:stretch>
          </p:blipFill>
          <p:spPr bwMode="auto">
            <a:xfrm>
              <a:off x="98798" y="705366"/>
              <a:ext cx="4308327" cy="2727909"/>
            </a:xfrm>
            <a:prstGeom prst="rect">
              <a:avLst/>
            </a:prstGeom>
            <a:noFill/>
            <a:ln w="9525">
              <a:noFill/>
              <a:miter lim="800000"/>
              <a:headEnd/>
              <a:tailEnd/>
            </a:ln>
          </p:spPr>
        </p:pic>
        <p:sp>
          <p:nvSpPr>
            <p:cNvPr id="35937" name="TextBox 61"/>
            <p:cNvSpPr txBox="1">
              <a:spLocks noChangeArrowheads="1"/>
            </p:cNvSpPr>
            <p:nvPr/>
          </p:nvSpPr>
          <p:spPr bwMode="auto">
            <a:xfrm>
              <a:off x="340187" y="3638088"/>
              <a:ext cx="2922657" cy="349320"/>
            </a:xfrm>
            <a:prstGeom prst="rect">
              <a:avLst/>
            </a:prstGeom>
            <a:noFill/>
            <a:ln w="9525">
              <a:noFill/>
              <a:miter lim="800000"/>
              <a:headEnd/>
              <a:tailEnd/>
            </a:ln>
          </p:spPr>
          <p:txBody>
            <a:bodyPr wrap="square">
              <a:spAutoFit/>
            </a:bodyPr>
            <a:lstStyle/>
            <a:p>
              <a:pPr algn="ctr"/>
              <a:endParaRPr lang="en-US" dirty="0">
                <a:solidFill>
                  <a:schemeClr val="bg1"/>
                </a:solidFill>
                <a:latin typeface="Gill Sans MT" pitchFamily="34" charset="0"/>
              </a:endParaRPr>
            </a:p>
          </p:txBody>
        </p:sp>
      </p:grpSp>
      <p:sp>
        <p:nvSpPr>
          <p:cNvPr id="54" name="pal_comm_on"/>
          <p:cNvSpPr/>
          <p:nvPr/>
        </p:nvSpPr>
        <p:spPr bwMode="auto">
          <a:xfrm>
            <a:off x="1771193" y="4648075"/>
            <a:ext cx="142875" cy="142875"/>
          </a:xfrm>
          <a:prstGeom prst="ellipse">
            <a:avLst/>
          </a:prstGeom>
          <a:solidFill>
            <a:srgbClr val="C00000"/>
          </a:solidFill>
          <a:ln w="9525">
            <a:noFill/>
            <a:miter lim="800000"/>
            <a:headEnd/>
            <a:tailEnd/>
          </a:ln>
        </p:spPr>
        <p:txBody>
          <a:bodyPr anchor="ctr"/>
          <a:lstStyle/>
          <a:p>
            <a:pPr algn="ctr" fontAlgn="auto">
              <a:spcBef>
                <a:spcPts val="0"/>
              </a:spcBef>
              <a:spcAft>
                <a:spcPts val="0"/>
              </a:spcAft>
              <a:defRPr/>
            </a:pPr>
            <a:endParaRPr lang="en-US" b="1">
              <a:latin typeface="+mn-lt"/>
              <a:cs typeface="+mn-cs"/>
            </a:endParaRPr>
          </a:p>
        </p:txBody>
      </p:sp>
      <p:sp>
        <p:nvSpPr>
          <p:cNvPr id="64" name="AreaA+B_on"/>
          <p:cNvSpPr/>
          <p:nvPr/>
        </p:nvSpPr>
        <p:spPr bwMode="auto">
          <a:xfrm>
            <a:off x="1771193" y="4946525"/>
            <a:ext cx="142875" cy="142875"/>
          </a:xfrm>
          <a:prstGeom prst="ellipse">
            <a:avLst/>
          </a:prstGeom>
          <a:solidFill>
            <a:srgbClr val="C00000"/>
          </a:solidFill>
          <a:ln w="9525">
            <a:noFill/>
            <a:miter lim="800000"/>
            <a:headEnd/>
            <a:tailEnd/>
          </a:ln>
        </p:spPr>
        <p:txBody>
          <a:bodyPr anchor="ctr"/>
          <a:lstStyle/>
          <a:p>
            <a:pPr algn="ctr" fontAlgn="auto">
              <a:spcBef>
                <a:spcPts val="0"/>
              </a:spcBef>
              <a:spcAft>
                <a:spcPts val="0"/>
              </a:spcAft>
              <a:defRPr/>
            </a:pPr>
            <a:endParaRPr lang="en-US" b="1">
              <a:latin typeface="+mn-lt"/>
              <a:cs typeface="+mn-cs"/>
            </a:endParaRPr>
          </a:p>
        </p:txBody>
      </p:sp>
      <p:sp>
        <p:nvSpPr>
          <p:cNvPr id="65" name="AreaC_on"/>
          <p:cNvSpPr/>
          <p:nvPr/>
        </p:nvSpPr>
        <p:spPr bwMode="auto">
          <a:xfrm>
            <a:off x="1779130" y="5272585"/>
            <a:ext cx="142875" cy="142875"/>
          </a:xfrm>
          <a:prstGeom prst="ellipse">
            <a:avLst/>
          </a:prstGeom>
          <a:solidFill>
            <a:srgbClr val="C00000"/>
          </a:solidFill>
          <a:ln w="9525">
            <a:noFill/>
            <a:miter lim="800000"/>
            <a:headEnd/>
            <a:tailEnd/>
          </a:ln>
        </p:spPr>
        <p:txBody>
          <a:bodyPr anchor="ctr"/>
          <a:lstStyle/>
          <a:p>
            <a:pPr algn="ctr" fontAlgn="auto">
              <a:spcBef>
                <a:spcPts val="0"/>
              </a:spcBef>
              <a:spcAft>
                <a:spcPts val="0"/>
              </a:spcAft>
              <a:defRPr/>
            </a:pPr>
            <a:endParaRPr lang="en-US" b="1">
              <a:latin typeface="+mn-lt"/>
              <a:cs typeface="+mn-cs"/>
            </a:endParaRPr>
          </a:p>
        </p:txBody>
      </p:sp>
      <p:sp>
        <p:nvSpPr>
          <p:cNvPr id="66" name="Nature_on"/>
          <p:cNvSpPr/>
          <p:nvPr/>
        </p:nvSpPr>
        <p:spPr bwMode="auto">
          <a:xfrm>
            <a:off x="3528555" y="4657600"/>
            <a:ext cx="142875" cy="142875"/>
          </a:xfrm>
          <a:prstGeom prst="ellipse">
            <a:avLst/>
          </a:prstGeom>
          <a:solidFill>
            <a:srgbClr val="C00000"/>
          </a:solidFill>
          <a:ln w="9525">
            <a:noFill/>
            <a:miter lim="800000"/>
            <a:headEnd/>
            <a:tailEnd/>
          </a:ln>
        </p:spPr>
        <p:txBody>
          <a:bodyPr anchor="ctr"/>
          <a:lstStyle/>
          <a:p>
            <a:pPr algn="ctr" fontAlgn="auto">
              <a:spcBef>
                <a:spcPts val="0"/>
              </a:spcBef>
              <a:spcAft>
                <a:spcPts val="0"/>
              </a:spcAft>
              <a:defRPr/>
            </a:pPr>
            <a:endParaRPr lang="en-US" b="1">
              <a:latin typeface="+mn-lt"/>
              <a:cs typeface="+mn-cs"/>
            </a:endParaRPr>
          </a:p>
        </p:txBody>
      </p:sp>
      <p:sp>
        <p:nvSpPr>
          <p:cNvPr id="67" name="Closures_on"/>
          <p:cNvSpPr/>
          <p:nvPr/>
        </p:nvSpPr>
        <p:spPr bwMode="auto">
          <a:xfrm>
            <a:off x="3544430" y="5610723"/>
            <a:ext cx="142875" cy="142875"/>
          </a:xfrm>
          <a:prstGeom prst="ellipse">
            <a:avLst/>
          </a:prstGeom>
          <a:solidFill>
            <a:srgbClr val="C00000"/>
          </a:solidFill>
          <a:ln w="9525">
            <a:noFill/>
            <a:miter lim="800000"/>
            <a:headEnd/>
            <a:tailEnd/>
          </a:ln>
        </p:spPr>
        <p:txBody>
          <a:bodyPr anchor="ctr"/>
          <a:lstStyle/>
          <a:p>
            <a:pPr algn="ctr" fontAlgn="auto">
              <a:spcBef>
                <a:spcPts val="0"/>
              </a:spcBef>
              <a:spcAft>
                <a:spcPts val="0"/>
              </a:spcAft>
              <a:defRPr/>
            </a:pPr>
            <a:endParaRPr lang="en-US" b="1">
              <a:latin typeface="+mn-lt"/>
              <a:cs typeface="+mn-cs"/>
            </a:endParaRPr>
          </a:p>
        </p:txBody>
      </p:sp>
      <p:sp>
        <p:nvSpPr>
          <p:cNvPr id="68" name="Settlemnts_on"/>
          <p:cNvSpPr/>
          <p:nvPr/>
        </p:nvSpPr>
        <p:spPr bwMode="auto">
          <a:xfrm>
            <a:off x="1772780" y="5613898"/>
            <a:ext cx="142875" cy="142875"/>
          </a:xfrm>
          <a:prstGeom prst="ellipse">
            <a:avLst/>
          </a:prstGeom>
          <a:solidFill>
            <a:srgbClr val="C00000"/>
          </a:solidFill>
          <a:ln w="9525">
            <a:noFill/>
            <a:miter lim="800000"/>
            <a:headEnd/>
            <a:tailEnd/>
          </a:ln>
        </p:spPr>
        <p:txBody>
          <a:bodyPr anchor="ctr"/>
          <a:lstStyle/>
          <a:p>
            <a:pPr algn="ctr" fontAlgn="auto">
              <a:spcBef>
                <a:spcPts val="0"/>
              </a:spcBef>
              <a:spcAft>
                <a:spcPts val="0"/>
              </a:spcAft>
              <a:defRPr/>
            </a:pPr>
            <a:endParaRPr lang="en-US" b="1">
              <a:latin typeface="+mn-lt"/>
              <a:cs typeface="+mn-cs"/>
            </a:endParaRPr>
          </a:p>
        </p:txBody>
      </p:sp>
      <p:sp>
        <p:nvSpPr>
          <p:cNvPr id="69" name="milita_on"/>
          <p:cNvSpPr/>
          <p:nvPr/>
        </p:nvSpPr>
        <p:spPr bwMode="auto">
          <a:xfrm>
            <a:off x="3541255" y="5938370"/>
            <a:ext cx="142875" cy="142875"/>
          </a:xfrm>
          <a:prstGeom prst="ellipse">
            <a:avLst/>
          </a:prstGeom>
          <a:solidFill>
            <a:srgbClr val="C00000"/>
          </a:solidFill>
          <a:ln w="9525">
            <a:noFill/>
            <a:miter lim="800000"/>
            <a:headEnd/>
            <a:tailEnd/>
          </a:ln>
        </p:spPr>
        <p:txBody>
          <a:bodyPr anchor="ctr"/>
          <a:lstStyle/>
          <a:p>
            <a:pPr algn="ctr" fontAlgn="auto">
              <a:spcBef>
                <a:spcPts val="0"/>
              </a:spcBef>
              <a:spcAft>
                <a:spcPts val="0"/>
              </a:spcAft>
              <a:defRPr/>
            </a:pPr>
            <a:endParaRPr lang="en-US" b="1">
              <a:latin typeface="+mn-lt"/>
              <a:cs typeface="+mn-cs"/>
            </a:endParaRPr>
          </a:p>
        </p:txBody>
      </p:sp>
      <p:sp>
        <p:nvSpPr>
          <p:cNvPr id="70" name="Barrier_on"/>
          <p:cNvSpPr/>
          <p:nvPr/>
        </p:nvSpPr>
        <p:spPr bwMode="auto">
          <a:xfrm>
            <a:off x="3520618" y="4952875"/>
            <a:ext cx="142875" cy="142875"/>
          </a:xfrm>
          <a:prstGeom prst="ellipse">
            <a:avLst/>
          </a:prstGeom>
          <a:solidFill>
            <a:srgbClr val="C00000"/>
          </a:solidFill>
          <a:ln w="9525">
            <a:noFill/>
            <a:miter lim="800000"/>
            <a:headEnd/>
            <a:tailEnd/>
          </a:ln>
        </p:spPr>
        <p:txBody>
          <a:bodyPr anchor="ctr"/>
          <a:lstStyle/>
          <a:p>
            <a:pPr algn="ctr" fontAlgn="auto">
              <a:spcBef>
                <a:spcPts val="0"/>
              </a:spcBef>
              <a:spcAft>
                <a:spcPts val="0"/>
              </a:spcAft>
              <a:defRPr/>
            </a:pPr>
            <a:endParaRPr lang="en-US" b="1">
              <a:latin typeface="+mn-lt"/>
              <a:cs typeface="+mn-cs"/>
            </a:endParaRPr>
          </a:p>
        </p:txBody>
      </p:sp>
      <p:sp>
        <p:nvSpPr>
          <p:cNvPr id="71" name="Enclaves_on"/>
          <p:cNvSpPr/>
          <p:nvPr/>
        </p:nvSpPr>
        <p:spPr bwMode="auto">
          <a:xfrm>
            <a:off x="3530143" y="5270998"/>
            <a:ext cx="142875" cy="142875"/>
          </a:xfrm>
          <a:prstGeom prst="ellipse">
            <a:avLst/>
          </a:prstGeom>
          <a:solidFill>
            <a:srgbClr val="C00000"/>
          </a:solidFill>
          <a:ln w="9525">
            <a:noFill/>
            <a:miter lim="800000"/>
            <a:headEnd/>
            <a:tailEnd/>
          </a:ln>
        </p:spPr>
        <p:txBody>
          <a:bodyPr anchor="ctr"/>
          <a:lstStyle/>
          <a:p>
            <a:pPr algn="ctr" fontAlgn="auto">
              <a:spcBef>
                <a:spcPts val="0"/>
              </a:spcBef>
              <a:spcAft>
                <a:spcPts val="0"/>
              </a:spcAft>
              <a:defRPr/>
            </a:pPr>
            <a:endParaRPr lang="en-US" b="1">
              <a:latin typeface="+mn-lt"/>
              <a:cs typeface="+mn-cs"/>
            </a:endParaRPr>
          </a:p>
        </p:txBody>
      </p:sp>
      <p:sp>
        <p:nvSpPr>
          <p:cNvPr id="72" name="Fragmen_on"/>
          <p:cNvSpPr/>
          <p:nvPr/>
        </p:nvSpPr>
        <p:spPr bwMode="auto">
          <a:xfrm>
            <a:off x="1795846" y="6312740"/>
            <a:ext cx="142875" cy="142875"/>
          </a:xfrm>
          <a:prstGeom prst="ellipse">
            <a:avLst/>
          </a:prstGeom>
          <a:solidFill>
            <a:srgbClr val="C00000"/>
          </a:solidFill>
          <a:ln w="9525">
            <a:noFill/>
            <a:miter lim="800000"/>
            <a:headEnd/>
            <a:tailEnd/>
          </a:ln>
        </p:spPr>
        <p:txBody>
          <a:bodyPr anchor="ctr"/>
          <a:lstStyle/>
          <a:p>
            <a:pPr algn="ctr" fontAlgn="auto">
              <a:spcBef>
                <a:spcPts val="0"/>
              </a:spcBef>
              <a:spcAft>
                <a:spcPts val="0"/>
              </a:spcAft>
              <a:defRPr/>
            </a:pPr>
            <a:endParaRPr lang="en-US" b="1">
              <a:latin typeface="+mn-lt"/>
              <a:cs typeface="+mn-cs"/>
            </a:endParaRPr>
          </a:p>
        </p:txBody>
      </p:sp>
      <p:grpSp>
        <p:nvGrpSpPr>
          <p:cNvPr id="10" name="pic_Naturereserves"/>
          <p:cNvGrpSpPr>
            <a:grpSpLocks/>
          </p:cNvGrpSpPr>
          <p:nvPr/>
        </p:nvGrpSpPr>
        <p:grpSpPr bwMode="auto">
          <a:xfrm>
            <a:off x="0" y="704850"/>
            <a:ext cx="4840288" cy="3684588"/>
            <a:chOff x="0" y="704851"/>
            <a:chExt cx="4840111" cy="3684031"/>
          </a:xfrm>
        </p:grpSpPr>
        <p:sp>
          <p:nvSpPr>
            <p:cNvPr id="35934" name="txt_Nature Reservs"/>
            <p:cNvSpPr txBox="1">
              <a:spLocks noChangeArrowheads="1"/>
            </p:cNvSpPr>
            <p:nvPr/>
          </p:nvSpPr>
          <p:spPr bwMode="auto">
            <a:xfrm>
              <a:off x="0" y="4019550"/>
              <a:ext cx="4838700" cy="369332"/>
            </a:xfrm>
            <a:prstGeom prst="rect">
              <a:avLst/>
            </a:prstGeom>
            <a:solidFill>
              <a:schemeClr val="bg1"/>
            </a:solidFill>
            <a:ln w="9525">
              <a:noFill/>
              <a:miter lim="800000"/>
              <a:headEnd/>
              <a:tailEnd/>
            </a:ln>
          </p:spPr>
          <p:txBody>
            <a:bodyPr>
              <a:spAutoFit/>
            </a:bodyPr>
            <a:lstStyle/>
            <a:p>
              <a:pPr algn="ctr"/>
              <a:r>
                <a:rPr lang="en-US">
                  <a:latin typeface="Gill Sans MT" pitchFamily="34" charset="0"/>
                </a:rPr>
                <a:t>10% of West Bank</a:t>
              </a:r>
            </a:p>
          </p:txBody>
        </p:sp>
        <p:pic>
          <p:nvPicPr>
            <p:cNvPr id="35935" name="Picture 2" descr="\\psf\Host\Volumes\photos$\photo archive\2009\04_2009\20090425_umm-salamuna_patrick-zoll_03.jpg"/>
            <p:cNvPicPr>
              <a:picLocks noChangeAspect="1" noChangeArrowheads="1"/>
            </p:cNvPicPr>
            <p:nvPr/>
          </p:nvPicPr>
          <p:blipFill>
            <a:blip r:embed="rId28" cstate="screen">
              <a:extLst>
                <a:ext uri="{28A0092B-C50C-407E-A947-70E740481C1C}">
                  <a14:useLocalDpi xmlns:a14="http://schemas.microsoft.com/office/drawing/2010/main"/>
                </a:ext>
              </a:extLst>
            </a:blip>
            <a:srcRect/>
            <a:stretch>
              <a:fillRect/>
            </a:stretch>
          </p:blipFill>
          <p:spPr bwMode="auto">
            <a:xfrm>
              <a:off x="123825" y="704851"/>
              <a:ext cx="4716286" cy="3314700"/>
            </a:xfrm>
            <a:prstGeom prst="rect">
              <a:avLst/>
            </a:prstGeom>
            <a:noFill/>
            <a:ln w="9525">
              <a:noFill/>
              <a:miter lim="800000"/>
              <a:headEnd/>
              <a:tailEnd/>
            </a:ln>
          </p:spPr>
        </p:pic>
      </p:grpSp>
      <p:pic>
        <p:nvPicPr>
          <p:cNvPr id="31" name="minorclosures" descr="Picture4.png"/>
          <p:cNvPicPr>
            <a:picLocks noChangeAspect="1"/>
          </p:cNvPicPr>
          <p:nvPr/>
        </p:nvPicPr>
        <p:blipFill>
          <a:blip r:embed="rId29" cstate="email">
            <a:clrChange>
              <a:clrFrom>
                <a:srgbClr val="FFFFFF"/>
              </a:clrFrom>
              <a:clrTo>
                <a:srgbClr val="FFFFFF">
                  <a:alpha val="0"/>
                </a:srgbClr>
              </a:clrTo>
            </a:clrChange>
          </a:blip>
          <a:srcRect/>
          <a:stretch>
            <a:fillRect/>
          </a:stretch>
        </p:blipFill>
        <p:spPr bwMode="auto">
          <a:xfrm>
            <a:off x="4943475" y="0"/>
            <a:ext cx="4197350" cy="6858000"/>
          </a:xfrm>
          <a:prstGeom prst="rect">
            <a:avLst/>
          </a:prstGeom>
          <a:noFill/>
          <a:ln w="9525">
            <a:noFill/>
            <a:miter lim="800000"/>
            <a:headEnd/>
            <a:tailEnd/>
          </a:ln>
        </p:spPr>
      </p:pic>
      <p:pic>
        <p:nvPicPr>
          <p:cNvPr id="26" name="checkpoints" descr="Picture4.png"/>
          <p:cNvPicPr>
            <a:picLocks noChangeAspect="1"/>
          </p:cNvPicPr>
          <p:nvPr/>
        </p:nvPicPr>
        <p:blipFill>
          <a:blip r:embed="rId30" cstate="email"/>
          <a:srcRect/>
          <a:stretch>
            <a:fillRect/>
          </a:stretch>
        </p:blipFill>
        <p:spPr bwMode="auto">
          <a:xfrm>
            <a:off x="4938713" y="0"/>
            <a:ext cx="4205287" cy="6858000"/>
          </a:xfrm>
          <a:prstGeom prst="rect">
            <a:avLst/>
          </a:prstGeom>
          <a:noFill/>
          <a:ln w="9525">
            <a:noFill/>
            <a:miter lim="800000"/>
            <a:headEnd/>
            <a:tailEnd/>
          </a:ln>
        </p:spPr>
      </p:pic>
      <p:sp>
        <p:nvSpPr>
          <p:cNvPr id="73" name="trigger municipal boundaries">
            <a:hlinkClick r:id="" action="ppaction://noaction" highlightClick="1"/>
            <a:hlinkHover r:id="" action="ppaction://noaction" highlightClick="1"/>
          </p:cNvPr>
          <p:cNvSpPr txBox="1"/>
          <p:nvPr/>
        </p:nvSpPr>
        <p:spPr>
          <a:xfrm>
            <a:off x="278289" y="5899836"/>
            <a:ext cx="1663700" cy="261610"/>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p>
            <a:pPr>
              <a:defRPr/>
            </a:pPr>
            <a:r>
              <a:rPr lang="en-US" sz="1050" dirty="0" smtClean="0">
                <a:solidFill>
                  <a:schemeClr val="accent3">
                    <a:lumMod val="75000"/>
                  </a:schemeClr>
                </a:solidFill>
                <a:latin typeface="Gill Sans MT" pitchFamily="34" charset="0"/>
                <a:cs typeface="Arial" pitchFamily="34" charset="0"/>
              </a:rPr>
              <a:t>Settlements </a:t>
            </a:r>
            <a:r>
              <a:rPr lang="en-US" sz="800" dirty="0" smtClean="0">
                <a:solidFill>
                  <a:schemeClr val="accent3">
                    <a:lumMod val="75000"/>
                  </a:schemeClr>
                </a:solidFill>
                <a:latin typeface="Gill Sans MT" pitchFamily="34" charset="0"/>
                <a:cs typeface="Arial" pitchFamily="34" charset="0"/>
              </a:rPr>
              <a:t>(municipal)</a:t>
            </a:r>
            <a:endParaRPr lang="en-US" sz="800" dirty="0">
              <a:solidFill>
                <a:schemeClr val="accent3">
                  <a:lumMod val="75000"/>
                </a:schemeClr>
              </a:solidFill>
              <a:latin typeface="Gill Sans MT" pitchFamily="34" charset="0"/>
              <a:cs typeface="Arial" pitchFamily="34" charset="0"/>
            </a:endParaRPr>
          </a:p>
        </p:txBody>
      </p:sp>
      <p:sp>
        <p:nvSpPr>
          <p:cNvPr id="76" name="sett_vio__on"/>
          <p:cNvSpPr/>
          <p:nvPr/>
        </p:nvSpPr>
        <p:spPr bwMode="auto">
          <a:xfrm>
            <a:off x="1810227" y="5968099"/>
            <a:ext cx="142875" cy="142875"/>
          </a:xfrm>
          <a:prstGeom prst="ellipse">
            <a:avLst/>
          </a:prstGeom>
          <a:solidFill>
            <a:srgbClr val="C00000"/>
          </a:solidFill>
          <a:ln w="9525">
            <a:noFill/>
            <a:miter lim="800000"/>
            <a:headEnd/>
            <a:tailEnd/>
          </a:ln>
        </p:spPr>
        <p:txBody>
          <a:bodyPr anchor="ctr"/>
          <a:lstStyle/>
          <a:p>
            <a:pPr algn="ctr" fontAlgn="auto">
              <a:spcBef>
                <a:spcPts val="0"/>
              </a:spcBef>
              <a:spcAft>
                <a:spcPts val="0"/>
              </a:spcAft>
              <a:defRPr/>
            </a:pPr>
            <a:endParaRPr lang="en-US" b="1">
              <a:latin typeface="+mn-lt"/>
              <a:cs typeface="+mn-cs"/>
            </a:endParaRPr>
          </a:p>
        </p:txBody>
      </p:sp>
      <p:pic>
        <p:nvPicPr>
          <p:cNvPr id="78" name="Settler municipal boundaries" descr="R:\filing\GIS\projects\Presentations\Presentation_2011\Restructure\Basemap.png"/>
          <p:cNvPicPr>
            <a:picLocks noChangeAspect="1" noChangeArrowheads="1"/>
          </p:cNvPicPr>
          <p:nvPr/>
        </p:nvPicPr>
        <p:blipFill>
          <a:blip r:embed="rId31" cstate="email"/>
          <a:stretch>
            <a:fillRect/>
          </a:stretch>
        </p:blipFill>
        <p:spPr bwMode="auto">
          <a:xfrm>
            <a:off x="4953000" y="4640"/>
            <a:ext cx="4191000" cy="6837608"/>
          </a:xfrm>
          <a:prstGeom prst="rect">
            <a:avLst/>
          </a:prstGeom>
          <a:noFill/>
          <a:ln w="9525">
            <a:noFill/>
            <a:miter lim="800000"/>
            <a:headEnd/>
            <a:tailEnd/>
          </a:ln>
        </p:spPr>
      </p:pic>
      <p:graphicFrame>
        <p:nvGraphicFramePr>
          <p:cNvPr id="114" name="settlerChart Pic"/>
          <p:cNvGraphicFramePr/>
          <p:nvPr/>
        </p:nvGraphicFramePr>
        <p:xfrm>
          <a:off x="-1" y="533399"/>
          <a:ext cx="4857751" cy="3899611"/>
        </p:xfrm>
        <a:graphic>
          <a:graphicData uri="http://schemas.openxmlformats.org/drawingml/2006/chart">
            <c:chart xmlns:c="http://schemas.openxmlformats.org/drawingml/2006/chart" xmlns:r="http://schemas.openxmlformats.org/officeDocument/2006/relationships" r:id="rId32"/>
          </a:graphicData>
        </a:graphic>
      </p:graphicFrame>
      <p:sp>
        <p:nvSpPr>
          <p:cNvPr id="117" name="pic_regional_council"/>
          <p:cNvSpPr/>
          <p:nvPr/>
        </p:nvSpPr>
        <p:spPr>
          <a:xfrm>
            <a:off x="246354" y="731746"/>
            <a:ext cx="4392882" cy="2585323"/>
          </a:xfrm>
          <a:prstGeom prst="rect">
            <a:avLst/>
          </a:prstGeom>
        </p:spPr>
        <p:txBody>
          <a:bodyPr wrap="square">
            <a:spAutoFit/>
          </a:bodyPr>
          <a:lstStyle/>
          <a:p>
            <a:pPr lvl="0">
              <a:lnSpc>
                <a:spcPct val="150000"/>
              </a:lnSpc>
            </a:pPr>
            <a:r>
              <a:rPr lang="en-US" b="1" dirty="0" smtClean="0">
                <a:latin typeface="Gill Sans MT" pitchFamily="34" charset="0"/>
              </a:rPr>
              <a:t>Settlements’ local &amp; regional councils </a:t>
            </a:r>
          </a:p>
          <a:p>
            <a:pPr marL="168275" indent="-168275">
              <a:lnSpc>
                <a:spcPct val="150000"/>
              </a:lnSpc>
              <a:buFont typeface="Arial" pitchFamily="34" charset="0"/>
              <a:buChar char="•"/>
            </a:pPr>
            <a:r>
              <a:rPr lang="en-US" dirty="0" smtClean="0">
                <a:latin typeface="Gill Sans MT" pitchFamily="34" charset="0"/>
              </a:rPr>
              <a:t>Land use subject to ICA approval</a:t>
            </a:r>
          </a:p>
          <a:p>
            <a:pPr marL="168275" indent="-168275">
              <a:lnSpc>
                <a:spcPct val="150000"/>
              </a:lnSpc>
              <a:buFont typeface="Arial" pitchFamily="34" charset="0"/>
              <a:buChar char="•"/>
            </a:pPr>
            <a:r>
              <a:rPr lang="en-US" dirty="0" smtClean="0">
                <a:latin typeface="Gill Sans MT" pitchFamily="34" charset="0"/>
              </a:rPr>
              <a:t>Reserves for settlement expansion</a:t>
            </a:r>
          </a:p>
          <a:p>
            <a:pPr marL="168275" indent="-168275">
              <a:lnSpc>
                <a:spcPct val="150000"/>
              </a:lnSpc>
              <a:buFont typeface="Arial" pitchFamily="34" charset="0"/>
              <a:buChar char="•"/>
            </a:pPr>
            <a:r>
              <a:rPr lang="en-US" dirty="0" smtClean="0">
                <a:latin typeface="Gill Sans MT" pitchFamily="34" charset="0"/>
              </a:rPr>
              <a:t>Off limits for Palestinian development</a:t>
            </a:r>
          </a:p>
          <a:p>
            <a:pPr marL="168275" indent="-168275">
              <a:lnSpc>
                <a:spcPct val="150000"/>
              </a:lnSpc>
              <a:buFont typeface="Arial" pitchFamily="34" charset="0"/>
              <a:buChar char="•"/>
            </a:pPr>
            <a:r>
              <a:rPr lang="en-US" dirty="0" smtClean="0">
                <a:latin typeface="Gill Sans MT" pitchFamily="34" charset="0"/>
              </a:rPr>
              <a:t>Area: 2,400 km2, 42.7% of the WB</a:t>
            </a:r>
          </a:p>
          <a:p>
            <a:pPr>
              <a:lnSpc>
                <a:spcPct val="150000"/>
              </a:lnSpc>
              <a:buFont typeface="Arial" pitchFamily="34" charset="0"/>
              <a:buChar char="•"/>
            </a:pPr>
            <a:endParaRPr lang="en-US" dirty="0" smtClean="0">
              <a:latin typeface="Gill Sans MT" pitchFamily="34" charset="0"/>
            </a:endParaRPr>
          </a:p>
        </p:txBody>
      </p:sp>
      <p:sp>
        <p:nvSpPr>
          <p:cNvPr id="115" name="trigger closures">
            <a:hlinkClick r:id="rId33" action="ppaction://hlinksldjump" highlightClick="1"/>
            <a:hlinkHover r:id="" action="ppaction://noaction" highlightClick="1"/>
          </p:cNvPr>
          <p:cNvSpPr txBox="1"/>
          <p:nvPr/>
        </p:nvSpPr>
        <p:spPr>
          <a:xfrm>
            <a:off x="3762079" y="5516023"/>
            <a:ext cx="1143295" cy="230832"/>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defRPr/>
            </a:pPr>
            <a:r>
              <a:rPr lang="en-US" sz="900" dirty="0" err="1" smtClean="0">
                <a:solidFill>
                  <a:schemeClr val="accent3">
                    <a:lumMod val="75000"/>
                  </a:schemeClr>
                </a:solidFill>
                <a:latin typeface="Gill Sans MT" pitchFamily="34" charset="0"/>
              </a:rPr>
              <a:t>Anatot</a:t>
            </a:r>
            <a:endParaRPr lang="en-US" sz="900" dirty="0">
              <a:solidFill>
                <a:schemeClr val="accent3">
                  <a:lumMod val="75000"/>
                </a:schemeClr>
              </a:solidFill>
              <a:latin typeface="Gill Sans MT" pitchFamily="34" charset="0"/>
            </a:endParaRPr>
          </a:p>
        </p:txBody>
      </p:sp>
      <p:sp>
        <p:nvSpPr>
          <p:cNvPr id="123" name="trigger sett_violence">
            <a:hlinkClick r:id="" action="ppaction://noaction" highlightClick="1"/>
            <a:hlinkHover r:id="" action="ppaction://noaction" highlightClick="1"/>
          </p:cNvPr>
          <p:cNvSpPr txBox="1"/>
          <p:nvPr/>
        </p:nvSpPr>
        <p:spPr>
          <a:xfrm>
            <a:off x="2040318" y="6269317"/>
            <a:ext cx="1377570" cy="261610"/>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defRPr/>
            </a:pPr>
            <a:r>
              <a:rPr lang="en-US" sz="1100" dirty="0">
                <a:solidFill>
                  <a:schemeClr val="accent3">
                    <a:lumMod val="75000"/>
                  </a:schemeClr>
                </a:solidFill>
                <a:latin typeface="Gill Sans MT" pitchFamily="34" charset="0"/>
                <a:cs typeface="Arial" pitchFamily="34" charset="0"/>
              </a:rPr>
              <a:t>Settler violence</a:t>
            </a:r>
          </a:p>
        </p:txBody>
      </p:sp>
      <p:sp>
        <p:nvSpPr>
          <p:cNvPr id="124" name="trigger demolitions">
            <a:hlinkClick r:id="rId34" action="ppaction://hlinksldjump" highlightClick="1"/>
            <a:hlinkHover r:id="" action="ppaction://noaction" highlightClick="1"/>
          </p:cNvPr>
          <p:cNvSpPr txBox="1"/>
          <p:nvPr/>
        </p:nvSpPr>
        <p:spPr>
          <a:xfrm>
            <a:off x="3775913" y="5885765"/>
            <a:ext cx="1135939" cy="261610"/>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defRPr/>
            </a:pPr>
            <a:r>
              <a:rPr lang="en-US" sz="1100" dirty="0">
                <a:solidFill>
                  <a:schemeClr val="accent3">
                    <a:lumMod val="75000"/>
                  </a:schemeClr>
                </a:solidFill>
                <a:latin typeface="Gill Sans MT" pitchFamily="34" charset="0"/>
                <a:cs typeface="Arial" pitchFamily="34" charset="0"/>
              </a:rPr>
              <a:t>Demolitions</a:t>
            </a:r>
          </a:p>
        </p:txBody>
      </p:sp>
      <p:sp>
        <p:nvSpPr>
          <p:cNvPr id="126" name="sett_vio__on"/>
          <p:cNvSpPr/>
          <p:nvPr/>
        </p:nvSpPr>
        <p:spPr bwMode="auto">
          <a:xfrm>
            <a:off x="3162605" y="6334810"/>
            <a:ext cx="142875" cy="142875"/>
          </a:xfrm>
          <a:prstGeom prst="ellipse">
            <a:avLst/>
          </a:prstGeom>
          <a:solidFill>
            <a:srgbClr val="C00000"/>
          </a:solidFill>
          <a:ln w="9525">
            <a:noFill/>
            <a:miter lim="800000"/>
            <a:headEnd/>
            <a:tailEnd/>
          </a:ln>
        </p:spPr>
        <p:txBody>
          <a:bodyPr anchor="ctr"/>
          <a:lstStyle/>
          <a:p>
            <a:pPr algn="ctr" fontAlgn="auto">
              <a:spcBef>
                <a:spcPts val="0"/>
              </a:spcBef>
              <a:spcAft>
                <a:spcPts val="0"/>
              </a:spcAft>
              <a:defRPr/>
            </a:pPr>
            <a:endParaRPr lang="en-US" b="1">
              <a:latin typeface="+mn-lt"/>
              <a:cs typeface="+mn-cs"/>
            </a:endParaRPr>
          </a:p>
        </p:txBody>
      </p:sp>
      <p:pic>
        <p:nvPicPr>
          <p:cNvPr id="128" name="Settler violence" descr="R:\filing\GIS\projects\Presentations\Presentation_2011\Restructure\Basemap.png"/>
          <p:cNvPicPr>
            <a:picLocks noChangeAspect="1" noChangeArrowheads="1"/>
          </p:cNvPicPr>
          <p:nvPr/>
        </p:nvPicPr>
        <p:blipFill>
          <a:blip r:embed="rId35" cstate="email"/>
          <a:stretch>
            <a:fillRect/>
          </a:stretch>
        </p:blipFill>
        <p:spPr bwMode="auto">
          <a:xfrm>
            <a:off x="4953000" y="5821"/>
            <a:ext cx="4191000" cy="6835245"/>
          </a:xfrm>
          <a:prstGeom prst="rect">
            <a:avLst/>
          </a:prstGeom>
          <a:noFill/>
          <a:ln w="9525">
            <a:noFill/>
            <a:miter lim="800000"/>
            <a:headEnd/>
            <a:tailEnd/>
          </a:ln>
        </p:spPr>
      </p:pic>
      <p:graphicFrame>
        <p:nvGraphicFramePr>
          <p:cNvPr id="133" name="Settler _violence_chart"/>
          <p:cNvGraphicFramePr/>
          <p:nvPr/>
        </p:nvGraphicFramePr>
        <p:xfrm>
          <a:off x="0" y="500856"/>
          <a:ext cx="4891177" cy="3909220"/>
        </p:xfrm>
        <a:graphic>
          <a:graphicData uri="http://schemas.openxmlformats.org/drawingml/2006/chart">
            <c:chart xmlns:c="http://schemas.openxmlformats.org/drawingml/2006/chart" xmlns:r="http://schemas.openxmlformats.org/officeDocument/2006/relationships" r:id="rId36"/>
          </a:graphicData>
        </a:graphic>
      </p:graphicFrame>
      <p:sp>
        <p:nvSpPr>
          <p:cNvPr id="127" name="trigger closures">
            <a:hlinkClick r:id="rId37" action="ppaction://hlinksldjump" highlightClick="1"/>
            <a:hlinkHover r:id="" action="ppaction://noaction" highlightClick="1"/>
          </p:cNvPr>
          <p:cNvSpPr txBox="1"/>
          <p:nvPr/>
        </p:nvSpPr>
        <p:spPr>
          <a:xfrm>
            <a:off x="3754070" y="4880039"/>
            <a:ext cx="1151305" cy="234885"/>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defRPr/>
            </a:pPr>
            <a:r>
              <a:rPr lang="en-US" sz="900" dirty="0" err="1" smtClean="0">
                <a:solidFill>
                  <a:schemeClr val="accent3">
                    <a:lumMod val="75000"/>
                  </a:schemeClr>
                </a:solidFill>
                <a:latin typeface="Gill Sans MT" pitchFamily="34" charset="0"/>
              </a:rPr>
              <a:t>Qalqilia</a:t>
            </a:r>
            <a:r>
              <a:rPr lang="en-US" sz="900" dirty="0" smtClean="0">
                <a:solidFill>
                  <a:schemeClr val="accent3">
                    <a:lumMod val="75000"/>
                  </a:schemeClr>
                </a:solidFill>
                <a:latin typeface="Gill Sans MT" pitchFamily="34" charset="0"/>
              </a:rPr>
              <a:t> </a:t>
            </a:r>
            <a:endParaRPr lang="en-US" sz="900" dirty="0">
              <a:solidFill>
                <a:schemeClr val="accent3">
                  <a:lumMod val="75000"/>
                </a:schemeClr>
              </a:solidFill>
              <a:latin typeface="Gill Sans MT" pitchFamily="34" charset="0"/>
            </a:endParaRPr>
          </a:p>
        </p:txBody>
      </p:sp>
      <p:grpSp>
        <p:nvGrpSpPr>
          <p:cNvPr id="141" name="Demolitions"/>
          <p:cNvGrpSpPr/>
          <p:nvPr/>
        </p:nvGrpSpPr>
        <p:grpSpPr>
          <a:xfrm>
            <a:off x="0" y="19050"/>
            <a:ext cx="9144000" cy="6893951"/>
            <a:chOff x="0" y="19050"/>
            <a:chExt cx="9144000" cy="6893951"/>
          </a:xfrm>
        </p:grpSpPr>
        <p:grpSp>
          <p:nvGrpSpPr>
            <p:cNvPr id="21" name="Demolition"/>
            <p:cNvGrpSpPr/>
            <p:nvPr/>
          </p:nvGrpSpPr>
          <p:grpSpPr>
            <a:xfrm>
              <a:off x="0" y="19050"/>
              <a:ext cx="9144000" cy="6893951"/>
              <a:chOff x="0" y="0"/>
              <a:chExt cx="9144000" cy="6893951"/>
            </a:xfrm>
          </p:grpSpPr>
          <p:sp>
            <p:nvSpPr>
              <p:cNvPr id="131" name="Rectangle 130"/>
              <p:cNvSpPr/>
              <p:nvPr/>
            </p:nvSpPr>
            <p:spPr bwMode="auto">
              <a:xfrm>
                <a:off x="0" y="0"/>
                <a:ext cx="9144000" cy="6858000"/>
              </a:xfrm>
              <a:prstGeom prst="rect">
                <a:avLst/>
              </a:prstGeom>
              <a:solidFill>
                <a:schemeClr val="bg1"/>
              </a:solidFill>
              <a:ln w="9525">
                <a:noFill/>
                <a:miter lim="800000"/>
                <a:headEnd/>
                <a:tailEnd/>
              </a:ln>
            </p:spPr>
            <p:txBody>
              <a:bodyPr rtlCol="0" anchor="ctr"/>
              <a:lstStyle/>
              <a:p>
                <a:pPr algn="ctr" fontAlgn="auto">
                  <a:spcBef>
                    <a:spcPts val="0"/>
                  </a:spcBef>
                  <a:spcAft>
                    <a:spcPts val="0"/>
                  </a:spcAft>
                </a:pPr>
                <a:endParaRPr lang="en-US" b="1">
                  <a:latin typeface="+mn-lt"/>
                  <a:cs typeface="+mn-cs"/>
                </a:endParaRPr>
              </a:p>
            </p:txBody>
          </p:sp>
          <p:pic>
            <p:nvPicPr>
              <p:cNvPr id="129" name="Picture 128" descr="Demolition_2013_F.jpg"/>
              <p:cNvPicPr>
                <a:picLocks noChangeAspect="1"/>
              </p:cNvPicPr>
              <p:nvPr/>
            </p:nvPicPr>
            <p:blipFill>
              <a:blip r:embed="rId38" cstate="email"/>
              <a:stretch>
                <a:fillRect/>
              </a:stretch>
            </p:blipFill>
            <p:spPr>
              <a:xfrm>
                <a:off x="5352367" y="119069"/>
                <a:ext cx="3458940" cy="6774882"/>
              </a:xfrm>
              <a:prstGeom prst="rect">
                <a:avLst/>
              </a:prstGeom>
            </p:spPr>
          </p:pic>
          <p:graphicFrame>
            <p:nvGraphicFramePr>
              <p:cNvPr id="130" name="Chart 129"/>
              <p:cNvGraphicFramePr/>
              <p:nvPr/>
            </p:nvGraphicFramePr>
            <p:xfrm>
              <a:off x="169416" y="543464"/>
              <a:ext cx="5161710" cy="6124755"/>
            </p:xfrm>
            <a:graphic>
              <a:graphicData uri="http://schemas.openxmlformats.org/drawingml/2006/chart">
                <c:chart xmlns:c="http://schemas.openxmlformats.org/drawingml/2006/chart" xmlns:r="http://schemas.openxmlformats.org/officeDocument/2006/relationships" r:id="rId39"/>
              </a:graphicData>
            </a:graphic>
          </p:graphicFrame>
        </p:grpSp>
        <p:graphicFrame>
          <p:nvGraphicFramePr>
            <p:cNvPr id="140" name="Chart 139"/>
            <p:cNvGraphicFramePr/>
            <p:nvPr/>
          </p:nvGraphicFramePr>
          <p:xfrm>
            <a:off x="425450" y="403225"/>
            <a:ext cx="8293100" cy="6051550"/>
          </p:xfrm>
          <a:graphic>
            <a:graphicData uri="http://schemas.openxmlformats.org/drawingml/2006/chart">
              <c:chart xmlns:c="http://schemas.openxmlformats.org/drawingml/2006/chart" xmlns:r="http://schemas.openxmlformats.org/officeDocument/2006/relationships" r:id="rId40"/>
            </a:graphicData>
          </a:graphic>
        </p:graphicFrame>
      </p:grpSp>
      <p:grpSp>
        <p:nvGrpSpPr>
          <p:cNvPr id="86" name="Casualties"/>
          <p:cNvGrpSpPr/>
          <p:nvPr/>
        </p:nvGrpSpPr>
        <p:grpSpPr>
          <a:xfrm>
            <a:off x="0" y="0"/>
            <a:ext cx="9144000" cy="6858000"/>
            <a:chOff x="0" y="0"/>
            <a:chExt cx="9144000" cy="6858000"/>
          </a:xfrm>
        </p:grpSpPr>
        <p:sp>
          <p:nvSpPr>
            <p:cNvPr id="87" name="Rectangle 86"/>
            <p:cNvSpPr/>
            <p:nvPr/>
          </p:nvSpPr>
          <p:spPr bwMode="auto">
            <a:xfrm>
              <a:off x="0" y="0"/>
              <a:ext cx="9144000" cy="6858000"/>
            </a:xfrm>
            <a:prstGeom prst="rect">
              <a:avLst/>
            </a:prstGeom>
            <a:solidFill>
              <a:schemeClr val="bg1"/>
            </a:solidFill>
            <a:ln w="9525">
              <a:noFill/>
              <a:miter lim="800000"/>
              <a:headEnd/>
              <a:tailEnd/>
            </a:ln>
          </p:spPr>
          <p:txBody>
            <a:bodyPr rtlCol="0" anchor="ctr"/>
            <a:lstStyle/>
            <a:p>
              <a:pPr algn="ctr" fontAlgn="auto">
                <a:spcBef>
                  <a:spcPts val="0"/>
                </a:spcBef>
                <a:spcAft>
                  <a:spcPts val="0"/>
                </a:spcAft>
              </a:pPr>
              <a:endParaRPr lang="en-US" b="1">
                <a:latin typeface="+mn-lt"/>
                <a:cs typeface="+mn-cs"/>
              </a:endParaRPr>
            </a:p>
          </p:txBody>
        </p:sp>
        <p:sp>
          <p:nvSpPr>
            <p:cNvPr id="88" name="Rectangle 87"/>
            <p:cNvSpPr/>
            <p:nvPr/>
          </p:nvSpPr>
          <p:spPr bwMode="auto">
            <a:xfrm>
              <a:off x="441406" y="552091"/>
              <a:ext cx="6695118" cy="1015663"/>
            </a:xfrm>
            <a:prstGeom prst="rect">
              <a:avLst/>
            </a:prstGeom>
          </p:spPr>
          <p:txBody>
            <a:bodyPr wrap="square">
              <a:spAutoFit/>
            </a:bodyPr>
            <a:lstStyle/>
            <a:p>
              <a:pPr>
                <a:defRPr sz="2160" b="1" i="0" u="none" strike="noStrike" kern="1200" baseline="0">
                  <a:solidFill>
                    <a:srgbClr val="7F7F7F"/>
                  </a:solidFill>
                  <a:latin typeface="Gill Sans MT" pitchFamily="34" charset="0"/>
                  <a:ea typeface="+mn-ea"/>
                  <a:cs typeface="+mn-cs"/>
                </a:defRPr>
              </a:pPr>
              <a:r>
                <a:rPr lang="en-US" sz="2000" b="1" dirty="0" smtClean="0">
                  <a:solidFill>
                    <a:schemeClr val="accent3"/>
                  </a:solidFill>
                  <a:latin typeface="Gill Sans MT" pitchFamily="34" charset="0"/>
                  <a:ea typeface="+mj-ea"/>
                  <a:cs typeface="+mj-cs"/>
                </a:rPr>
                <a:t>Palestinian casualties by Israeli forces in the West Bank: concerns about excessive use of force</a:t>
              </a:r>
            </a:p>
            <a:p>
              <a:pPr>
                <a:defRPr sz="2160" b="1" i="0" u="none" strike="noStrike" kern="1200" baseline="0">
                  <a:solidFill>
                    <a:srgbClr val="7F7F7F"/>
                  </a:solidFill>
                  <a:latin typeface="Gill Sans MT" pitchFamily="34" charset="0"/>
                  <a:ea typeface="+mn-ea"/>
                  <a:cs typeface="+mn-cs"/>
                </a:defRPr>
              </a:pPr>
              <a:endParaRPr lang="en-US" sz="2000" b="1" dirty="0">
                <a:solidFill>
                  <a:schemeClr val="accent3"/>
                </a:solidFill>
                <a:latin typeface="Gill Sans MT" pitchFamily="34" charset="0"/>
                <a:ea typeface="+mj-ea"/>
                <a:cs typeface="+mj-cs"/>
              </a:endParaRPr>
            </a:p>
          </p:txBody>
        </p:sp>
        <p:graphicFrame>
          <p:nvGraphicFramePr>
            <p:cNvPr id="89" name="Chart 88"/>
            <p:cNvGraphicFramePr/>
            <p:nvPr/>
          </p:nvGraphicFramePr>
          <p:xfrm>
            <a:off x="4879975" y="1905000"/>
            <a:ext cx="3914775" cy="3671887"/>
          </p:xfrm>
          <a:graphic>
            <a:graphicData uri="http://schemas.openxmlformats.org/drawingml/2006/chart">
              <c:chart xmlns:c="http://schemas.openxmlformats.org/drawingml/2006/chart" xmlns:r="http://schemas.openxmlformats.org/officeDocument/2006/relationships" r:id="rId41"/>
            </a:graphicData>
          </a:graphic>
        </p:graphicFrame>
        <p:graphicFrame>
          <p:nvGraphicFramePr>
            <p:cNvPr id="90" name="Chart 89"/>
            <p:cNvGraphicFramePr/>
            <p:nvPr/>
          </p:nvGraphicFramePr>
          <p:xfrm>
            <a:off x="252412" y="1905000"/>
            <a:ext cx="3900488" cy="3695700"/>
          </p:xfrm>
          <a:graphic>
            <a:graphicData uri="http://schemas.openxmlformats.org/drawingml/2006/chart">
              <c:chart xmlns:c="http://schemas.openxmlformats.org/drawingml/2006/chart" xmlns:r="http://schemas.openxmlformats.org/officeDocument/2006/relationships" r:id="rId42"/>
            </a:graphicData>
          </a:graphic>
        </p:graphicFrame>
      </p:grpSp>
    </p:spTree>
  </p:cSld>
  <p:clrMapOvr>
    <a:masterClrMapping/>
  </p:clrMapOvr>
  <p:transition xmlns:p14="http://schemas.microsoft.com/office/powerpoint/2010/main" advClick="0"/>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9" nodeType="withEffect">
                                  <p:stCondLst>
                                    <p:cond delay="0"/>
                                  </p:stCondLst>
                                  <p:childTnLst>
                                    <p:set>
                                      <p:cBhvr>
                                        <p:cTn id="22" dur="1" fill="hold">
                                          <p:stCondLst>
                                            <p:cond delay="0"/>
                                          </p:stCondLst>
                                        </p:cTn>
                                        <p:tgtEl>
                                          <p:spTgt spid="114"/>
                                        </p:tgtEl>
                                        <p:attrNameLst>
                                          <p:attrName>style.visibility</p:attrName>
                                        </p:attrNameLst>
                                      </p:cBhvr>
                                      <p:to>
                                        <p:strVal val="visible"/>
                                      </p:to>
                                    </p:set>
                                  </p:childTnLst>
                                </p:cTn>
                              </p:par>
                              <p:par>
                                <p:cTn id="23" presetID="1" presetClass="entr" presetSubtype="0" fill="hold" grpId="4" nodeType="withEffect">
                                  <p:stCondLst>
                                    <p:cond delay="0"/>
                                  </p:stCondLst>
                                  <p:childTnLst>
                                    <p:set>
                                      <p:cBhvr>
                                        <p:cTn id="24" dur="1" fill="hold">
                                          <p:stCondLst>
                                            <p:cond delay="0"/>
                                          </p:stCondLst>
                                        </p:cTn>
                                        <p:tgtEl>
                                          <p:spTgt spid="117"/>
                                        </p:tgtEl>
                                        <p:attrNameLst>
                                          <p:attrName>style.visibility</p:attrName>
                                        </p:attrNameLst>
                                      </p:cBhvr>
                                      <p:to>
                                        <p:strVal val="visible"/>
                                      </p:to>
                                    </p:set>
                                  </p:childTnLst>
                                </p:cTn>
                              </p:par>
                              <p:par>
                                <p:cTn id="25" presetID="1" presetClass="entr" presetSubtype="0" fill="hold" grpId="9" nodeType="withEffect">
                                  <p:stCondLst>
                                    <p:cond delay="0"/>
                                  </p:stCondLst>
                                  <p:childTnLst>
                                    <p:set>
                                      <p:cBhvr>
                                        <p:cTn id="26" dur="1" fill="hold">
                                          <p:stCondLst>
                                            <p:cond delay="0"/>
                                          </p:stCondLst>
                                        </p:cTn>
                                        <p:tgtEl>
                                          <p:spTgt spid="133"/>
                                        </p:tgtEl>
                                        <p:attrNameLst>
                                          <p:attrName>style.visibility</p:attrName>
                                        </p:attrNameLst>
                                      </p:cBhvr>
                                      <p:to>
                                        <p:strVal val="visible"/>
                                      </p:to>
                                    </p:set>
                                  </p:childTnLst>
                                </p:cTn>
                              </p:par>
                              <p:par>
                                <p:cTn id="27" presetID="1" presetClass="exit" presetSubtype="0" fill="hold" grpId="10" nodeType="withEffect">
                                  <p:stCondLst>
                                    <p:cond delay="0"/>
                                  </p:stCondLst>
                                  <p:childTnLst>
                                    <p:set>
                                      <p:cBhvr>
                                        <p:cTn id="28" dur="1" fill="hold">
                                          <p:stCondLst>
                                            <p:cond delay="0"/>
                                          </p:stCondLst>
                                        </p:cTn>
                                        <p:tgtEl>
                                          <p:spTgt spid="133"/>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10"/>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3"/>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4"/>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5"/>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6"/>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7"/>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8"/>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9"/>
                                        </p:tgtEl>
                                        <p:attrNameLst>
                                          <p:attrName>style.visibility</p:attrName>
                                        </p:attrNameLst>
                                      </p:cBhvr>
                                      <p:to>
                                        <p:strVal val="hidden"/>
                                      </p:to>
                                    </p:set>
                                  </p:childTnLst>
                                </p:cTn>
                              </p:par>
                              <p:par>
                                <p:cTn id="45" presetID="1" presetClass="exit" presetSubtype="0" fill="hold" grpId="10" nodeType="withEffect">
                                  <p:stCondLst>
                                    <p:cond delay="0"/>
                                  </p:stCondLst>
                                  <p:childTnLst>
                                    <p:set>
                                      <p:cBhvr>
                                        <p:cTn id="46" dur="1" fill="hold">
                                          <p:stCondLst>
                                            <p:cond delay="0"/>
                                          </p:stCondLst>
                                        </p:cTn>
                                        <p:tgtEl>
                                          <p:spTgt spid="114"/>
                                        </p:tgtEl>
                                        <p:attrNameLst>
                                          <p:attrName>style.visibility</p:attrName>
                                        </p:attrNameLst>
                                      </p:cBhvr>
                                      <p:to>
                                        <p:strVal val="hidden"/>
                                      </p:to>
                                    </p:set>
                                  </p:childTnLst>
                                </p:cTn>
                              </p:par>
                              <p:par>
                                <p:cTn id="47" presetID="1" presetClass="exit" presetSubtype="0" fill="hold" grpId="5" nodeType="withEffect">
                                  <p:stCondLst>
                                    <p:cond delay="0"/>
                                  </p:stCondLst>
                                  <p:childTnLst>
                                    <p:set>
                                      <p:cBhvr>
                                        <p:cTn id="48" dur="1" fill="hold">
                                          <p:stCondLst>
                                            <p:cond delay="0"/>
                                          </p:stCondLst>
                                        </p:cTn>
                                        <p:tgtEl>
                                          <p:spTgt spid="117"/>
                                        </p:tgtEl>
                                        <p:attrNameLst>
                                          <p:attrName>style.visibility</p:attrName>
                                        </p:attrNameLst>
                                      </p:cBhvr>
                                      <p:to>
                                        <p:strVal val="hidden"/>
                                      </p:to>
                                    </p:set>
                                  </p:childTnLst>
                                </p:cTn>
                              </p:par>
                            </p:childTnLst>
                          </p:cTn>
                        </p:par>
                        <p:par>
                          <p:cTn id="49" fill="hold">
                            <p:stCondLst>
                              <p:cond delay="0"/>
                            </p:stCondLst>
                            <p:childTnLst>
                              <p:par>
                                <p:cTn id="50" presetID="18" presetClass="entr" presetSubtype="12" fill="hold" nodeType="after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strips(downLeft)">
                                      <p:cBhvr>
                                        <p:cTn id="52" dur="500"/>
                                        <p:tgtEl>
                                          <p:spTgt spid="30"/>
                                        </p:tgtEl>
                                      </p:cBhvr>
                                    </p:animEffect>
                                  </p:childTnLst>
                                </p:cTn>
                              </p:par>
                            </p:childTnLst>
                          </p:cTn>
                        </p:par>
                        <p:par>
                          <p:cTn id="53" fill="hold">
                            <p:stCondLst>
                              <p:cond delay="500"/>
                            </p:stCondLst>
                            <p:childTnLst>
                              <p:par>
                                <p:cTn id="54" presetID="22" presetClass="entr" presetSubtype="1" fill="hold" nodeType="afterEffect">
                                  <p:stCondLst>
                                    <p:cond delay="0"/>
                                  </p:stCondLst>
                                  <p:childTnLst>
                                    <p:set>
                                      <p:cBhvr>
                                        <p:cTn id="55" dur="1" fill="hold">
                                          <p:stCondLst>
                                            <p:cond delay="0"/>
                                          </p:stCondLst>
                                        </p:cTn>
                                        <p:tgtEl>
                                          <p:spTgt spid="240654"/>
                                        </p:tgtEl>
                                        <p:attrNameLst>
                                          <p:attrName>style.visibility</p:attrName>
                                        </p:attrNameLst>
                                      </p:cBhvr>
                                      <p:to>
                                        <p:strVal val="visible"/>
                                      </p:to>
                                    </p:set>
                                    <p:animEffect transition="in" filter="wipe(up)">
                                      <p:cBhvr>
                                        <p:cTn id="56" dur="500"/>
                                        <p:tgtEl>
                                          <p:spTgt spid="240654"/>
                                        </p:tgtEl>
                                      </p:cBhvr>
                                    </p:animEffect>
                                  </p:childTnLst>
                                </p:cTn>
                              </p:par>
                            </p:childTnLst>
                          </p:cTn>
                        </p:par>
                        <p:par>
                          <p:cTn id="57" fill="hold">
                            <p:stCondLst>
                              <p:cond delay="1000"/>
                            </p:stCondLst>
                            <p:childTnLst>
                              <p:par>
                                <p:cTn id="58" presetID="10" presetClass="entr" presetSubtype="0" fill="hold" nodeType="afterEffect">
                                  <p:stCondLst>
                                    <p:cond delay="2000"/>
                                  </p:stCondLst>
                                  <p:childTnLst>
                                    <p:set>
                                      <p:cBhvr>
                                        <p:cTn id="59" dur="1" fill="hold">
                                          <p:stCondLst>
                                            <p:cond delay="0"/>
                                          </p:stCondLst>
                                        </p:cTn>
                                        <p:tgtEl>
                                          <p:spTgt spid="240657"/>
                                        </p:tgtEl>
                                        <p:attrNameLst>
                                          <p:attrName>style.visibility</p:attrName>
                                        </p:attrNameLst>
                                      </p:cBhvr>
                                      <p:to>
                                        <p:strVal val="visible"/>
                                      </p:to>
                                    </p:set>
                                    <p:animEffect transition="in" filter="fade">
                                      <p:cBhvr>
                                        <p:cTn id="60" dur="1000"/>
                                        <p:tgtEl>
                                          <p:spTgt spid="240657"/>
                                        </p:tgtEl>
                                      </p:cBhvr>
                                    </p:animEffect>
                                  </p:childTnLst>
                                </p:cTn>
                              </p:par>
                            </p:childTnLst>
                          </p:cTn>
                        </p:par>
                        <p:par>
                          <p:cTn id="61" fill="hold">
                            <p:stCondLst>
                              <p:cond delay="4000"/>
                            </p:stCondLst>
                            <p:childTnLst>
                              <p:par>
                                <p:cTn id="62" presetID="18" presetClass="entr" presetSubtype="12" fill="hold" nodeType="afterEffect">
                                  <p:stCondLst>
                                    <p:cond delay="0"/>
                                  </p:stCondLst>
                                  <p:childTnLst>
                                    <p:set>
                                      <p:cBhvr>
                                        <p:cTn id="63" dur="1" fill="hold">
                                          <p:stCondLst>
                                            <p:cond delay="0"/>
                                          </p:stCondLst>
                                        </p:cTn>
                                        <p:tgtEl>
                                          <p:spTgt spid="2"/>
                                        </p:tgtEl>
                                        <p:attrNameLst>
                                          <p:attrName>style.visibility</p:attrName>
                                        </p:attrNameLst>
                                      </p:cBhvr>
                                      <p:to>
                                        <p:strVal val="visible"/>
                                      </p:to>
                                    </p:set>
                                    <p:animEffect transition="in" filter="strips(downLeft)">
                                      <p:cBhvr>
                                        <p:cTn id="64" dur="500"/>
                                        <p:tgtEl>
                                          <p:spTgt spid="2"/>
                                        </p:tgtEl>
                                      </p:cBhvr>
                                    </p:animEffect>
                                  </p:childTnLst>
                                </p:cTn>
                              </p:par>
                            </p:childTnLst>
                          </p:cTn>
                        </p:par>
                      </p:childTnLst>
                    </p:cTn>
                  </p:par>
                  <p:par>
                    <p:cTn id="65" fill="hold">
                      <p:stCondLst>
                        <p:cond delay="indefinite"/>
                      </p:stCondLst>
                      <p:childTnLst>
                        <p:par>
                          <p:cTn id="66" fill="hold">
                            <p:stCondLst>
                              <p:cond delay="0"/>
                            </p:stCondLst>
                            <p:childTnLst>
                              <p:par>
                                <p:cTn id="67" presetID="12" presetClass="entr" presetSubtype="4" fill="hold" grpId="0" nodeType="clickEffect">
                                  <p:stCondLst>
                                    <p:cond delay="0"/>
                                  </p:stCondLst>
                                  <p:childTnLst>
                                    <p:set>
                                      <p:cBhvr>
                                        <p:cTn id="68" dur="1" fill="hold">
                                          <p:stCondLst>
                                            <p:cond delay="0"/>
                                          </p:stCondLst>
                                        </p:cTn>
                                        <p:tgtEl>
                                          <p:spTgt spid="19"/>
                                        </p:tgtEl>
                                        <p:attrNameLst>
                                          <p:attrName>style.visibility</p:attrName>
                                        </p:attrNameLst>
                                      </p:cBhvr>
                                      <p:to>
                                        <p:strVal val="visible"/>
                                      </p:to>
                                    </p:set>
                                    <p:animEffect transition="in" filter="slide(fromBottom)">
                                      <p:cBhvr>
                                        <p:cTn id="69" dur="300"/>
                                        <p:tgtEl>
                                          <p:spTgt spid="19"/>
                                        </p:tgtEl>
                                      </p:cBhvr>
                                    </p:animEffect>
                                  </p:childTnLst>
                                </p:cTn>
                              </p:par>
                              <p:par>
                                <p:cTn id="70" presetID="12" presetClass="entr" presetSubtype="4" fill="hold" grpId="0" nodeType="with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slide(fromBottom)">
                                      <p:cBhvr>
                                        <p:cTn id="72" dur="300"/>
                                        <p:tgtEl>
                                          <p:spTgt spid="20"/>
                                        </p:tgtEl>
                                      </p:cBhvr>
                                    </p:animEffect>
                                  </p:childTnLst>
                                </p:cTn>
                              </p:par>
                              <p:par>
                                <p:cTn id="73" presetID="12" presetClass="entr" presetSubtype="4" fill="hold" grpId="0" nodeType="withEffect">
                                  <p:stCondLst>
                                    <p:cond delay="0"/>
                                  </p:stCondLst>
                                  <p:childTnLst>
                                    <p:set>
                                      <p:cBhvr>
                                        <p:cTn id="74" dur="1" fill="hold">
                                          <p:stCondLst>
                                            <p:cond delay="0"/>
                                          </p:stCondLst>
                                        </p:cTn>
                                        <p:tgtEl>
                                          <p:spTgt spid="23"/>
                                        </p:tgtEl>
                                        <p:attrNameLst>
                                          <p:attrName>style.visibility</p:attrName>
                                        </p:attrNameLst>
                                      </p:cBhvr>
                                      <p:to>
                                        <p:strVal val="visible"/>
                                      </p:to>
                                    </p:set>
                                    <p:animEffect transition="in" filter="slide(fromBottom)">
                                      <p:cBhvr>
                                        <p:cTn id="75" dur="300"/>
                                        <p:tgtEl>
                                          <p:spTgt spid="23"/>
                                        </p:tgtEl>
                                      </p:cBhvr>
                                    </p:animEffect>
                                  </p:childTnLst>
                                </p:cTn>
                              </p:par>
                              <p:par>
                                <p:cTn id="76" presetID="12" presetClass="entr" presetSubtype="4" fill="hold" grpId="0" nodeType="withEffect">
                                  <p:stCondLst>
                                    <p:cond delay="0"/>
                                  </p:stCondLst>
                                  <p:childTnLst>
                                    <p:set>
                                      <p:cBhvr>
                                        <p:cTn id="77" dur="1" fill="hold">
                                          <p:stCondLst>
                                            <p:cond delay="0"/>
                                          </p:stCondLst>
                                        </p:cTn>
                                        <p:tgtEl>
                                          <p:spTgt spid="24"/>
                                        </p:tgtEl>
                                        <p:attrNameLst>
                                          <p:attrName>style.visibility</p:attrName>
                                        </p:attrNameLst>
                                      </p:cBhvr>
                                      <p:to>
                                        <p:strVal val="visible"/>
                                      </p:to>
                                    </p:set>
                                    <p:animEffect transition="in" filter="slide(fromBottom)">
                                      <p:cBhvr>
                                        <p:cTn id="78" dur="300"/>
                                        <p:tgtEl>
                                          <p:spTgt spid="24"/>
                                        </p:tgtEl>
                                      </p:cBhvr>
                                    </p:animEffect>
                                  </p:childTnLst>
                                </p:cTn>
                              </p:par>
                              <p:par>
                                <p:cTn id="79" presetID="12" presetClass="entr" presetSubtype="4" fill="hold" grpId="0" nodeType="withEffect">
                                  <p:stCondLst>
                                    <p:cond delay="0"/>
                                  </p:stCondLst>
                                  <p:childTnLst>
                                    <p:set>
                                      <p:cBhvr>
                                        <p:cTn id="80" dur="1" fill="hold">
                                          <p:stCondLst>
                                            <p:cond delay="0"/>
                                          </p:stCondLst>
                                        </p:cTn>
                                        <p:tgtEl>
                                          <p:spTgt spid="27"/>
                                        </p:tgtEl>
                                        <p:attrNameLst>
                                          <p:attrName>style.visibility</p:attrName>
                                        </p:attrNameLst>
                                      </p:cBhvr>
                                      <p:to>
                                        <p:strVal val="visible"/>
                                      </p:to>
                                    </p:set>
                                    <p:animEffect transition="in" filter="slide(fromBottom)">
                                      <p:cBhvr>
                                        <p:cTn id="81" dur="300"/>
                                        <p:tgtEl>
                                          <p:spTgt spid="27"/>
                                        </p:tgtEl>
                                      </p:cBhvr>
                                    </p:animEffect>
                                  </p:childTnLst>
                                </p:cTn>
                              </p:par>
                              <p:par>
                                <p:cTn id="82" presetID="12" presetClass="entr" presetSubtype="4" fill="hold" grpId="0" nodeType="withEffect">
                                  <p:stCondLst>
                                    <p:cond delay="0"/>
                                  </p:stCondLst>
                                  <p:childTnLst>
                                    <p:set>
                                      <p:cBhvr>
                                        <p:cTn id="83" dur="1" fill="hold">
                                          <p:stCondLst>
                                            <p:cond delay="0"/>
                                          </p:stCondLst>
                                        </p:cTn>
                                        <p:tgtEl>
                                          <p:spTgt spid="28"/>
                                        </p:tgtEl>
                                        <p:attrNameLst>
                                          <p:attrName>style.visibility</p:attrName>
                                        </p:attrNameLst>
                                      </p:cBhvr>
                                      <p:to>
                                        <p:strVal val="visible"/>
                                      </p:to>
                                    </p:set>
                                    <p:animEffect transition="in" filter="slide(fromBottom)">
                                      <p:cBhvr>
                                        <p:cTn id="84" dur="300"/>
                                        <p:tgtEl>
                                          <p:spTgt spid="28"/>
                                        </p:tgtEl>
                                      </p:cBhvr>
                                    </p:animEffect>
                                  </p:childTnLst>
                                </p:cTn>
                              </p:par>
                              <p:par>
                                <p:cTn id="85" presetID="12" presetClass="entr" presetSubtype="4" fill="hold" grpId="0" nodeType="withEffect">
                                  <p:stCondLst>
                                    <p:cond delay="0"/>
                                  </p:stCondLst>
                                  <p:childTnLst>
                                    <p:set>
                                      <p:cBhvr>
                                        <p:cTn id="86" dur="1" fill="hold">
                                          <p:stCondLst>
                                            <p:cond delay="0"/>
                                          </p:stCondLst>
                                        </p:cTn>
                                        <p:tgtEl>
                                          <p:spTgt spid="33"/>
                                        </p:tgtEl>
                                        <p:attrNameLst>
                                          <p:attrName>style.visibility</p:attrName>
                                        </p:attrNameLst>
                                      </p:cBhvr>
                                      <p:to>
                                        <p:strVal val="visible"/>
                                      </p:to>
                                    </p:set>
                                    <p:animEffect transition="in" filter="slide(fromBottom)">
                                      <p:cBhvr>
                                        <p:cTn id="87" dur="300"/>
                                        <p:tgtEl>
                                          <p:spTgt spid="33"/>
                                        </p:tgtEl>
                                      </p:cBhvr>
                                    </p:animEffect>
                                  </p:childTnLst>
                                </p:cTn>
                              </p:par>
                              <p:par>
                                <p:cTn id="88" presetID="12" presetClass="entr" presetSubtype="4" fill="hold" grpId="0" nodeType="withEffect">
                                  <p:stCondLst>
                                    <p:cond delay="0"/>
                                  </p:stCondLst>
                                  <p:childTnLst>
                                    <p:set>
                                      <p:cBhvr>
                                        <p:cTn id="89" dur="1" fill="hold">
                                          <p:stCondLst>
                                            <p:cond delay="0"/>
                                          </p:stCondLst>
                                        </p:cTn>
                                        <p:tgtEl>
                                          <p:spTgt spid="34"/>
                                        </p:tgtEl>
                                        <p:attrNameLst>
                                          <p:attrName>style.visibility</p:attrName>
                                        </p:attrNameLst>
                                      </p:cBhvr>
                                      <p:to>
                                        <p:strVal val="visible"/>
                                      </p:to>
                                    </p:set>
                                    <p:animEffect transition="in" filter="slide(fromBottom)">
                                      <p:cBhvr>
                                        <p:cTn id="90" dur="300"/>
                                        <p:tgtEl>
                                          <p:spTgt spid="34"/>
                                        </p:tgtEl>
                                      </p:cBhvr>
                                    </p:animEffect>
                                  </p:childTnLst>
                                </p:cTn>
                              </p:par>
                              <p:par>
                                <p:cTn id="91" presetID="12" presetClass="entr" presetSubtype="4" fill="hold" grpId="0" nodeType="withEffect">
                                  <p:stCondLst>
                                    <p:cond delay="0"/>
                                  </p:stCondLst>
                                  <p:childTnLst>
                                    <p:set>
                                      <p:cBhvr>
                                        <p:cTn id="92" dur="1" fill="hold">
                                          <p:stCondLst>
                                            <p:cond delay="0"/>
                                          </p:stCondLst>
                                        </p:cTn>
                                        <p:tgtEl>
                                          <p:spTgt spid="37"/>
                                        </p:tgtEl>
                                        <p:attrNameLst>
                                          <p:attrName>style.visibility</p:attrName>
                                        </p:attrNameLst>
                                      </p:cBhvr>
                                      <p:to>
                                        <p:strVal val="visible"/>
                                      </p:to>
                                    </p:set>
                                    <p:animEffect transition="in" filter="slide(fromBottom)">
                                      <p:cBhvr>
                                        <p:cTn id="93" dur="300"/>
                                        <p:tgtEl>
                                          <p:spTgt spid="37"/>
                                        </p:tgtEl>
                                      </p:cBhvr>
                                    </p:animEffect>
                                  </p:childTnLst>
                                </p:cTn>
                              </p:par>
                              <p:par>
                                <p:cTn id="94" presetID="12" presetClass="entr" presetSubtype="4" fill="hold" grpId="0" nodeType="withEffect">
                                  <p:stCondLst>
                                    <p:cond delay="0"/>
                                  </p:stCondLst>
                                  <p:childTnLst>
                                    <p:set>
                                      <p:cBhvr>
                                        <p:cTn id="95" dur="1" fill="hold">
                                          <p:stCondLst>
                                            <p:cond delay="0"/>
                                          </p:stCondLst>
                                        </p:cTn>
                                        <p:tgtEl>
                                          <p:spTgt spid="44"/>
                                        </p:tgtEl>
                                        <p:attrNameLst>
                                          <p:attrName>style.visibility</p:attrName>
                                        </p:attrNameLst>
                                      </p:cBhvr>
                                      <p:to>
                                        <p:strVal val="visible"/>
                                      </p:to>
                                    </p:set>
                                    <p:animEffect transition="in" filter="slide(fromBottom)">
                                      <p:cBhvr>
                                        <p:cTn id="96" dur="300"/>
                                        <p:tgtEl>
                                          <p:spTgt spid="44"/>
                                        </p:tgtEl>
                                      </p:cBhvr>
                                    </p:animEffect>
                                  </p:childTnLst>
                                </p:cTn>
                              </p:par>
                              <p:par>
                                <p:cTn id="97" presetID="12" presetClass="entr" presetSubtype="4" fill="hold" grpId="0" nodeType="withEffect">
                                  <p:stCondLst>
                                    <p:cond delay="0"/>
                                  </p:stCondLst>
                                  <p:childTnLst>
                                    <p:set>
                                      <p:cBhvr>
                                        <p:cTn id="98" dur="1" fill="hold">
                                          <p:stCondLst>
                                            <p:cond delay="0"/>
                                          </p:stCondLst>
                                        </p:cTn>
                                        <p:tgtEl>
                                          <p:spTgt spid="73"/>
                                        </p:tgtEl>
                                        <p:attrNameLst>
                                          <p:attrName>style.visibility</p:attrName>
                                        </p:attrNameLst>
                                      </p:cBhvr>
                                      <p:to>
                                        <p:strVal val="visible"/>
                                      </p:to>
                                    </p:set>
                                    <p:animEffect transition="in" filter="slide(fromBottom)">
                                      <p:cBhvr>
                                        <p:cTn id="99" dur="300"/>
                                        <p:tgtEl>
                                          <p:spTgt spid="73"/>
                                        </p:tgtEl>
                                      </p:cBhvr>
                                    </p:animEffect>
                                  </p:childTnLst>
                                </p:cTn>
                              </p:par>
                              <p:par>
                                <p:cTn id="100" presetID="12" presetClass="entr" presetSubtype="4" fill="hold" grpId="0" nodeType="withEffect">
                                  <p:stCondLst>
                                    <p:cond delay="0"/>
                                  </p:stCondLst>
                                  <p:childTnLst>
                                    <p:set>
                                      <p:cBhvr>
                                        <p:cTn id="101" dur="1" fill="hold">
                                          <p:stCondLst>
                                            <p:cond delay="0"/>
                                          </p:stCondLst>
                                        </p:cTn>
                                        <p:tgtEl>
                                          <p:spTgt spid="115"/>
                                        </p:tgtEl>
                                        <p:attrNameLst>
                                          <p:attrName>style.visibility</p:attrName>
                                        </p:attrNameLst>
                                      </p:cBhvr>
                                      <p:to>
                                        <p:strVal val="visible"/>
                                      </p:to>
                                    </p:set>
                                    <p:animEffect transition="in" filter="slide(fromBottom)">
                                      <p:cBhvr>
                                        <p:cTn id="102" dur="300"/>
                                        <p:tgtEl>
                                          <p:spTgt spid="115"/>
                                        </p:tgtEl>
                                      </p:cBhvr>
                                    </p:animEffect>
                                  </p:childTnLst>
                                </p:cTn>
                              </p:par>
                              <p:par>
                                <p:cTn id="103" presetID="12" presetClass="entr" presetSubtype="4" fill="hold" grpId="0" nodeType="withEffect">
                                  <p:stCondLst>
                                    <p:cond delay="0"/>
                                  </p:stCondLst>
                                  <p:childTnLst>
                                    <p:set>
                                      <p:cBhvr>
                                        <p:cTn id="104" dur="1" fill="hold">
                                          <p:stCondLst>
                                            <p:cond delay="0"/>
                                          </p:stCondLst>
                                        </p:cTn>
                                        <p:tgtEl>
                                          <p:spTgt spid="123"/>
                                        </p:tgtEl>
                                        <p:attrNameLst>
                                          <p:attrName>style.visibility</p:attrName>
                                        </p:attrNameLst>
                                      </p:cBhvr>
                                      <p:to>
                                        <p:strVal val="visible"/>
                                      </p:to>
                                    </p:set>
                                    <p:animEffect transition="in" filter="slide(fromBottom)">
                                      <p:cBhvr>
                                        <p:cTn id="105" dur="300"/>
                                        <p:tgtEl>
                                          <p:spTgt spid="123"/>
                                        </p:tgtEl>
                                      </p:cBhvr>
                                    </p:animEffect>
                                  </p:childTnLst>
                                </p:cTn>
                              </p:par>
                              <p:par>
                                <p:cTn id="106" presetID="12" presetClass="entr" presetSubtype="4" fill="hold" grpId="0" nodeType="withEffect">
                                  <p:stCondLst>
                                    <p:cond delay="0"/>
                                  </p:stCondLst>
                                  <p:childTnLst>
                                    <p:set>
                                      <p:cBhvr>
                                        <p:cTn id="107" dur="1" fill="hold">
                                          <p:stCondLst>
                                            <p:cond delay="0"/>
                                          </p:stCondLst>
                                        </p:cTn>
                                        <p:tgtEl>
                                          <p:spTgt spid="124"/>
                                        </p:tgtEl>
                                        <p:attrNameLst>
                                          <p:attrName>style.visibility</p:attrName>
                                        </p:attrNameLst>
                                      </p:cBhvr>
                                      <p:to>
                                        <p:strVal val="visible"/>
                                      </p:to>
                                    </p:set>
                                    <p:animEffect transition="in" filter="slide(fromBottom)">
                                      <p:cBhvr>
                                        <p:cTn id="108" dur="300"/>
                                        <p:tgtEl>
                                          <p:spTgt spid="124"/>
                                        </p:tgtEl>
                                      </p:cBhvr>
                                    </p:animEffect>
                                  </p:childTnLst>
                                </p:cTn>
                              </p:par>
                              <p:par>
                                <p:cTn id="109" presetID="12" presetClass="entr" presetSubtype="4" fill="hold" grpId="0" nodeType="withEffect">
                                  <p:stCondLst>
                                    <p:cond delay="0"/>
                                  </p:stCondLst>
                                  <p:childTnLst>
                                    <p:set>
                                      <p:cBhvr>
                                        <p:cTn id="110" dur="1" fill="hold">
                                          <p:stCondLst>
                                            <p:cond delay="0"/>
                                          </p:stCondLst>
                                        </p:cTn>
                                        <p:tgtEl>
                                          <p:spTgt spid="127"/>
                                        </p:tgtEl>
                                        <p:attrNameLst>
                                          <p:attrName>style.visibility</p:attrName>
                                        </p:attrNameLst>
                                      </p:cBhvr>
                                      <p:to>
                                        <p:strVal val="visible"/>
                                      </p:to>
                                    </p:set>
                                    <p:animEffect transition="in" filter="slide(fromBottom)">
                                      <p:cBhvr>
                                        <p:cTn id="111" dur="300"/>
                                        <p:tgtEl>
                                          <p:spTgt spid="127"/>
                                        </p:tgtEl>
                                      </p:cBhvr>
                                    </p:animEffect>
                                  </p:childTnLst>
                                </p:cTn>
                              </p:par>
                              <p:par>
                                <p:cTn id="112" presetID="12" presetClass="entr" presetSubtype="4" fill="hold" grpId="0" nodeType="withEffect">
                                  <p:stCondLst>
                                    <p:cond delay="0"/>
                                  </p:stCondLst>
                                  <p:childTnLst>
                                    <p:set>
                                      <p:cBhvr>
                                        <p:cTn id="113" dur="1" fill="hold">
                                          <p:stCondLst>
                                            <p:cond delay="0"/>
                                          </p:stCondLst>
                                        </p:cTn>
                                        <p:tgtEl>
                                          <p:spTgt spid="134"/>
                                        </p:tgtEl>
                                        <p:attrNameLst>
                                          <p:attrName>style.visibility</p:attrName>
                                        </p:attrNameLst>
                                      </p:cBhvr>
                                      <p:to>
                                        <p:strVal val="visible"/>
                                      </p:to>
                                    </p:set>
                                    <p:animEffect transition="in" filter="slide(fromBottom)">
                                      <p:cBhvr>
                                        <p:cTn id="114" dur="300"/>
                                        <p:tgtEl>
                                          <p:spTgt spid="134"/>
                                        </p:tgtEl>
                                      </p:cBhvr>
                                    </p:animEffect>
                                  </p:childTnLst>
                                </p:cTn>
                              </p:par>
                              <p:par>
                                <p:cTn id="115" presetID="12" presetClass="entr" presetSubtype="4" fill="hold" grpId="0" nodeType="withEffect">
                                  <p:stCondLst>
                                    <p:cond delay="0"/>
                                  </p:stCondLst>
                                  <p:childTnLst>
                                    <p:set>
                                      <p:cBhvr>
                                        <p:cTn id="116" dur="1" fill="hold">
                                          <p:stCondLst>
                                            <p:cond delay="0"/>
                                          </p:stCondLst>
                                        </p:cTn>
                                        <p:tgtEl>
                                          <p:spTgt spid="85"/>
                                        </p:tgtEl>
                                        <p:attrNameLst>
                                          <p:attrName>style.visibility</p:attrName>
                                        </p:attrNameLst>
                                      </p:cBhvr>
                                      <p:to>
                                        <p:strVal val="visible"/>
                                      </p:to>
                                    </p:set>
                                    <p:animEffect transition="in" filter="slide(fromBottom)">
                                      <p:cBhvr>
                                        <p:cTn id="117" dur="300"/>
                                        <p:tgtEl>
                                          <p:spTgt spid="85"/>
                                        </p:tgtEl>
                                      </p:cBhvr>
                                    </p:animEffect>
                                  </p:childTnLst>
                                </p:cTn>
                              </p:par>
                              <p:par>
                                <p:cTn id="118" presetID="12" presetClass="entr" presetSubtype="4" fill="hold" grpId="0" nodeType="withEffect">
                                  <p:stCondLst>
                                    <p:cond delay="0"/>
                                  </p:stCondLst>
                                  <p:childTnLst>
                                    <p:set>
                                      <p:cBhvr>
                                        <p:cTn id="119" dur="1" fill="hold">
                                          <p:stCondLst>
                                            <p:cond delay="0"/>
                                          </p:stCondLst>
                                        </p:cTn>
                                        <p:tgtEl>
                                          <p:spTgt spid="91"/>
                                        </p:tgtEl>
                                        <p:attrNameLst>
                                          <p:attrName>style.visibility</p:attrName>
                                        </p:attrNameLst>
                                      </p:cBhvr>
                                      <p:to>
                                        <p:strVal val="visible"/>
                                      </p:to>
                                    </p:set>
                                    <p:animEffect transition="in" filter="slide(fromBottom)">
                                      <p:cBhvr>
                                        <p:cTn id="120" dur="3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1" restart="whenNotActive" fill="hold" evtFilter="cancelBubble" nodeType="interactiveSeq">
                <p:stCondLst>
                  <p:cond evt="onClick" delay="0">
                    <p:tgtEl>
                      <p:spTgt spid="20"/>
                    </p:tgtEl>
                  </p:cond>
                </p:stCondLst>
                <p:endSync evt="end" delay="0">
                  <p:rtn val="all"/>
                </p:endSync>
                <p:childTnLst>
                  <p:par>
                    <p:cTn id="122" fill="hold">
                      <p:stCondLst>
                        <p:cond delay="0"/>
                      </p:stCondLst>
                      <p:childTnLst>
                        <p:par>
                          <p:cTn id="123" fill="hold">
                            <p:stCondLst>
                              <p:cond delay="0"/>
                            </p:stCondLst>
                            <p:childTnLst>
                              <p:par>
                                <p:cTn id="124" presetID="22" presetClass="entr" presetSubtype="1" fill="hold" nodeType="clickEffect">
                                  <p:stCondLst>
                                    <p:cond delay="0"/>
                                  </p:stCondLst>
                                  <p:childTnLst>
                                    <p:set>
                                      <p:cBhvr>
                                        <p:cTn id="125" dur="1" fill="hold">
                                          <p:stCondLst>
                                            <p:cond delay="0"/>
                                          </p:stCondLst>
                                        </p:cTn>
                                        <p:tgtEl>
                                          <p:spTgt spid="240652"/>
                                        </p:tgtEl>
                                        <p:attrNameLst>
                                          <p:attrName>style.visibility</p:attrName>
                                        </p:attrNameLst>
                                      </p:cBhvr>
                                      <p:to>
                                        <p:strVal val="visible"/>
                                      </p:to>
                                    </p:set>
                                    <p:animEffect transition="in" filter="wipe(up)">
                                      <p:cBhvr>
                                        <p:cTn id="126" dur="1000"/>
                                        <p:tgtEl>
                                          <p:spTgt spid="240652"/>
                                        </p:tgtEl>
                                      </p:cBhvr>
                                    </p:animEffect>
                                  </p:childTnLst>
                                </p:cTn>
                              </p:par>
                              <p:par>
                                <p:cTn id="127" presetID="1" presetClass="entr" presetSubtype="0" fill="hold" grpId="0" nodeType="withEffect">
                                  <p:stCondLst>
                                    <p:cond delay="0"/>
                                  </p:stCondLst>
                                  <p:childTnLst>
                                    <p:set>
                                      <p:cBhvr>
                                        <p:cTn id="128" dur="1" fill="hold">
                                          <p:stCondLst>
                                            <p:cond delay="0"/>
                                          </p:stCondLst>
                                        </p:cTn>
                                        <p:tgtEl>
                                          <p:spTgt spid="70"/>
                                        </p:tgtEl>
                                        <p:attrNameLst>
                                          <p:attrName>style.visibility</p:attrName>
                                        </p:attrNameLst>
                                      </p:cBhvr>
                                      <p:to>
                                        <p:strVal val="visible"/>
                                      </p:to>
                                    </p:set>
                                  </p:childTnLst>
                                </p:cTn>
                              </p:par>
                              <p:par>
                                <p:cTn id="129" presetID="18" presetClass="entr" presetSubtype="12" fill="hold" nodeType="withEffect">
                                  <p:stCondLst>
                                    <p:cond delay="0"/>
                                  </p:stCondLst>
                                  <p:childTnLst>
                                    <p:set>
                                      <p:cBhvr>
                                        <p:cTn id="130" dur="1" fill="hold">
                                          <p:stCondLst>
                                            <p:cond delay="0"/>
                                          </p:stCondLst>
                                        </p:cTn>
                                        <p:tgtEl>
                                          <p:spTgt spid="8"/>
                                        </p:tgtEl>
                                        <p:attrNameLst>
                                          <p:attrName>style.visibility</p:attrName>
                                        </p:attrNameLst>
                                      </p:cBhvr>
                                      <p:to>
                                        <p:strVal val="visible"/>
                                      </p:to>
                                    </p:set>
                                    <p:animEffect transition="in" filter="strips(downLeft)">
                                      <p:cBhvr>
                                        <p:cTn id="131" dur="500"/>
                                        <p:tgtEl>
                                          <p:spTgt spid="8"/>
                                        </p:tgtEl>
                                      </p:cBhvr>
                                    </p:animEffect>
                                  </p:childTnLst>
                                </p:cTn>
                              </p:par>
                              <p:par>
                                <p:cTn id="132" presetID="22" presetClass="entr" presetSubtype="1" fill="hold" nodeType="withEffect">
                                  <p:stCondLst>
                                    <p:cond delay="0"/>
                                  </p:stCondLst>
                                  <p:childTnLst>
                                    <p:set>
                                      <p:cBhvr>
                                        <p:cTn id="133" dur="1" fill="hold">
                                          <p:stCondLst>
                                            <p:cond delay="0"/>
                                          </p:stCondLst>
                                        </p:cTn>
                                        <p:tgtEl>
                                          <p:spTgt spid="106"/>
                                        </p:tgtEl>
                                        <p:attrNameLst>
                                          <p:attrName>style.visibility</p:attrName>
                                        </p:attrNameLst>
                                      </p:cBhvr>
                                      <p:to>
                                        <p:strVal val="visible"/>
                                      </p:to>
                                    </p:set>
                                    <p:animEffect transition="in" filter="wipe(up)">
                                      <p:cBhvr>
                                        <p:cTn id="134" dur="2000"/>
                                        <p:tgtEl>
                                          <p:spTgt spid="106"/>
                                        </p:tgtEl>
                                      </p:cBhvr>
                                    </p:animEffect>
                                  </p:childTnLst>
                                </p:cTn>
                              </p:par>
                              <p:par>
                                <p:cTn id="135" presetID="1" presetClass="exit" presetSubtype="0" fill="hold" grpId="1" nodeType="withEffect">
                                  <p:stCondLst>
                                    <p:cond delay="0"/>
                                  </p:stCondLst>
                                  <p:childTnLst>
                                    <p:set>
                                      <p:cBhvr>
                                        <p:cTn id="136" dur="1" fill="hold">
                                          <p:stCondLst>
                                            <p:cond delay="0"/>
                                          </p:stCondLst>
                                        </p:cTn>
                                        <p:tgtEl>
                                          <p:spTgt spid="114"/>
                                        </p:tgtEl>
                                        <p:attrNameLst>
                                          <p:attrName>style.visibility</p:attrName>
                                        </p:attrNameLst>
                                      </p:cBhvr>
                                      <p:to>
                                        <p:strVal val="hidden"/>
                                      </p:to>
                                    </p:set>
                                  </p:childTnLst>
                                </p:cTn>
                              </p:par>
                              <p:par>
                                <p:cTn id="137" presetID="1" presetClass="exit" presetSubtype="0" fill="hold" nodeType="withEffect">
                                  <p:stCondLst>
                                    <p:cond delay="0"/>
                                  </p:stCondLst>
                                  <p:childTnLst>
                                    <p:set>
                                      <p:cBhvr>
                                        <p:cTn id="138" dur="1" fill="hold">
                                          <p:stCondLst>
                                            <p:cond delay="0"/>
                                          </p:stCondLst>
                                        </p:cTn>
                                        <p:tgtEl>
                                          <p:spTgt spid="3"/>
                                        </p:tgtEl>
                                        <p:attrNameLst>
                                          <p:attrName>style.visibility</p:attrName>
                                        </p:attrNameLst>
                                      </p:cBhvr>
                                      <p:to>
                                        <p:strVal val="hidden"/>
                                      </p:to>
                                    </p:set>
                                  </p:childTnLst>
                                </p:cTn>
                              </p:par>
                              <p:par>
                                <p:cTn id="139" presetID="1" presetClass="exit" presetSubtype="0" fill="hold" nodeType="withEffect">
                                  <p:stCondLst>
                                    <p:cond delay="0"/>
                                  </p:stCondLst>
                                  <p:childTnLst>
                                    <p:set>
                                      <p:cBhvr>
                                        <p:cTn id="140" dur="1" fill="hold">
                                          <p:stCondLst>
                                            <p:cond delay="0"/>
                                          </p:stCondLst>
                                        </p:cTn>
                                        <p:tgtEl>
                                          <p:spTgt spid="4"/>
                                        </p:tgtEl>
                                        <p:attrNameLst>
                                          <p:attrName>style.visibility</p:attrName>
                                        </p:attrNameLst>
                                      </p:cBhvr>
                                      <p:to>
                                        <p:strVal val="hidden"/>
                                      </p:to>
                                    </p:set>
                                  </p:childTnLst>
                                </p:cTn>
                              </p:par>
                              <p:par>
                                <p:cTn id="141" presetID="1" presetClass="exit" presetSubtype="0" fill="hold" nodeType="withEffect">
                                  <p:stCondLst>
                                    <p:cond delay="0"/>
                                  </p:stCondLst>
                                  <p:childTnLst>
                                    <p:set>
                                      <p:cBhvr>
                                        <p:cTn id="142" dur="1" fill="hold">
                                          <p:stCondLst>
                                            <p:cond delay="0"/>
                                          </p:stCondLst>
                                        </p:cTn>
                                        <p:tgtEl>
                                          <p:spTgt spid="5"/>
                                        </p:tgtEl>
                                        <p:attrNameLst>
                                          <p:attrName>style.visibility</p:attrName>
                                        </p:attrNameLst>
                                      </p:cBhvr>
                                      <p:to>
                                        <p:strVal val="hidden"/>
                                      </p:to>
                                    </p:set>
                                  </p:childTnLst>
                                </p:cTn>
                              </p:par>
                              <p:par>
                                <p:cTn id="143" presetID="1" presetClass="exit" presetSubtype="0" fill="hold" nodeType="withEffect">
                                  <p:stCondLst>
                                    <p:cond delay="0"/>
                                  </p:stCondLst>
                                  <p:childTnLst>
                                    <p:set>
                                      <p:cBhvr>
                                        <p:cTn id="144" dur="1" fill="hold">
                                          <p:stCondLst>
                                            <p:cond delay="0"/>
                                          </p:stCondLst>
                                        </p:cTn>
                                        <p:tgtEl>
                                          <p:spTgt spid="6"/>
                                        </p:tgtEl>
                                        <p:attrNameLst>
                                          <p:attrName>style.visibility</p:attrName>
                                        </p:attrNameLst>
                                      </p:cBhvr>
                                      <p:to>
                                        <p:strVal val="hidden"/>
                                      </p:to>
                                    </p:set>
                                  </p:childTnLst>
                                </p:cTn>
                              </p:par>
                              <p:par>
                                <p:cTn id="145" presetID="1" presetClass="exit" presetSubtype="0" fill="hold" nodeType="withEffect">
                                  <p:stCondLst>
                                    <p:cond delay="0"/>
                                  </p:stCondLst>
                                  <p:childTnLst>
                                    <p:set>
                                      <p:cBhvr>
                                        <p:cTn id="146" dur="1" fill="hold">
                                          <p:stCondLst>
                                            <p:cond delay="0"/>
                                          </p:stCondLst>
                                        </p:cTn>
                                        <p:tgtEl>
                                          <p:spTgt spid="7"/>
                                        </p:tgtEl>
                                        <p:attrNameLst>
                                          <p:attrName>style.visibility</p:attrName>
                                        </p:attrNameLst>
                                      </p:cBhvr>
                                      <p:to>
                                        <p:strVal val="hidden"/>
                                      </p:to>
                                    </p:set>
                                  </p:childTnLst>
                                </p:cTn>
                              </p:par>
                              <p:par>
                                <p:cTn id="147" presetID="1" presetClass="exit" presetSubtype="0" fill="hold" nodeType="withEffect">
                                  <p:stCondLst>
                                    <p:cond delay="0"/>
                                  </p:stCondLst>
                                  <p:childTnLst>
                                    <p:set>
                                      <p:cBhvr>
                                        <p:cTn id="148" dur="1" fill="hold">
                                          <p:stCondLst>
                                            <p:cond delay="0"/>
                                          </p:stCondLst>
                                        </p:cTn>
                                        <p:tgtEl>
                                          <p:spTgt spid="9"/>
                                        </p:tgtEl>
                                        <p:attrNameLst>
                                          <p:attrName>style.visibility</p:attrName>
                                        </p:attrNameLst>
                                      </p:cBhvr>
                                      <p:to>
                                        <p:strVal val="hidden"/>
                                      </p:to>
                                    </p:set>
                                  </p:childTnLst>
                                </p:cTn>
                              </p:par>
                              <p:par>
                                <p:cTn id="149" presetID="1" presetClass="exit" presetSubtype="0" fill="hold" nodeType="withEffect">
                                  <p:stCondLst>
                                    <p:cond delay="0"/>
                                  </p:stCondLst>
                                  <p:childTnLst>
                                    <p:set>
                                      <p:cBhvr>
                                        <p:cTn id="150" dur="1" fill="hold">
                                          <p:stCondLst>
                                            <p:cond delay="0"/>
                                          </p:stCondLst>
                                        </p:cTn>
                                        <p:tgtEl>
                                          <p:spTgt spid="10"/>
                                        </p:tgtEl>
                                        <p:attrNameLst>
                                          <p:attrName>style.visibility</p:attrName>
                                        </p:attrNameLst>
                                      </p:cBhvr>
                                      <p:to>
                                        <p:strVal val="hidden"/>
                                      </p:to>
                                    </p:set>
                                  </p:childTnLst>
                                </p:cTn>
                              </p:par>
                              <p:par>
                                <p:cTn id="151" presetID="1" presetClass="exit" presetSubtype="0" fill="hold" nodeType="withEffect">
                                  <p:stCondLst>
                                    <p:cond delay="0"/>
                                  </p:stCondLst>
                                  <p:childTnLst>
                                    <p:set>
                                      <p:cBhvr>
                                        <p:cTn id="152" dur="1" fill="hold">
                                          <p:stCondLst>
                                            <p:cond delay="0"/>
                                          </p:stCondLst>
                                        </p:cTn>
                                        <p:tgtEl>
                                          <p:spTgt spid="2"/>
                                        </p:tgtEl>
                                        <p:attrNameLst>
                                          <p:attrName>style.visibility</p:attrName>
                                        </p:attrNameLst>
                                      </p:cBhvr>
                                      <p:to>
                                        <p:strVal val="hidden"/>
                                      </p:to>
                                    </p:set>
                                  </p:childTnLst>
                                </p:cTn>
                              </p:par>
                              <p:par>
                                <p:cTn id="153" presetID="18" presetClass="exit" presetSubtype="12" fill="hold" grpId="6" nodeType="withEffect">
                                  <p:stCondLst>
                                    <p:cond delay="0"/>
                                  </p:stCondLst>
                                  <p:childTnLst>
                                    <p:animEffect transition="out" filter="strips(downLeft)">
                                      <p:cBhvr>
                                        <p:cTn id="154" dur="500"/>
                                        <p:tgtEl>
                                          <p:spTgt spid="117"/>
                                        </p:tgtEl>
                                      </p:cBhvr>
                                    </p:animEffect>
                                    <p:set>
                                      <p:cBhvr>
                                        <p:cTn id="155" dur="1" fill="hold">
                                          <p:stCondLst>
                                            <p:cond delay="499"/>
                                          </p:stCondLst>
                                        </p:cTn>
                                        <p:tgtEl>
                                          <p:spTgt spid="117"/>
                                        </p:tgtEl>
                                        <p:attrNameLst>
                                          <p:attrName>style.visibility</p:attrName>
                                        </p:attrNameLst>
                                      </p:cBhvr>
                                      <p:to>
                                        <p:strVal val="hidden"/>
                                      </p:to>
                                    </p:set>
                                  </p:childTnLst>
                                </p:cTn>
                              </p:par>
                              <p:par>
                                <p:cTn id="156" presetID="18" presetClass="exit" presetSubtype="12" fill="hold" grpId="2" nodeType="withEffect">
                                  <p:stCondLst>
                                    <p:cond delay="0"/>
                                  </p:stCondLst>
                                  <p:childTnLst>
                                    <p:animEffect transition="out" filter="strips(downLeft)">
                                      <p:cBhvr>
                                        <p:cTn id="157" dur="500"/>
                                        <p:tgtEl>
                                          <p:spTgt spid="133"/>
                                        </p:tgtEl>
                                      </p:cBhvr>
                                    </p:animEffect>
                                    <p:set>
                                      <p:cBhvr>
                                        <p:cTn id="158" dur="1" fill="hold">
                                          <p:stCondLst>
                                            <p:cond delay="499"/>
                                          </p:stCondLst>
                                        </p:cTn>
                                        <p:tgtEl>
                                          <p:spTgt spid="133"/>
                                        </p:tgtEl>
                                        <p:attrNameLst>
                                          <p:attrName>style.visibility</p:attrName>
                                        </p:attrNameLst>
                                      </p:cBhvr>
                                      <p:to>
                                        <p:strVal val="hidden"/>
                                      </p:to>
                                    </p:set>
                                  </p:childTnLst>
                                </p:cTn>
                              </p:par>
                            </p:childTnLst>
                          </p:cTn>
                        </p:par>
                      </p:childTnLst>
                    </p:cTn>
                  </p:par>
                  <p:par>
                    <p:cTn id="159" fill="hold">
                      <p:stCondLst>
                        <p:cond delay="indefinite"/>
                      </p:stCondLst>
                      <p:childTnLst>
                        <p:par>
                          <p:cTn id="160" fill="hold">
                            <p:stCondLst>
                              <p:cond delay="0"/>
                            </p:stCondLst>
                            <p:childTnLst>
                              <p:par>
                                <p:cTn id="161" presetID="1" presetClass="exit" presetSubtype="0" fill="hold" nodeType="clickEffect">
                                  <p:stCondLst>
                                    <p:cond delay="0"/>
                                  </p:stCondLst>
                                  <p:childTnLst>
                                    <p:set>
                                      <p:cBhvr>
                                        <p:cTn id="162" dur="1" fill="hold">
                                          <p:stCondLst>
                                            <p:cond delay="0"/>
                                          </p:stCondLst>
                                        </p:cTn>
                                        <p:tgtEl>
                                          <p:spTgt spid="240652"/>
                                        </p:tgtEl>
                                        <p:attrNameLst>
                                          <p:attrName>style.visibility</p:attrName>
                                        </p:attrNameLst>
                                      </p:cBhvr>
                                      <p:to>
                                        <p:strVal val="hidden"/>
                                      </p:to>
                                    </p:set>
                                  </p:childTnLst>
                                </p:cTn>
                              </p:par>
                              <p:par>
                                <p:cTn id="163" presetID="1" presetClass="exit" presetSubtype="0" fill="hold" nodeType="withEffect">
                                  <p:stCondLst>
                                    <p:cond delay="0"/>
                                  </p:stCondLst>
                                  <p:childTnLst>
                                    <p:set>
                                      <p:cBhvr>
                                        <p:cTn id="164" dur="1" fill="hold">
                                          <p:stCondLst>
                                            <p:cond delay="0"/>
                                          </p:stCondLst>
                                        </p:cTn>
                                        <p:tgtEl>
                                          <p:spTgt spid="106"/>
                                        </p:tgtEl>
                                        <p:attrNameLst>
                                          <p:attrName>style.visibility</p:attrName>
                                        </p:attrNameLst>
                                      </p:cBhvr>
                                      <p:to>
                                        <p:strVal val="hidden"/>
                                      </p:to>
                                    </p:set>
                                  </p:childTnLst>
                                </p:cTn>
                              </p:par>
                              <p:par>
                                <p:cTn id="165" presetID="1" presetClass="exit" presetSubtype="0" fill="hold" grpId="1" nodeType="withEffect">
                                  <p:stCondLst>
                                    <p:cond delay="0"/>
                                  </p:stCondLst>
                                  <p:childTnLst>
                                    <p:set>
                                      <p:cBhvr>
                                        <p:cTn id="166" dur="1" fill="hold">
                                          <p:stCondLst>
                                            <p:cond delay="0"/>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67" restart="whenNotActive" fill="hold" evtFilter="cancelBubble" nodeType="interactiveSeq">
                <p:stCondLst>
                  <p:cond evt="onClick" delay="0">
                    <p:tgtEl>
                      <p:spTgt spid="23"/>
                    </p:tgtEl>
                  </p:cond>
                </p:stCondLst>
                <p:endSync evt="end" delay="0">
                  <p:rtn val="all"/>
                </p:endSync>
                <p:childTnLst>
                  <p:par>
                    <p:cTn id="168" fill="hold">
                      <p:stCondLst>
                        <p:cond delay="0"/>
                      </p:stCondLst>
                      <p:childTnLst>
                        <p:par>
                          <p:cTn id="169" fill="hold">
                            <p:stCondLst>
                              <p:cond delay="0"/>
                            </p:stCondLst>
                            <p:childTnLst>
                              <p:par>
                                <p:cTn id="170" presetID="10" presetClass="entr" presetSubtype="0" fill="hold" nodeType="clickEffect">
                                  <p:stCondLst>
                                    <p:cond delay="0"/>
                                  </p:stCondLst>
                                  <p:childTnLst>
                                    <p:set>
                                      <p:cBhvr>
                                        <p:cTn id="171" dur="1" fill="hold">
                                          <p:stCondLst>
                                            <p:cond delay="0"/>
                                          </p:stCondLst>
                                        </p:cTn>
                                        <p:tgtEl>
                                          <p:spTgt spid="240653"/>
                                        </p:tgtEl>
                                        <p:attrNameLst>
                                          <p:attrName>style.visibility</p:attrName>
                                        </p:attrNameLst>
                                      </p:cBhvr>
                                      <p:to>
                                        <p:strVal val="visible"/>
                                      </p:to>
                                    </p:set>
                                    <p:animEffect transition="in" filter="fade">
                                      <p:cBhvr>
                                        <p:cTn id="172" dur="500"/>
                                        <p:tgtEl>
                                          <p:spTgt spid="240653"/>
                                        </p:tgtEl>
                                      </p:cBhvr>
                                    </p:animEffect>
                                  </p:childTnLst>
                                </p:cTn>
                              </p:par>
                              <p:par>
                                <p:cTn id="173" presetID="1" presetClass="entr" presetSubtype="0" fill="hold" grpId="0" nodeType="withEffect">
                                  <p:stCondLst>
                                    <p:cond delay="0"/>
                                  </p:stCondLst>
                                  <p:childTnLst>
                                    <p:set>
                                      <p:cBhvr>
                                        <p:cTn id="174" dur="1" fill="hold">
                                          <p:stCondLst>
                                            <p:cond delay="0"/>
                                          </p:stCondLst>
                                        </p:cTn>
                                        <p:tgtEl>
                                          <p:spTgt spid="68"/>
                                        </p:tgtEl>
                                        <p:attrNameLst>
                                          <p:attrName>style.visibility</p:attrName>
                                        </p:attrNameLst>
                                      </p:cBhvr>
                                      <p:to>
                                        <p:strVal val="visible"/>
                                      </p:to>
                                    </p:set>
                                  </p:childTnLst>
                                </p:cTn>
                              </p:par>
                            </p:childTnLst>
                          </p:cTn>
                        </p:par>
                        <p:par>
                          <p:cTn id="175" fill="hold">
                            <p:stCondLst>
                              <p:cond delay="500"/>
                            </p:stCondLst>
                            <p:childTnLst>
                              <p:par>
                                <p:cTn id="176" presetID="10" presetClass="entr" presetSubtype="0" fill="hold" nodeType="afterEffect">
                                  <p:stCondLst>
                                    <p:cond delay="0"/>
                                  </p:stCondLst>
                                  <p:childTnLst>
                                    <p:set>
                                      <p:cBhvr>
                                        <p:cTn id="177" dur="1" fill="hold">
                                          <p:stCondLst>
                                            <p:cond delay="0"/>
                                          </p:stCondLst>
                                        </p:cTn>
                                        <p:tgtEl>
                                          <p:spTgt spid="240653"/>
                                        </p:tgtEl>
                                        <p:attrNameLst>
                                          <p:attrName>style.visibility</p:attrName>
                                        </p:attrNameLst>
                                      </p:cBhvr>
                                      <p:to>
                                        <p:strVal val="visible"/>
                                      </p:to>
                                    </p:set>
                                    <p:animEffect transition="in" filter="fade">
                                      <p:cBhvr>
                                        <p:cTn id="178" dur="500"/>
                                        <p:tgtEl>
                                          <p:spTgt spid="240653"/>
                                        </p:tgtEl>
                                      </p:cBhvr>
                                    </p:animEffect>
                                  </p:childTnLst>
                                </p:cTn>
                              </p:par>
                              <p:par>
                                <p:cTn id="179" presetID="18" presetClass="entr" presetSubtype="12" fill="hold" nodeType="withEffect">
                                  <p:stCondLst>
                                    <p:cond delay="0"/>
                                  </p:stCondLst>
                                  <p:childTnLst>
                                    <p:set>
                                      <p:cBhvr>
                                        <p:cTn id="180" dur="1" fill="hold">
                                          <p:stCondLst>
                                            <p:cond delay="0"/>
                                          </p:stCondLst>
                                        </p:cTn>
                                        <p:tgtEl>
                                          <p:spTgt spid="7"/>
                                        </p:tgtEl>
                                        <p:attrNameLst>
                                          <p:attrName>style.visibility</p:attrName>
                                        </p:attrNameLst>
                                      </p:cBhvr>
                                      <p:to>
                                        <p:strVal val="visible"/>
                                      </p:to>
                                    </p:set>
                                    <p:animEffect transition="in" filter="strips(downLeft)">
                                      <p:cBhvr>
                                        <p:cTn id="181" dur="500"/>
                                        <p:tgtEl>
                                          <p:spTgt spid="7"/>
                                        </p:tgtEl>
                                      </p:cBhvr>
                                    </p:animEffect>
                                  </p:childTnLst>
                                </p:cTn>
                              </p:par>
                              <p:par>
                                <p:cTn id="182" presetID="1" presetClass="exit" presetSubtype="0" fill="hold" nodeType="withEffect">
                                  <p:stCondLst>
                                    <p:cond delay="0"/>
                                  </p:stCondLst>
                                  <p:childTnLst>
                                    <p:set>
                                      <p:cBhvr>
                                        <p:cTn id="183" dur="1" fill="hold">
                                          <p:stCondLst>
                                            <p:cond delay="0"/>
                                          </p:stCondLst>
                                        </p:cTn>
                                        <p:tgtEl>
                                          <p:spTgt spid="2"/>
                                        </p:tgtEl>
                                        <p:attrNameLst>
                                          <p:attrName>style.visibility</p:attrName>
                                        </p:attrNameLst>
                                      </p:cBhvr>
                                      <p:to>
                                        <p:strVal val="hidden"/>
                                      </p:to>
                                    </p:set>
                                  </p:childTnLst>
                                </p:cTn>
                              </p:par>
                              <p:par>
                                <p:cTn id="184" presetID="1" presetClass="exit" presetSubtype="0" fill="hold" grpId="2" nodeType="withEffect">
                                  <p:stCondLst>
                                    <p:cond delay="0"/>
                                  </p:stCondLst>
                                  <p:childTnLst>
                                    <p:set>
                                      <p:cBhvr>
                                        <p:cTn id="185" dur="1" fill="hold">
                                          <p:stCondLst>
                                            <p:cond delay="0"/>
                                          </p:stCondLst>
                                        </p:cTn>
                                        <p:tgtEl>
                                          <p:spTgt spid="114"/>
                                        </p:tgtEl>
                                        <p:attrNameLst>
                                          <p:attrName>style.visibility</p:attrName>
                                        </p:attrNameLst>
                                      </p:cBhvr>
                                      <p:to>
                                        <p:strVal val="hidden"/>
                                      </p:to>
                                    </p:set>
                                  </p:childTnLst>
                                </p:cTn>
                              </p:par>
                              <p:par>
                                <p:cTn id="186" presetID="1" presetClass="exit" presetSubtype="0" fill="hold" nodeType="withEffect">
                                  <p:stCondLst>
                                    <p:cond delay="0"/>
                                  </p:stCondLst>
                                  <p:childTnLst>
                                    <p:set>
                                      <p:cBhvr>
                                        <p:cTn id="187" dur="1" fill="hold">
                                          <p:stCondLst>
                                            <p:cond delay="0"/>
                                          </p:stCondLst>
                                        </p:cTn>
                                        <p:tgtEl>
                                          <p:spTgt spid="3"/>
                                        </p:tgtEl>
                                        <p:attrNameLst>
                                          <p:attrName>style.visibility</p:attrName>
                                        </p:attrNameLst>
                                      </p:cBhvr>
                                      <p:to>
                                        <p:strVal val="hidden"/>
                                      </p:to>
                                    </p:set>
                                  </p:childTnLst>
                                </p:cTn>
                              </p:par>
                              <p:par>
                                <p:cTn id="188" presetID="1" presetClass="exit" presetSubtype="0" fill="hold" nodeType="withEffect">
                                  <p:stCondLst>
                                    <p:cond delay="0"/>
                                  </p:stCondLst>
                                  <p:childTnLst>
                                    <p:set>
                                      <p:cBhvr>
                                        <p:cTn id="189" dur="1" fill="hold">
                                          <p:stCondLst>
                                            <p:cond delay="0"/>
                                          </p:stCondLst>
                                        </p:cTn>
                                        <p:tgtEl>
                                          <p:spTgt spid="4"/>
                                        </p:tgtEl>
                                        <p:attrNameLst>
                                          <p:attrName>style.visibility</p:attrName>
                                        </p:attrNameLst>
                                      </p:cBhvr>
                                      <p:to>
                                        <p:strVal val="hidden"/>
                                      </p:to>
                                    </p:set>
                                  </p:childTnLst>
                                </p:cTn>
                              </p:par>
                              <p:par>
                                <p:cTn id="190" presetID="1" presetClass="exit" presetSubtype="0" fill="hold" nodeType="withEffect">
                                  <p:stCondLst>
                                    <p:cond delay="0"/>
                                  </p:stCondLst>
                                  <p:childTnLst>
                                    <p:set>
                                      <p:cBhvr>
                                        <p:cTn id="191" dur="1" fill="hold">
                                          <p:stCondLst>
                                            <p:cond delay="0"/>
                                          </p:stCondLst>
                                        </p:cTn>
                                        <p:tgtEl>
                                          <p:spTgt spid="5"/>
                                        </p:tgtEl>
                                        <p:attrNameLst>
                                          <p:attrName>style.visibility</p:attrName>
                                        </p:attrNameLst>
                                      </p:cBhvr>
                                      <p:to>
                                        <p:strVal val="hidden"/>
                                      </p:to>
                                    </p:set>
                                  </p:childTnLst>
                                </p:cTn>
                              </p:par>
                              <p:par>
                                <p:cTn id="192" presetID="1" presetClass="exit" presetSubtype="0" fill="hold" nodeType="withEffect">
                                  <p:stCondLst>
                                    <p:cond delay="0"/>
                                  </p:stCondLst>
                                  <p:childTnLst>
                                    <p:set>
                                      <p:cBhvr>
                                        <p:cTn id="193" dur="1" fill="hold">
                                          <p:stCondLst>
                                            <p:cond delay="0"/>
                                          </p:stCondLst>
                                        </p:cTn>
                                        <p:tgtEl>
                                          <p:spTgt spid="6"/>
                                        </p:tgtEl>
                                        <p:attrNameLst>
                                          <p:attrName>style.visibility</p:attrName>
                                        </p:attrNameLst>
                                      </p:cBhvr>
                                      <p:to>
                                        <p:strVal val="hidden"/>
                                      </p:to>
                                    </p:set>
                                  </p:childTnLst>
                                </p:cTn>
                              </p:par>
                              <p:par>
                                <p:cTn id="194" presetID="1" presetClass="exit" presetSubtype="0" fill="hold" nodeType="withEffect">
                                  <p:stCondLst>
                                    <p:cond delay="0"/>
                                  </p:stCondLst>
                                  <p:childTnLst>
                                    <p:set>
                                      <p:cBhvr>
                                        <p:cTn id="195" dur="1" fill="hold">
                                          <p:stCondLst>
                                            <p:cond delay="0"/>
                                          </p:stCondLst>
                                        </p:cTn>
                                        <p:tgtEl>
                                          <p:spTgt spid="8"/>
                                        </p:tgtEl>
                                        <p:attrNameLst>
                                          <p:attrName>style.visibility</p:attrName>
                                        </p:attrNameLst>
                                      </p:cBhvr>
                                      <p:to>
                                        <p:strVal val="hidden"/>
                                      </p:to>
                                    </p:set>
                                  </p:childTnLst>
                                </p:cTn>
                              </p:par>
                              <p:par>
                                <p:cTn id="196" presetID="1" presetClass="exit" presetSubtype="0" fill="hold" nodeType="withEffect">
                                  <p:stCondLst>
                                    <p:cond delay="0"/>
                                  </p:stCondLst>
                                  <p:childTnLst>
                                    <p:set>
                                      <p:cBhvr>
                                        <p:cTn id="197" dur="1" fill="hold">
                                          <p:stCondLst>
                                            <p:cond delay="0"/>
                                          </p:stCondLst>
                                        </p:cTn>
                                        <p:tgtEl>
                                          <p:spTgt spid="9"/>
                                        </p:tgtEl>
                                        <p:attrNameLst>
                                          <p:attrName>style.visibility</p:attrName>
                                        </p:attrNameLst>
                                      </p:cBhvr>
                                      <p:to>
                                        <p:strVal val="hidden"/>
                                      </p:to>
                                    </p:set>
                                  </p:childTnLst>
                                </p:cTn>
                              </p:par>
                              <p:par>
                                <p:cTn id="198" presetID="1" presetClass="exit" presetSubtype="0" fill="hold" nodeType="withEffect">
                                  <p:stCondLst>
                                    <p:cond delay="0"/>
                                  </p:stCondLst>
                                  <p:childTnLst>
                                    <p:set>
                                      <p:cBhvr>
                                        <p:cTn id="199" dur="1" fill="hold">
                                          <p:stCondLst>
                                            <p:cond delay="0"/>
                                          </p:stCondLst>
                                        </p:cTn>
                                        <p:tgtEl>
                                          <p:spTgt spid="10"/>
                                        </p:tgtEl>
                                        <p:attrNameLst>
                                          <p:attrName>style.visibility</p:attrName>
                                        </p:attrNameLst>
                                      </p:cBhvr>
                                      <p:to>
                                        <p:strVal val="hidden"/>
                                      </p:to>
                                    </p:set>
                                  </p:childTnLst>
                                </p:cTn>
                              </p:par>
                              <p:par>
                                <p:cTn id="200" presetID="18" presetClass="exit" presetSubtype="12" fill="hold" grpId="2" nodeType="withEffect">
                                  <p:stCondLst>
                                    <p:cond delay="0"/>
                                  </p:stCondLst>
                                  <p:childTnLst>
                                    <p:animEffect transition="out" filter="strips(downLeft)">
                                      <p:cBhvr>
                                        <p:cTn id="201" dur="500"/>
                                        <p:tgtEl>
                                          <p:spTgt spid="117"/>
                                        </p:tgtEl>
                                      </p:cBhvr>
                                    </p:animEffect>
                                    <p:set>
                                      <p:cBhvr>
                                        <p:cTn id="202" dur="1" fill="hold">
                                          <p:stCondLst>
                                            <p:cond delay="499"/>
                                          </p:stCondLst>
                                        </p:cTn>
                                        <p:tgtEl>
                                          <p:spTgt spid="117"/>
                                        </p:tgtEl>
                                        <p:attrNameLst>
                                          <p:attrName>style.visibility</p:attrName>
                                        </p:attrNameLst>
                                      </p:cBhvr>
                                      <p:to>
                                        <p:strVal val="hidden"/>
                                      </p:to>
                                    </p:set>
                                  </p:childTnLst>
                                </p:cTn>
                              </p:par>
                              <p:par>
                                <p:cTn id="203" presetID="18" presetClass="exit" presetSubtype="12" fill="hold" grpId="8" nodeType="withEffect">
                                  <p:stCondLst>
                                    <p:cond delay="0"/>
                                  </p:stCondLst>
                                  <p:childTnLst>
                                    <p:animEffect transition="out" filter="strips(downLeft)">
                                      <p:cBhvr>
                                        <p:cTn id="204" dur="500"/>
                                        <p:tgtEl>
                                          <p:spTgt spid="133"/>
                                        </p:tgtEl>
                                      </p:cBhvr>
                                    </p:animEffect>
                                    <p:set>
                                      <p:cBhvr>
                                        <p:cTn id="205" dur="1" fill="hold">
                                          <p:stCondLst>
                                            <p:cond delay="499"/>
                                          </p:stCondLst>
                                        </p:cTn>
                                        <p:tgtEl>
                                          <p:spTgt spid="133"/>
                                        </p:tgtEl>
                                        <p:attrNameLst>
                                          <p:attrName>style.visibility</p:attrName>
                                        </p:attrNameLst>
                                      </p:cBhvr>
                                      <p:to>
                                        <p:strVal val="hidden"/>
                                      </p:to>
                                    </p:set>
                                  </p:childTnLst>
                                </p:cTn>
                              </p:par>
                            </p:childTnLst>
                          </p:cTn>
                        </p:par>
                      </p:childTnLst>
                    </p:cTn>
                  </p:par>
                  <p:par>
                    <p:cTn id="206" fill="hold">
                      <p:stCondLst>
                        <p:cond delay="indefinite"/>
                      </p:stCondLst>
                      <p:childTnLst>
                        <p:par>
                          <p:cTn id="207" fill="hold">
                            <p:stCondLst>
                              <p:cond delay="0"/>
                            </p:stCondLst>
                            <p:childTnLst>
                              <p:par>
                                <p:cTn id="208" presetID="10" presetClass="exit" presetSubtype="0" fill="hold" nodeType="clickEffect">
                                  <p:stCondLst>
                                    <p:cond delay="0"/>
                                  </p:stCondLst>
                                  <p:childTnLst>
                                    <p:animEffect transition="out" filter="fade">
                                      <p:cBhvr>
                                        <p:cTn id="209" dur="500"/>
                                        <p:tgtEl>
                                          <p:spTgt spid="240653"/>
                                        </p:tgtEl>
                                      </p:cBhvr>
                                    </p:animEffect>
                                    <p:set>
                                      <p:cBhvr>
                                        <p:cTn id="210" dur="1" fill="hold">
                                          <p:stCondLst>
                                            <p:cond delay="499"/>
                                          </p:stCondLst>
                                        </p:cTn>
                                        <p:tgtEl>
                                          <p:spTgt spid="240653"/>
                                        </p:tgtEl>
                                        <p:attrNameLst>
                                          <p:attrName>style.visibility</p:attrName>
                                        </p:attrNameLst>
                                      </p:cBhvr>
                                      <p:to>
                                        <p:strVal val="hidden"/>
                                      </p:to>
                                    </p:set>
                                  </p:childTnLst>
                                </p:cTn>
                              </p:par>
                              <p:par>
                                <p:cTn id="211" presetID="1" presetClass="exit" presetSubtype="0" fill="hold" grpId="1" nodeType="withEffect">
                                  <p:stCondLst>
                                    <p:cond delay="0"/>
                                  </p:stCondLst>
                                  <p:childTnLst>
                                    <p:set>
                                      <p:cBhvr>
                                        <p:cTn id="212" dur="1" fill="hold">
                                          <p:stCondLst>
                                            <p:cond delay="0"/>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13" restart="whenNotActive" fill="hold" evtFilter="cancelBubble" nodeType="interactiveSeq">
                <p:stCondLst>
                  <p:cond evt="onClick" delay="0">
                    <p:tgtEl>
                      <p:spTgt spid="24"/>
                    </p:tgtEl>
                  </p:cond>
                </p:stCondLst>
                <p:endSync evt="end" delay="0">
                  <p:rtn val="all"/>
                </p:endSync>
                <p:childTnLst>
                  <p:par>
                    <p:cTn id="214" fill="hold">
                      <p:stCondLst>
                        <p:cond delay="0"/>
                      </p:stCondLst>
                      <p:childTnLst>
                        <p:par>
                          <p:cTn id="215" fill="hold">
                            <p:stCondLst>
                              <p:cond delay="0"/>
                            </p:stCondLst>
                            <p:childTnLst>
                              <p:par>
                                <p:cTn id="216" presetID="22" presetClass="entr" presetSubtype="1" fill="hold" nodeType="clickEffect">
                                  <p:stCondLst>
                                    <p:cond delay="0"/>
                                  </p:stCondLst>
                                  <p:childTnLst>
                                    <p:set>
                                      <p:cBhvr>
                                        <p:cTn id="217" dur="1" fill="hold">
                                          <p:stCondLst>
                                            <p:cond delay="0"/>
                                          </p:stCondLst>
                                        </p:cTn>
                                        <p:tgtEl>
                                          <p:spTgt spid="240650"/>
                                        </p:tgtEl>
                                        <p:attrNameLst>
                                          <p:attrName>style.visibility</p:attrName>
                                        </p:attrNameLst>
                                      </p:cBhvr>
                                      <p:to>
                                        <p:strVal val="visible"/>
                                      </p:to>
                                    </p:set>
                                    <p:animEffect transition="in" filter="wipe(up)">
                                      <p:cBhvr>
                                        <p:cTn id="218" dur="500"/>
                                        <p:tgtEl>
                                          <p:spTgt spid="240650"/>
                                        </p:tgtEl>
                                      </p:cBhvr>
                                    </p:animEffect>
                                  </p:childTnLst>
                                </p:cTn>
                              </p:par>
                              <p:par>
                                <p:cTn id="219" presetID="1" presetClass="entr" presetSubtype="0" fill="hold" grpId="0" nodeType="withEffect">
                                  <p:stCondLst>
                                    <p:cond delay="0"/>
                                  </p:stCondLst>
                                  <p:childTnLst>
                                    <p:set>
                                      <p:cBhvr>
                                        <p:cTn id="220" dur="1" fill="hold">
                                          <p:stCondLst>
                                            <p:cond delay="0"/>
                                          </p:stCondLst>
                                        </p:cTn>
                                        <p:tgtEl>
                                          <p:spTgt spid="64"/>
                                        </p:tgtEl>
                                        <p:attrNameLst>
                                          <p:attrName>style.visibility</p:attrName>
                                        </p:attrNameLst>
                                      </p:cBhvr>
                                      <p:to>
                                        <p:strVal val="visible"/>
                                      </p:to>
                                    </p:set>
                                  </p:childTnLst>
                                </p:cTn>
                              </p:par>
                              <p:par>
                                <p:cTn id="221" presetID="18" presetClass="entr" presetSubtype="12" fill="hold" nodeType="withEffect">
                                  <p:stCondLst>
                                    <p:cond delay="0"/>
                                  </p:stCondLst>
                                  <p:childTnLst>
                                    <p:set>
                                      <p:cBhvr>
                                        <p:cTn id="222" dur="1" fill="hold">
                                          <p:stCondLst>
                                            <p:cond delay="0"/>
                                          </p:stCondLst>
                                        </p:cTn>
                                        <p:tgtEl>
                                          <p:spTgt spid="3"/>
                                        </p:tgtEl>
                                        <p:attrNameLst>
                                          <p:attrName>style.visibility</p:attrName>
                                        </p:attrNameLst>
                                      </p:cBhvr>
                                      <p:to>
                                        <p:strVal val="visible"/>
                                      </p:to>
                                    </p:set>
                                    <p:animEffect transition="in" filter="strips(downLeft)">
                                      <p:cBhvr>
                                        <p:cTn id="223" dur="500"/>
                                        <p:tgtEl>
                                          <p:spTgt spid="3"/>
                                        </p:tgtEl>
                                      </p:cBhvr>
                                    </p:animEffect>
                                  </p:childTnLst>
                                </p:cTn>
                              </p:par>
                              <p:par>
                                <p:cTn id="224" presetID="1" presetClass="exit" presetSubtype="0" fill="hold" nodeType="withEffect">
                                  <p:stCondLst>
                                    <p:cond delay="0"/>
                                  </p:stCondLst>
                                  <p:childTnLst>
                                    <p:set>
                                      <p:cBhvr>
                                        <p:cTn id="225" dur="1" fill="hold">
                                          <p:stCondLst>
                                            <p:cond delay="0"/>
                                          </p:stCondLst>
                                        </p:cTn>
                                        <p:tgtEl>
                                          <p:spTgt spid="4"/>
                                        </p:tgtEl>
                                        <p:attrNameLst>
                                          <p:attrName>style.visibility</p:attrName>
                                        </p:attrNameLst>
                                      </p:cBhvr>
                                      <p:to>
                                        <p:strVal val="hidden"/>
                                      </p:to>
                                    </p:set>
                                  </p:childTnLst>
                                </p:cTn>
                              </p:par>
                              <p:par>
                                <p:cTn id="226" presetID="1" presetClass="exit" presetSubtype="0" fill="hold" grpId="3" nodeType="withEffect">
                                  <p:stCondLst>
                                    <p:cond delay="0"/>
                                  </p:stCondLst>
                                  <p:childTnLst>
                                    <p:set>
                                      <p:cBhvr>
                                        <p:cTn id="227" dur="1" fill="hold">
                                          <p:stCondLst>
                                            <p:cond delay="0"/>
                                          </p:stCondLst>
                                        </p:cTn>
                                        <p:tgtEl>
                                          <p:spTgt spid="114"/>
                                        </p:tgtEl>
                                        <p:attrNameLst>
                                          <p:attrName>style.visibility</p:attrName>
                                        </p:attrNameLst>
                                      </p:cBhvr>
                                      <p:to>
                                        <p:strVal val="hidden"/>
                                      </p:to>
                                    </p:set>
                                  </p:childTnLst>
                                </p:cTn>
                              </p:par>
                              <p:par>
                                <p:cTn id="228" presetID="1" presetClass="exit" presetSubtype="0" fill="hold" nodeType="withEffect">
                                  <p:stCondLst>
                                    <p:cond delay="0"/>
                                  </p:stCondLst>
                                  <p:childTnLst>
                                    <p:set>
                                      <p:cBhvr>
                                        <p:cTn id="229" dur="1" fill="hold">
                                          <p:stCondLst>
                                            <p:cond delay="0"/>
                                          </p:stCondLst>
                                        </p:cTn>
                                        <p:tgtEl>
                                          <p:spTgt spid="5"/>
                                        </p:tgtEl>
                                        <p:attrNameLst>
                                          <p:attrName>style.visibility</p:attrName>
                                        </p:attrNameLst>
                                      </p:cBhvr>
                                      <p:to>
                                        <p:strVal val="hidden"/>
                                      </p:to>
                                    </p:set>
                                  </p:childTnLst>
                                </p:cTn>
                              </p:par>
                              <p:par>
                                <p:cTn id="230" presetID="1" presetClass="exit" presetSubtype="0" fill="hold" nodeType="withEffect">
                                  <p:stCondLst>
                                    <p:cond delay="0"/>
                                  </p:stCondLst>
                                  <p:childTnLst>
                                    <p:set>
                                      <p:cBhvr>
                                        <p:cTn id="231" dur="1" fill="hold">
                                          <p:stCondLst>
                                            <p:cond delay="0"/>
                                          </p:stCondLst>
                                        </p:cTn>
                                        <p:tgtEl>
                                          <p:spTgt spid="6"/>
                                        </p:tgtEl>
                                        <p:attrNameLst>
                                          <p:attrName>style.visibility</p:attrName>
                                        </p:attrNameLst>
                                      </p:cBhvr>
                                      <p:to>
                                        <p:strVal val="hidden"/>
                                      </p:to>
                                    </p:set>
                                  </p:childTnLst>
                                </p:cTn>
                              </p:par>
                              <p:par>
                                <p:cTn id="232" presetID="1" presetClass="exit" presetSubtype="0" fill="hold" nodeType="withEffect">
                                  <p:stCondLst>
                                    <p:cond delay="0"/>
                                  </p:stCondLst>
                                  <p:childTnLst>
                                    <p:set>
                                      <p:cBhvr>
                                        <p:cTn id="233" dur="1" fill="hold">
                                          <p:stCondLst>
                                            <p:cond delay="0"/>
                                          </p:stCondLst>
                                        </p:cTn>
                                        <p:tgtEl>
                                          <p:spTgt spid="7"/>
                                        </p:tgtEl>
                                        <p:attrNameLst>
                                          <p:attrName>style.visibility</p:attrName>
                                        </p:attrNameLst>
                                      </p:cBhvr>
                                      <p:to>
                                        <p:strVal val="hidden"/>
                                      </p:to>
                                    </p:set>
                                  </p:childTnLst>
                                </p:cTn>
                              </p:par>
                              <p:par>
                                <p:cTn id="234" presetID="1" presetClass="exit" presetSubtype="0" fill="hold" nodeType="withEffect">
                                  <p:stCondLst>
                                    <p:cond delay="0"/>
                                  </p:stCondLst>
                                  <p:childTnLst>
                                    <p:set>
                                      <p:cBhvr>
                                        <p:cTn id="235" dur="1" fill="hold">
                                          <p:stCondLst>
                                            <p:cond delay="0"/>
                                          </p:stCondLst>
                                        </p:cTn>
                                        <p:tgtEl>
                                          <p:spTgt spid="8"/>
                                        </p:tgtEl>
                                        <p:attrNameLst>
                                          <p:attrName>style.visibility</p:attrName>
                                        </p:attrNameLst>
                                      </p:cBhvr>
                                      <p:to>
                                        <p:strVal val="hidden"/>
                                      </p:to>
                                    </p:set>
                                  </p:childTnLst>
                                </p:cTn>
                              </p:par>
                              <p:par>
                                <p:cTn id="236" presetID="1" presetClass="exit" presetSubtype="0" fill="hold" nodeType="withEffect">
                                  <p:stCondLst>
                                    <p:cond delay="0"/>
                                  </p:stCondLst>
                                  <p:childTnLst>
                                    <p:set>
                                      <p:cBhvr>
                                        <p:cTn id="237" dur="1" fill="hold">
                                          <p:stCondLst>
                                            <p:cond delay="0"/>
                                          </p:stCondLst>
                                        </p:cTn>
                                        <p:tgtEl>
                                          <p:spTgt spid="9"/>
                                        </p:tgtEl>
                                        <p:attrNameLst>
                                          <p:attrName>style.visibility</p:attrName>
                                        </p:attrNameLst>
                                      </p:cBhvr>
                                      <p:to>
                                        <p:strVal val="hidden"/>
                                      </p:to>
                                    </p:set>
                                  </p:childTnLst>
                                </p:cTn>
                              </p:par>
                              <p:par>
                                <p:cTn id="238" presetID="1" presetClass="exit" presetSubtype="0" fill="hold" nodeType="withEffect">
                                  <p:stCondLst>
                                    <p:cond delay="0"/>
                                  </p:stCondLst>
                                  <p:childTnLst>
                                    <p:set>
                                      <p:cBhvr>
                                        <p:cTn id="239" dur="1" fill="hold">
                                          <p:stCondLst>
                                            <p:cond delay="0"/>
                                          </p:stCondLst>
                                        </p:cTn>
                                        <p:tgtEl>
                                          <p:spTgt spid="10"/>
                                        </p:tgtEl>
                                        <p:attrNameLst>
                                          <p:attrName>style.visibility</p:attrName>
                                        </p:attrNameLst>
                                      </p:cBhvr>
                                      <p:to>
                                        <p:strVal val="hidden"/>
                                      </p:to>
                                    </p:set>
                                  </p:childTnLst>
                                </p:cTn>
                              </p:par>
                              <p:par>
                                <p:cTn id="240" presetID="1" presetClass="exit" presetSubtype="0" fill="hold" nodeType="withEffect">
                                  <p:stCondLst>
                                    <p:cond delay="0"/>
                                  </p:stCondLst>
                                  <p:childTnLst>
                                    <p:set>
                                      <p:cBhvr>
                                        <p:cTn id="241" dur="1" fill="hold">
                                          <p:stCondLst>
                                            <p:cond delay="0"/>
                                          </p:stCondLst>
                                        </p:cTn>
                                        <p:tgtEl>
                                          <p:spTgt spid="2"/>
                                        </p:tgtEl>
                                        <p:attrNameLst>
                                          <p:attrName>style.visibility</p:attrName>
                                        </p:attrNameLst>
                                      </p:cBhvr>
                                      <p:to>
                                        <p:strVal val="hidden"/>
                                      </p:to>
                                    </p:set>
                                  </p:childTnLst>
                                </p:cTn>
                              </p:par>
                              <p:par>
                                <p:cTn id="242" presetID="1" presetClass="exit" presetSubtype="0" fill="hold" grpId="7" nodeType="withEffect">
                                  <p:stCondLst>
                                    <p:cond delay="0"/>
                                  </p:stCondLst>
                                  <p:childTnLst>
                                    <p:set>
                                      <p:cBhvr>
                                        <p:cTn id="243" dur="1" fill="hold">
                                          <p:stCondLst>
                                            <p:cond delay="0"/>
                                          </p:stCondLst>
                                        </p:cTn>
                                        <p:tgtEl>
                                          <p:spTgt spid="117"/>
                                        </p:tgtEl>
                                        <p:attrNameLst>
                                          <p:attrName>style.visibility</p:attrName>
                                        </p:attrNameLst>
                                      </p:cBhvr>
                                      <p:to>
                                        <p:strVal val="hidden"/>
                                      </p:to>
                                    </p:set>
                                  </p:childTnLst>
                                </p:cTn>
                              </p:par>
                              <p:par>
                                <p:cTn id="244" presetID="18" presetClass="exit" presetSubtype="12" fill="hold" grpId="7" nodeType="withEffect">
                                  <p:stCondLst>
                                    <p:cond delay="0"/>
                                  </p:stCondLst>
                                  <p:childTnLst>
                                    <p:animEffect transition="out" filter="strips(downLeft)">
                                      <p:cBhvr>
                                        <p:cTn id="245" dur="500"/>
                                        <p:tgtEl>
                                          <p:spTgt spid="133"/>
                                        </p:tgtEl>
                                      </p:cBhvr>
                                    </p:animEffect>
                                    <p:set>
                                      <p:cBhvr>
                                        <p:cTn id="246" dur="1" fill="hold">
                                          <p:stCondLst>
                                            <p:cond delay="499"/>
                                          </p:stCondLst>
                                        </p:cTn>
                                        <p:tgtEl>
                                          <p:spTgt spid="133"/>
                                        </p:tgtEl>
                                        <p:attrNameLst>
                                          <p:attrName>style.visibility</p:attrName>
                                        </p:attrNameLst>
                                      </p:cBhvr>
                                      <p:to>
                                        <p:strVal val="hidden"/>
                                      </p:to>
                                    </p:set>
                                  </p:childTnLst>
                                </p:cTn>
                              </p:par>
                            </p:childTnLst>
                          </p:cTn>
                        </p:par>
                        <p:par>
                          <p:cTn id="247" fill="hold">
                            <p:stCondLst>
                              <p:cond delay="500"/>
                            </p:stCondLst>
                            <p:childTnLst>
                              <p:par>
                                <p:cTn id="248" presetID="22" presetClass="entr" presetSubtype="1" fill="hold" nodeType="afterEffect">
                                  <p:stCondLst>
                                    <p:cond delay="0"/>
                                  </p:stCondLst>
                                  <p:childTnLst>
                                    <p:set>
                                      <p:cBhvr>
                                        <p:cTn id="249" dur="1" fill="hold">
                                          <p:stCondLst>
                                            <p:cond delay="0"/>
                                          </p:stCondLst>
                                        </p:cTn>
                                        <p:tgtEl>
                                          <p:spTgt spid="240649"/>
                                        </p:tgtEl>
                                        <p:attrNameLst>
                                          <p:attrName>style.visibility</p:attrName>
                                        </p:attrNameLst>
                                      </p:cBhvr>
                                      <p:to>
                                        <p:strVal val="visible"/>
                                      </p:to>
                                    </p:set>
                                    <p:animEffect transition="in" filter="wipe(up)">
                                      <p:cBhvr>
                                        <p:cTn id="250" dur="500"/>
                                        <p:tgtEl>
                                          <p:spTgt spid="240649"/>
                                        </p:tgtEl>
                                      </p:cBhvr>
                                    </p:animEffect>
                                  </p:childTnLst>
                                </p:cTn>
                              </p:par>
                            </p:childTnLst>
                          </p:cTn>
                        </p:par>
                      </p:childTnLst>
                    </p:cTn>
                  </p:par>
                  <p:par>
                    <p:cTn id="251" fill="hold">
                      <p:stCondLst>
                        <p:cond delay="indefinite"/>
                      </p:stCondLst>
                      <p:childTnLst>
                        <p:par>
                          <p:cTn id="252" fill="hold">
                            <p:stCondLst>
                              <p:cond delay="0"/>
                            </p:stCondLst>
                            <p:childTnLst>
                              <p:par>
                                <p:cTn id="253" presetID="1" presetClass="exit" presetSubtype="0" fill="hold" nodeType="clickEffect">
                                  <p:stCondLst>
                                    <p:cond delay="0"/>
                                  </p:stCondLst>
                                  <p:childTnLst>
                                    <p:set>
                                      <p:cBhvr>
                                        <p:cTn id="254" dur="1" fill="hold">
                                          <p:stCondLst>
                                            <p:cond delay="0"/>
                                          </p:stCondLst>
                                        </p:cTn>
                                        <p:tgtEl>
                                          <p:spTgt spid="240650"/>
                                        </p:tgtEl>
                                        <p:attrNameLst>
                                          <p:attrName>style.visibility</p:attrName>
                                        </p:attrNameLst>
                                      </p:cBhvr>
                                      <p:to>
                                        <p:strVal val="hidden"/>
                                      </p:to>
                                    </p:set>
                                  </p:childTnLst>
                                </p:cTn>
                              </p:par>
                              <p:par>
                                <p:cTn id="255" presetID="1" presetClass="exit" presetSubtype="0" fill="hold" grpId="1" nodeType="withEffect">
                                  <p:stCondLst>
                                    <p:cond delay="0"/>
                                  </p:stCondLst>
                                  <p:childTnLst>
                                    <p:set>
                                      <p:cBhvr>
                                        <p:cTn id="256" dur="1" fill="hold">
                                          <p:stCondLst>
                                            <p:cond delay="0"/>
                                          </p:stCondLst>
                                        </p:cTn>
                                        <p:tgtEl>
                                          <p:spTgt spid="64"/>
                                        </p:tgtEl>
                                        <p:attrNameLst>
                                          <p:attrName>style.visibility</p:attrName>
                                        </p:attrNameLst>
                                      </p:cBhvr>
                                      <p:to>
                                        <p:strVal val="hidden"/>
                                      </p:to>
                                    </p:set>
                                  </p:childTnLst>
                                </p:cTn>
                              </p:par>
                            </p:childTnLst>
                          </p:cTn>
                        </p:par>
                        <p:par>
                          <p:cTn id="257" fill="hold">
                            <p:stCondLst>
                              <p:cond delay="500"/>
                            </p:stCondLst>
                            <p:childTnLst>
                              <p:par>
                                <p:cTn id="258" presetID="1" presetClass="exit" presetSubtype="0" fill="hold" nodeType="afterEffect">
                                  <p:stCondLst>
                                    <p:cond delay="0"/>
                                  </p:stCondLst>
                                  <p:childTnLst>
                                    <p:set>
                                      <p:cBhvr>
                                        <p:cTn id="259" dur="1" fill="hold">
                                          <p:stCondLst>
                                            <p:cond delay="0"/>
                                          </p:stCondLst>
                                        </p:cTn>
                                        <p:tgtEl>
                                          <p:spTgt spid="240649"/>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260" restart="whenNotActive" fill="hold" evtFilter="cancelBubble" nodeType="interactiveSeq">
                <p:stCondLst>
                  <p:cond evt="onClick" delay="0">
                    <p:tgtEl>
                      <p:spTgt spid="19"/>
                    </p:tgtEl>
                  </p:cond>
                </p:stCondLst>
                <p:endSync evt="end" delay="0">
                  <p:rtn val="all"/>
                </p:endSync>
                <p:childTnLst>
                  <p:par>
                    <p:cTn id="261" fill="hold">
                      <p:stCondLst>
                        <p:cond delay="0"/>
                      </p:stCondLst>
                      <p:childTnLst>
                        <p:par>
                          <p:cTn id="262" fill="hold">
                            <p:stCondLst>
                              <p:cond delay="0"/>
                            </p:stCondLst>
                            <p:childTnLst>
                              <p:par>
                                <p:cTn id="263" presetID="10" presetClass="entr" presetSubtype="0" fill="hold" nodeType="clickEffect">
                                  <p:stCondLst>
                                    <p:cond delay="0"/>
                                  </p:stCondLst>
                                  <p:childTnLst>
                                    <p:set>
                                      <p:cBhvr>
                                        <p:cTn id="264" dur="1" fill="hold">
                                          <p:stCondLst>
                                            <p:cond delay="0"/>
                                          </p:stCondLst>
                                        </p:cTn>
                                        <p:tgtEl>
                                          <p:spTgt spid="26"/>
                                        </p:tgtEl>
                                        <p:attrNameLst>
                                          <p:attrName>style.visibility</p:attrName>
                                        </p:attrNameLst>
                                      </p:cBhvr>
                                      <p:to>
                                        <p:strVal val="visible"/>
                                      </p:to>
                                    </p:set>
                                    <p:animEffect transition="in" filter="fade">
                                      <p:cBhvr>
                                        <p:cTn id="265" dur="500"/>
                                        <p:tgtEl>
                                          <p:spTgt spid="26"/>
                                        </p:tgtEl>
                                      </p:cBhvr>
                                    </p:animEffect>
                                  </p:childTnLst>
                                </p:cTn>
                              </p:par>
                              <p:par>
                                <p:cTn id="266" presetID="1" presetClass="entr" presetSubtype="0" fill="hold" grpId="0" nodeType="withEffect">
                                  <p:stCondLst>
                                    <p:cond delay="0"/>
                                  </p:stCondLst>
                                  <p:childTnLst>
                                    <p:set>
                                      <p:cBhvr>
                                        <p:cTn id="267" dur="1" fill="hold">
                                          <p:stCondLst>
                                            <p:cond delay="0"/>
                                          </p:stCondLst>
                                        </p:cTn>
                                        <p:tgtEl>
                                          <p:spTgt spid="67"/>
                                        </p:tgtEl>
                                        <p:attrNameLst>
                                          <p:attrName>style.visibility</p:attrName>
                                        </p:attrNameLst>
                                      </p:cBhvr>
                                      <p:to>
                                        <p:strVal val="visible"/>
                                      </p:to>
                                    </p:set>
                                  </p:childTnLst>
                                </p:cTn>
                              </p:par>
                            </p:childTnLst>
                          </p:cTn>
                        </p:par>
                        <p:par>
                          <p:cTn id="268" fill="hold">
                            <p:stCondLst>
                              <p:cond delay="500"/>
                            </p:stCondLst>
                            <p:childTnLst>
                              <p:par>
                                <p:cTn id="269" presetID="10" presetClass="entr" presetSubtype="0" fill="hold" nodeType="afterEffect">
                                  <p:stCondLst>
                                    <p:cond delay="0"/>
                                  </p:stCondLst>
                                  <p:childTnLst>
                                    <p:set>
                                      <p:cBhvr>
                                        <p:cTn id="270" dur="1" fill="hold">
                                          <p:stCondLst>
                                            <p:cond delay="0"/>
                                          </p:stCondLst>
                                        </p:cTn>
                                        <p:tgtEl>
                                          <p:spTgt spid="31"/>
                                        </p:tgtEl>
                                        <p:attrNameLst>
                                          <p:attrName>style.visibility</p:attrName>
                                        </p:attrNameLst>
                                      </p:cBhvr>
                                      <p:to>
                                        <p:strVal val="visible"/>
                                      </p:to>
                                    </p:set>
                                    <p:animEffect transition="in" filter="fade">
                                      <p:cBhvr>
                                        <p:cTn id="271" dur="500"/>
                                        <p:tgtEl>
                                          <p:spTgt spid="31"/>
                                        </p:tgtEl>
                                      </p:cBhvr>
                                    </p:animEffect>
                                  </p:childTnLst>
                                </p:cTn>
                              </p:par>
                              <p:par>
                                <p:cTn id="272" presetID="18" presetClass="entr" presetSubtype="12" fill="hold" nodeType="withEffect">
                                  <p:stCondLst>
                                    <p:cond delay="0"/>
                                  </p:stCondLst>
                                  <p:childTnLst>
                                    <p:set>
                                      <p:cBhvr>
                                        <p:cTn id="273" dur="1" fill="hold">
                                          <p:stCondLst>
                                            <p:cond delay="0"/>
                                          </p:stCondLst>
                                        </p:cTn>
                                        <p:tgtEl>
                                          <p:spTgt spid="6"/>
                                        </p:tgtEl>
                                        <p:attrNameLst>
                                          <p:attrName>style.visibility</p:attrName>
                                        </p:attrNameLst>
                                      </p:cBhvr>
                                      <p:to>
                                        <p:strVal val="visible"/>
                                      </p:to>
                                    </p:set>
                                    <p:animEffect transition="in" filter="strips(downLeft)">
                                      <p:cBhvr>
                                        <p:cTn id="274" dur="500"/>
                                        <p:tgtEl>
                                          <p:spTgt spid="6"/>
                                        </p:tgtEl>
                                      </p:cBhvr>
                                    </p:animEffect>
                                  </p:childTnLst>
                                </p:cTn>
                              </p:par>
                              <p:par>
                                <p:cTn id="275" presetID="1" presetClass="exit" presetSubtype="0" fill="hold" nodeType="withEffect">
                                  <p:stCondLst>
                                    <p:cond delay="0"/>
                                  </p:stCondLst>
                                  <p:childTnLst>
                                    <p:set>
                                      <p:cBhvr>
                                        <p:cTn id="276" dur="1" fill="hold">
                                          <p:stCondLst>
                                            <p:cond delay="0"/>
                                          </p:stCondLst>
                                        </p:cTn>
                                        <p:tgtEl>
                                          <p:spTgt spid="3"/>
                                        </p:tgtEl>
                                        <p:attrNameLst>
                                          <p:attrName>style.visibility</p:attrName>
                                        </p:attrNameLst>
                                      </p:cBhvr>
                                      <p:to>
                                        <p:strVal val="hidden"/>
                                      </p:to>
                                    </p:set>
                                  </p:childTnLst>
                                </p:cTn>
                              </p:par>
                              <p:par>
                                <p:cTn id="277" presetID="1" presetClass="exit" presetSubtype="0" fill="hold" grpId="4" nodeType="withEffect">
                                  <p:stCondLst>
                                    <p:cond delay="0"/>
                                  </p:stCondLst>
                                  <p:childTnLst>
                                    <p:set>
                                      <p:cBhvr>
                                        <p:cTn id="278" dur="1" fill="hold">
                                          <p:stCondLst>
                                            <p:cond delay="0"/>
                                          </p:stCondLst>
                                        </p:cTn>
                                        <p:tgtEl>
                                          <p:spTgt spid="114"/>
                                        </p:tgtEl>
                                        <p:attrNameLst>
                                          <p:attrName>style.visibility</p:attrName>
                                        </p:attrNameLst>
                                      </p:cBhvr>
                                      <p:to>
                                        <p:strVal val="hidden"/>
                                      </p:to>
                                    </p:set>
                                  </p:childTnLst>
                                </p:cTn>
                              </p:par>
                              <p:par>
                                <p:cTn id="279" presetID="1" presetClass="exit" presetSubtype="0" fill="hold" nodeType="withEffect">
                                  <p:stCondLst>
                                    <p:cond delay="0"/>
                                  </p:stCondLst>
                                  <p:childTnLst>
                                    <p:set>
                                      <p:cBhvr>
                                        <p:cTn id="280" dur="1" fill="hold">
                                          <p:stCondLst>
                                            <p:cond delay="0"/>
                                          </p:stCondLst>
                                        </p:cTn>
                                        <p:tgtEl>
                                          <p:spTgt spid="4"/>
                                        </p:tgtEl>
                                        <p:attrNameLst>
                                          <p:attrName>style.visibility</p:attrName>
                                        </p:attrNameLst>
                                      </p:cBhvr>
                                      <p:to>
                                        <p:strVal val="hidden"/>
                                      </p:to>
                                    </p:set>
                                  </p:childTnLst>
                                </p:cTn>
                              </p:par>
                              <p:par>
                                <p:cTn id="281" presetID="1" presetClass="exit" presetSubtype="0" fill="hold" nodeType="withEffect">
                                  <p:stCondLst>
                                    <p:cond delay="0"/>
                                  </p:stCondLst>
                                  <p:childTnLst>
                                    <p:set>
                                      <p:cBhvr>
                                        <p:cTn id="282" dur="1" fill="hold">
                                          <p:stCondLst>
                                            <p:cond delay="0"/>
                                          </p:stCondLst>
                                        </p:cTn>
                                        <p:tgtEl>
                                          <p:spTgt spid="5"/>
                                        </p:tgtEl>
                                        <p:attrNameLst>
                                          <p:attrName>style.visibility</p:attrName>
                                        </p:attrNameLst>
                                      </p:cBhvr>
                                      <p:to>
                                        <p:strVal val="hidden"/>
                                      </p:to>
                                    </p:set>
                                  </p:childTnLst>
                                </p:cTn>
                              </p:par>
                              <p:par>
                                <p:cTn id="283" presetID="1" presetClass="exit" presetSubtype="0" fill="hold" nodeType="withEffect">
                                  <p:stCondLst>
                                    <p:cond delay="0"/>
                                  </p:stCondLst>
                                  <p:childTnLst>
                                    <p:set>
                                      <p:cBhvr>
                                        <p:cTn id="284" dur="1" fill="hold">
                                          <p:stCondLst>
                                            <p:cond delay="0"/>
                                          </p:stCondLst>
                                        </p:cTn>
                                        <p:tgtEl>
                                          <p:spTgt spid="7"/>
                                        </p:tgtEl>
                                        <p:attrNameLst>
                                          <p:attrName>style.visibility</p:attrName>
                                        </p:attrNameLst>
                                      </p:cBhvr>
                                      <p:to>
                                        <p:strVal val="hidden"/>
                                      </p:to>
                                    </p:set>
                                  </p:childTnLst>
                                </p:cTn>
                              </p:par>
                              <p:par>
                                <p:cTn id="285" presetID="1" presetClass="exit" presetSubtype="0" fill="hold" nodeType="withEffect">
                                  <p:stCondLst>
                                    <p:cond delay="0"/>
                                  </p:stCondLst>
                                  <p:childTnLst>
                                    <p:set>
                                      <p:cBhvr>
                                        <p:cTn id="286" dur="1" fill="hold">
                                          <p:stCondLst>
                                            <p:cond delay="0"/>
                                          </p:stCondLst>
                                        </p:cTn>
                                        <p:tgtEl>
                                          <p:spTgt spid="8"/>
                                        </p:tgtEl>
                                        <p:attrNameLst>
                                          <p:attrName>style.visibility</p:attrName>
                                        </p:attrNameLst>
                                      </p:cBhvr>
                                      <p:to>
                                        <p:strVal val="hidden"/>
                                      </p:to>
                                    </p:set>
                                  </p:childTnLst>
                                </p:cTn>
                              </p:par>
                              <p:par>
                                <p:cTn id="287" presetID="1" presetClass="exit" presetSubtype="0" fill="hold" nodeType="withEffect">
                                  <p:stCondLst>
                                    <p:cond delay="0"/>
                                  </p:stCondLst>
                                  <p:childTnLst>
                                    <p:set>
                                      <p:cBhvr>
                                        <p:cTn id="288" dur="1" fill="hold">
                                          <p:stCondLst>
                                            <p:cond delay="0"/>
                                          </p:stCondLst>
                                        </p:cTn>
                                        <p:tgtEl>
                                          <p:spTgt spid="9"/>
                                        </p:tgtEl>
                                        <p:attrNameLst>
                                          <p:attrName>style.visibility</p:attrName>
                                        </p:attrNameLst>
                                      </p:cBhvr>
                                      <p:to>
                                        <p:strVal val="hidden"/>
                                      </p:to>
                                    </p:set>
                                  </p:childTnLst>
                                </p:cTn>
                              </p:par>
                              <p:par>
                                <p:cTn id="289" presetID="1" presetClass="exit" presetSubtype="0" fill="hold" nodeType="withEffect">
                                  <p:stCondLst>
                                    <p:cond delay="0"/>
                                  </p:stCondLst>
                                  <p:childTnLst>
                                    <p:set>
                                      <p:cBhvr>
                                        <p:cTn id="290" dur="1" fill="hold">
                                          <p:stCondLst>
                                            <p:cond delay="0"/>
                                          </p:stCondLst>
                                        </p:cTn>
                                        <p:tgtEl>
                                          <p:spTgt spid="2"/>
                                        </p:tgtEl>
                                        <p:attrNameLst>
                                          <p:attrName>style.visibility</p:attrName>
                                        </p:attrNameLst>
                                      </p:cBhvr>
                                      <p:to>
                                        <p:strVal val="hidden"/>
                                      </p:to>
                                    </p:set>
                                  </p:childTnLst>
                                </p:cTn>
                              </p:par>
                              <p:par>
                                <p:cTn id="291" presetID="1" presetClass="exit" presetSubtype="0" fill="hold" nodeType="withEffect">
                                  <p:stCondLst>
                                    <p:cond delay="0"/>
                                  </p:stCondLst>
                                  <p:childTnLst>
                                    <p:set>
                                      <p:cBhvr>
                                        <p:cTn id="292" dur="1" fill="hold">
                                          <p:stCondLst>
                                            <p:cond delay="0"/>
                                          </p:stCondLst>
                                        </p:cTn>
                                        <p:tgtEl>
                                          <p:spTgt spid="10"/>
                                        </p:tgtEl>
                                        <p:attrNameLst>
                                          <p:attrName>style.visibility</p:attrName>
                                        </p:attrNameLst>
                                      </p:cBhvr>
                                      <p:to>
                                        <p:strVal val="hidden"/>
                                      </p:to>
                                    </p:set>
                                  </p:childTnLst>
                                </p:cTn>
                              </p:par>
                              <p:par>
                                <p:cTn id="293" presetID="18" presetClass="exit" presetSubtype="12" fill="hold" grpId="5" nodeType="withEffect">
                                  <p:stCondLst>
                                    <p:cond delay="0"/>
                                  </p:stCondLst>
                                  <p:childTnLst>
                                    <p:animEffect transition="out" filter="strips(downLeft)">
                                      <p:cBhvr>
                                        <p:cTn id="294" dur="500"/>
                                        <p:tgtEl>
                                          <p:spTgt spid="133"/>
                                        </p:tgtEl>
                                      </p:cBhvr>
                                    </p:animEffect>
                                    <p:set>
                                      <p:cBhvr>
                                        <p:cTn id="295" dur="1" fill="hold">
                                          <p:stCondLst>
                                            <p:cond delay="499"/>
                                          </p:stCondLst>
                                        </p:cTn>
                                        <p:tgtEl>
                                          <p:spTgt spid="133"/>
                                        </p:tgtEl>
                                        <p:attrNameLst>
                                          <p:attrName>style.visibility</p:attrName>
                                        </p:attrNameLst>
                                      </p:cBhvr>
                                      <p:to>
                                        <p:strVal val="hidden"/>
                                      </p:to>
                                    </p:set>
                                  </p:childTnLst>
                                </p:cTn>
                              </p:par>
                            </p:childTnLst>
                          </p:cTn>
                        </p:par>
                      </p:childTnLst>
                    </p:cTn>
                  </p:par>
                  <p:par>
                    <p:cTn id="296" fill="hold">
                      <p:stCondLst>
                        <p:cond delay="indefinite"/>
                      </p:stCondLst>
                      <p:childTnLst>
                        <p:par>
                          <p:cTn id="297" fill="hold">
                            <p:stCondLst>
                              <p:cond delay="0"/>
                            </p:stCondLst>
                            <p:childTnLst>
                              <p:par>
                                <p:cTn id="298" presetID="10" presetClass="exit" presetSubtype="0" fill="hold" nodeType="clickEffect">
                                  <p:stCondLst>
                                    <p:cond delay="0"/>
                                  </p:stCondLst>
                                  <p:childTnLst>
                                    <p:animEffect transition="out" filter="fade">
                                      <p:cBhvr>
                                        <p:cTn id="299" dur="500"/>
                                        <p:tgtEl>
                                          <p:spTgt spid="26"/>
                                        </p:tgtEl>
                                      </p:cBhvr>
                                    </p:animEffect>
                                    <p:set>
                                      <p:cBhvr>
                                        <p:cTn id="300" dur="1" fill="hold">
                                          <p:stCondLst>
                                            <p:cond delay="499"/>
                                          </p:stCondLst>
                                        </p:cTn>
                                        <p:tgtEl>
                                          <p:spTgt spid="26"/>
                                        </p:tgtEl>
                                        <p:attrNameLst>
                                          <p:attrName>style.visibility</p:attrName>
                                        </p:attrNameLst>
                                      </p:cBhvr>
                                      <p:to>
                                        <p:strVal val="hidden"/>
                                      </p:to>
                                    </p:set>
                                  </p:childTnLst>
                                </p:cTn>
                              </p:par>
                              <p:par>
                                <p:cTn id="301" presetID="1" presetClass="exit" presetSubtype="0" fill="hold" grpId="1" nodeType="withEffect">
                                  <p:stCondLst>
                                    <p:cond delay="0"/>
                                  </p:stCondLst>
                                  <p:childTnLst>
                                    <p:set>
                                      <p:cBhvr>
                                        <p:cTn id="302" dur="1" fill="hold">
                                          <p:stCondLst>
                                            <p:cond delay="0"/>
                                          </p:stCondLst>
                                        </p:cTn>
                                        <p:tgtEl>
                                          <p:spTgt spid="67"/>
                                        </p:tgtEl>
                                        <p:attrNameLst>
                                          <p:attrName>style.visibility</p:attrName>
                                        </p:attrNameLst>
                                      </p:cBhvr>
                                      <p:to>
                                        <p:strVal val="hidden"/>
                                      </p:to>
                                    </p:set>
                                  </p:childTnLst>
                                </p:cTn>
                              </p:par>
                              <p:par>
                                <p:cTn id="303" presetID="10" presetClass="exit" presetSubtype="0" fill="hold" nodeType="withEffect">
                                  <p:stCondLst>
                                    <p:cond delay="0"/>
                                  </p:stCondLst>
                                  <p:childTnLst>
                                    <p:animEffect transition="out" filter="fade">
                                      <p:cBhvr>
                                        <p:cTn id="304" dur="500"/>
                                        <p:tgtEl>
                                          <p:spTgt spid="31"/>
                                        </p:tgtEl>
                                      </p:cBhvr>
                                    </p:animEffect>
                                    <p:set>
                                      <p:cBhvr>
                                        <p:cTn id="305"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306" restart="whenNotActive" fill="hold" evtFilter="cancelBubble" nodeType="interactiveSeq">
                <p:stCondLst>
                  <p:cond evt="onClick" delay="0">
                    <p:tgtEl>
                      <p:spTgt spid="27"/>
                    </p:tgtEl>
                  </p:cond>
                </p:stCondLst>
                <p:endSync evt="end" delay="0">
                  <p:rtn val="all"/>
                </p:endSync>
                <p:childTnLst>
                  <p:par>
                    <p:cTn id="307" fill="hold">
                      <p:stCondLst>
                        <p:cond delay="0"/>
                      </p:stCondLst>
                      <p:childTnLst>
                        <p:par>
                          <p:cTn id="308" fill="hold">
                            <p:stCondLst>
                              <p:cond delay="0"/>
                            </p:stCondLst>
                            <p:childTnLst>
                              <p:par>
                                <p:cTn id="309" presetID="10" presetClass="entr" presetSubtype="0" fill="hold" nodeType="clickEffect">
                                  <p:stCondLst>
                                    <p:cond delay="0"/>
                                  </p:stCondLst>
                                  <p:childTnLst>
                                    <p:set>
                                      <p:cBhvr>
                                        <p:cTn id="310" dur="1" fill="hold">
                                          <p:stCondLst>
                                            <p:cond delay="0"/>
                                          </p:stCondLst>
                                        </p:cTn>
                                        <p:tgtEl>
                                          <p:spTgt spid="240642"/>
                                        </p:tgtEl>
                                        <p:attrNameLst>
                                          <p:attrName>style.visibility</p:attrName>
                                        </p:attrNameLst>
                                      </p:cBhvr>
                                      <p:to>
                                        <p:strVal val="visible"/>
                                      </p:to>
                                    </p:set>
                                    <p:animEffect transition="in" filter="fade">
                                      <p:cBhvr>
                                        <p:cTn id="311" dur="500"/>
                                        <p:tgtEl>
                                          <p:spTgt spid="240642"/>
                                        </p:tgtEl>
                                      </p:cBhvr>
                                    </p:animEffect>
                                  </p:childTnLst>
                                </p:cTn>
                              </p:par>
                              <p:par>
                                <p:cTn id="312" presetID="1" presetClass="entr" presetSubtype="0" fill="hold" grpId="0" nodeType="withEffect">
                                  <p:stCondLst>
                                    <p:cond delay="0"/>
                                  </p:stCondLst>
                                  <p:childTnLst>
                                    <p:set>
                                      <p:cBhvr>
                                        <p:cTn id="313" dur="1" fill="hold">
                                          <p:stCondLst>
                                            <p:cond delay="0"/>
                                          </p:stCondLst>
                                        </p:cTn>
                                        <p:tgtEl>
                                          <p:spTgt spid="69"/>
                                        </p:tgtEl>
                                        <p:attrNameLst>
                                          <p:attrName>style.visibility</p:attrName>
                                        </p:attrNameLst>
                                      </p:cBhvr>
                                      <p:to>
                                        <p:strVal val="visible"/>
                                      </p:to>
                                    </p:set>
                                  </p:childTnLst>
                                </p:cTn>
                              </p:par>
                              <p:par>
                                <p:cTn id="314" presetID="18" presetClass="entr" presetSubtype="12" fill="hold" nodeType="withEffect">
                                  <p:stCondLst>
                                    <p:cond delay="0"/>
                                  </p:stCondLst>
                                  <p:childTnLst>
                                    <p:set>
                                      <p:cBhvr>
                                        <p:cTn id="315" dur="1" fill="hold">
                                          <p:stCondLst>
                                            <p:cond delay="0"/>
                                          </p:stCondLst>
                                        </p:cTn>
                                        <p:tgtEl>
                                          <p:spTgt spid="5"/>
                                        </p:tgtEl>
                                        <p:attrNameLst>
                                          <p:attrName>style.visibility</p:attrName>
                                        </p:attrNameLst>
                                      </p:cBhvr>
                                      <p:to>
                                        <p:strVal val="visible"/>
                                      </p:to>
                                    </p:set>
                                    <p:animEffect transition="in" filter="strips(downLeft)">
                                      <p:cBhvr>
                                        <p:cTn id="316" dur="500"/>
                                        <p:tgtEl>
                                          <p:spTgt spid="5"/>
                                        </p:tgtEl>
                                      </p:cBhvr>
                                    </p:animEffect>
                                  </p:childTnLst>
                                </p:cTn>
                              </p:par>
                              <p:par>
                                <p:cTn id="317" presetID="1" presetClass="exit" presetSubtype="0" fill="hold" nodeType="withEffect">
                                  <p:stCondLst>
                                    <p:cond delay="0"/>
                                  </p:stCondLst>
                                  <p:childTnLst>
                                    <p:set>
                                      <p:cBhvr>
                                        <p:cTn id="318" dur="1" fill="hold">
                                          <p:stCondLst>
                                            <p:cond delay="0"/>
                                          </p:stCondLst>
                                        </p:cTn>
                                        <p:tgtEl>
                                          <p:spTgt spid="3"/>
                                        </p:tgtEl>
                                        <p:attrNameLst>
                                          <p:attrName>style.visibility</p:attrName>
                                        </p:attrNameLst>
                                      </p:cBhvr>
                                      <p:to>
                                        <p:strVal val="hidden"/>
                                      </p:to>
                                    </p:set>
                                  </p:childTnLst>
                                </p:cTn>
                              </p:par>
                              <p:par>
                                <p:cTn id="319" presetID="1" presetClass="exit" presetSubtype="0" fill="hold" nodeType="withEffect">
                                  <p:stCondLst>
                                    <p:cond delay="0"/>
                                  </p:stCondLst>
                                  <p:childTnLst>
                                    <p:set>
                                      <p:cBhvr>
                                        <p:cTn id="320" dur="1" fill="hold">
                                          <p:stCondLst>
                                            <p:cond delay="0"/>
                                          </p:stCondLst>
                                        </p:cTn>
                                        <p:tgtEl>
                                          <p:spTgt spid="4"/>
                                        </p:tgtEl>
                                        <p:attrNameLst>
                                          <p:attrName>style.visibility</p:attrName>
                                        </p:attrNameLst>
                                      </p:cBhvr>
                                      <p:to>
                                        <p:strVal val="hidden"/>
                                      </p:to>
                                    </p:set>
                                  </p:childTnLst>
                                </p:cTn>
                              </p:par>
                              <p:par>
                                <p:cTn id="321" presetID="1" presetClass="exit" presetSubtype="0" fill="hold" nodeType="withEffect">
                                  <p:stCondLst>
                                    <p:cond delay="0"/>
                                  </p:stCondLst>
                                  <p:childTnLst>
                                    <p:set>
                                      <p:cBhvr>
                                        <p:cTn id="322" dur="1" fill="hold">
                                          <p:stCondLst>
                                            <p:cond delay="0"/>
                                          </p:stCondLst>
                                        </p:cTn>
                                        <p:tgtEl>
                                          <p:spTgt spid="6"/>
                                        </p:tgtEl>
                                        <p:attrNameLst>
                                          <p:attrName>style.visibility</p:attrName>
                                        </p:attrNameLst>
                                      </p:cBhvr>
                                      <p:to>
                                        <p:strVal val="hidden"/>
                                      </p:to>
                                    </p:set>
                                  </p:childTnLst>
                                </p:cTn>
                              </p:par>
                              <p:par>
                                <p:cTn id="323" presetID="1" presetClass="exit" presetSubtype="0" fill="hold" nodeType="withEffect">
                                  <p:stCondLst>
                                    <p:cond delay="0"/>
                                  </p:stCondLst>
                                  <p:childTnLst>
                                    <p:set>
                                      <p:cBhvr>
                                        <p:cTn id="324" dur="1" fill="hold">
                                          <p:stCondLst>
                                            <p:cond delay="0"/>
                                          </p:stCondLst>
                                        </p:cTn>
                                        <p:tgtEl>
                                          <p:spTgt spid="7"/>
                                        </p:tgtEl>
                                        <p:attrNameLst>
                                          <p:attrName>style.visibility</p:attrName>
                                        </p:attrNameLst>
                                      </p:cBhvr>
                                      <p:to>
                                        <p:strVal val="hidden"/>
                                      </p:to>
                                    </p:set>
                                  </p:childTnLst>
                                </p:cTn>
                              </p:par>
                              <p:par>
                                <p:cTn id="325" presetID="1" presetClass="exit" presetSubtype="0" fill="hold" nodeType="withEffect">
                                  <p:stCondLst>
                                    <p:cond delay="0"/>
                                  </p:stCondLst>
                                  <p:childTnLst>
                                    <p:set>
                                      <p:cBhvr>
                                        <p:cTn id="326" dur="1" fill="hold">
                                          <p:stCondLst>
                                            <p:cond delay="0"/>
                                          </p:stCondLst>
                                        </p:cTn>
                                        <p:tgtEl>
                                          <p:spTgt spid="8"/>
                                        </p:tgtEl>
                                        <p:attrNameLst>
                                          <p:attrName>style.visibility</p:attrName>
                                        </p:attrNameLst>
                                      </p:cBhvr>
                                      <p:to>
                                        <p:strVal val="hidden"/>
                                      </p:to>
                                    </p:set>
                                  </p:childTnLst>
                                </p:cTn>
                              </p:par>
                              <p:par>
                                <p:cTn id="327" presetID="1" presetClass="exit" presetSubtype="0" fill="hold" nodeType="withEffect">
                                  <p:stCondLst>
                                    <p:cond delay="0"/>
                                  </p:stCondLst>
                                  <p:childTnLst>
                                    <p:set>
                                      <p:cBhvr>
                                        <p:cTn id="328" dur="1" fill="hold">
                                          <p:stCondLst>
                                            <p:cond delay="0"/>
                                          </p:stCondLst>
                                        </p:cTn>
                                        <p:tgtEl>
                                          <p:spTgt spid="9"/>
                                        </p:tgtEl>
                                        <p:attrNameLst>
                                          <p:attrName>style.visibility</p:attrName>
                                        </p:attrNameLst>
                                      </p:cBhvr>
                                      <p:to>
                                        <p:strVal val="hidden"/>
                                      </p:to>
                                    </p:set>
                                  </p:childTnLst>
                                </p:cTn>
                              </p:par>
                              <p:par>
                                <p:cTn id="329" presetID="1" presetClass="exit" presetSubtype="0" fill="hold" nodeType="withEffect">
                                  <p:stCondLst>
                                    <p:cond delay="0"/>
                                  </p:stCondLst>
                                  <p:childTnLst>
                                    <p:set>
                                      <p:cBhvr>
                                        <p:cTn id="330" dur="1" fill="hold">
                                          <p:stCondLst>
                                            <p:cond delay="0"/>
                                          </p:stCondLst>
                                        </p:cTn>
                                        <p:tgtEl>
                                          <p:spTgt spid="10"/>
                                        </p:tgtEl>
                                        <p:attrNameLst>
                                          <p:attrName>style.visibility</p:attrName>
                                        </p:attrNameLst>
                                      </p:cBhvr>
                                      <p:to>
                                        <p:strVal val="hidden"/>
                                      </p:to>
                                    </p:set>
                                  </p:childTnLst>
                                </p:cTn>
                              </p:par>
                              <p:par>
                                <p:cTn id="331" presetID="1" presetClass="exit" presetSubtype="0" fill="hold" nodeType="withEffect">
                                  <p:stCondLst>
                                    <p:cond delay="0"/>
                                  </p:stCondLst>
                                  <p:childTnLst>
                                    <p:set>
                                      <p:cBhvr>
                                        <p:cTn id="332" dur="1" fill="hold">
                                          <p:stCondLst>
                                            <p:cond delay="0"/>
                                          </p:stCondLst>
                                        </p:cTn>
                                        <p:tgtEl>
                                          <p:spTgt spid="2"/>
                                        </p:tgtEl>
                                        <p:attrNameLst>
                                          <p:attrName>style.visibility</p:attrName>
                                        </p:attrNameLst>
                                      </p:cBhvr>
                                      <p:to>
                                        <p:strVal val="hidden"/>
                                      </p:to>
                                    </p:set>
                                  </p:childTnLst>
                                </p:cTn>
                              </p:par>
                              <p:par>
                                <p:cTn id="333" presetID="1" presetClass="exit" presetSubtype="0" fill="hold" grpId="5" nodeType="withEffect">
                                  <p:stCondLst>
                                    <p:cond delay="0"/>
                                  </p:stCondLst>
                                  <p:childTnLst>
                                    <p:set>
                                      <p:cBhvr>
                                        <p:cTn id="334" dur="1" fill="hold">
                                          <p:stCondLst>
                                            <p:cond delay="0"/>
                                          </p:stCondLst>
                                        </p:cTn>
                                        <p:tgtEl>
                                          <p:spTgt spid="114"/>
                                        </p:tgtEl>
                                        <p:attrNameLst>
                                          <p:attrName>style.visibility</p:attrName>
                                        </p:attrNameLst>
                                      </p:cBhvr>
                                      <p:to>
                                        <p:strVal val="hidden"/>
                                      </p:to>
                                    </p:set>
                                  </p:childTnLst>
                                </p:cTn>
                              </p:par>
                              <p:par>
                                <p:cTn id="335" presetID="18" presetClass="exit" presetSubtype="12" fill="hold" grpId="6" nodeType="withEffect">
                                  <p:stCondLst>
                                    <p:cond delay="0"/>
                                  </p:stCondLst>
                                  <p:childTnLst>
                                    <p:animEffect transition="out" filter="strips(downLeft)">
                                      <p:cBhvr>
                                        <p:cTn id="336" dur="500"/>
                                        <p:tgtEl>
                                          <p:spTgt spid="133"/>
                                        </p:tgtEl>
                                      </p:cBhvr>
                                    </p:animEffect>
                                    <p:set>
                                      <p:cBhvr>
                                        <p:cTn id="337" dur="1" fill="hold">
                                          <p:stCondLst>
                                            <p:cond delay="499"/>
                                          </p:stCondLst>
                                        </p:cTn>
                                        <p:tgtEl>
                                          <p:spTgt spid="133"/>
                                        </p:tgtEl>
                                        <p:attrNameLst>
                                          <p:attrName>style.visibility</p:attrName>
                                        </p:attrNameLst>
                                      </p:cBhvr>
                                      <p:to>
                                        <p:strVal val="hidden"/>
                                      </p:to>
                                    </p:set>
                                  </p:childTnLst>
                                </p:cTn>
                              </p:par>
                            </p:childTnLst>
                          </p:cTn>
                        </p:par>
                      </p:childTnLst>
                    </p:cTn>
                  </p:par>
                  <p:par>
                    <p:cTn id="338" fill="hold">
                      <p:stCondLst>
                        <p:cond delay="indefinite"/>
                      </p:stCondLst>
                      <p:childTnLst>
                        <p:par>
                          <p:cTn id="339" fill="hold">
                            <p:stCondLst>
                              <p:cond delay="0"/>
                            </p:stCondLst>
                            <p:childTnLst>
                              <p:par>
                                <p:cTn id="340" presetID="1" presetClass="exit" presetSubtype="0" fill="hold" nodeType="clickEffect">
                                  <p:stCondLst>
                                    <p:cond delay="0"/>
                                  </p:stCondLst>
                                  <p:childTnLst>
                                    <p:set>
                                      <p:cBhvr>
                                        <p:cTn id="341" dur="1" fill="hold">
                                          <p:stCondLst>
                                            <p:cond delay="0"/>
                                          </p:stCondLst>
                                        </p:cTn>
                                        <p:tgtEl>
                                          <p:spTgt spid="240642"/>
                                        </p:tgtEl>
                                        <p:attrNameLst>
                                          <p:attrName>style.visibility</p:attrName>
                                        </p:attrNameLst>
                                      </p:cBhvr>
                                      <p:to>
                                        <p:strVal val="hidden"/>
                                      </p:to>
                                    </p:set>
                                  </p:childTnLst>
                                </p:cTn>
                              </p:par>
                              <p:par>
                                <p:cTn id="342" presetID="1" presetClass="exit" presetSubtype="0" fill="hold" grpId="1" nodeType="withEffect">
                                  <p:stCondLst>
                                    <p:cond delay="0"/>
                                  </p:stCondLst>
                                  <p:childTnLst>
                                    <p:set>
                                      <p:cBhvr>
                                        <p:cTn id="343" dur="1" fill="hold">
                                          <p:stCondLst>
                                            <p:cond delay="0"/>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344" restart="whenNotActive" fill="hold" evtFilter="cancelBubble" nodeType="interactiveSeq">
                <p:stCondLst>
                  <p:cond evt="onClick" delay="0">
                    <p:tgtEl>
                      <p:spTgt spid="28"/>
                    </p:tgtEl>
                  </p:cond>
                </p:stCondLst>
                <p:endSync evt="end" delay="0">
                  <p:rtn val="all"/>
                </p:endSync>
                <p:childTnLst>
                  <p:par>
                    <p:cTn id="345" fill="hold">
                      <p:stCondLst>
                        <p:cond delay="0"/>
                      </p:stCondLst>
                      <p:childTnLst>
                        <p:par>
                          <p:cTn id="346" fill="hold">
                            <p:stCondLst>
                              <p:cond delay="0"/>
                            </p:stCondLst>
                            <p:childTnLst>
                              <p:par>
                                <p:cTn id="347" presetID="6" presetClass="entr" presetSubtype="32" fill="hold" nodeType="clickEffect">
                                  <p:stCondLst>
                                    <p:cond delay="0"/>
                                  </p:stCondLst>
                                  <p:childTnLst>
                                    <p:set>
                                      <p:cBhvr>
                                        <p:cTn id="348" dur="1" fill="hold">
                                          <p:stCondLst>
                                            <p:cond delay="0"/>
                                          </p:stCondLst>
                                        </p:cTn>
                                        <p:tgtEl>
                                          <p:spTgt spid="240648"/>
                                        </p:tgtEl>
                                        <p:attrNameLst>
                                          <p:attrName>style.visibility</p:attrName>
                                        </p:attrNameLst>
                                      </p:cBhvr>
                                      <p:to>
                                        <p:strVal val="visible"/>
                                      </p:to>
                                    </p:set>
                                    <p:animEffect transition="in" filter="circle(out)">
                                      <p:cBhvr>
                                        <p:cTn id="349" dur="1000"/>
                                        <p:tgtEl>
                                          <p:spTgt spid="240648"/>
                                        </p:tgtEl>
                                      </p:cBhvr>
                                    </p:animEffect>
                                  </p:childTnLst>
                                </p:cTn>
                              </p:par>
                              <p:par>
                                <p:cTn id="350" presetID="1" presetClass="entr" presetSubtype="0" fill="hold" grpId="0" nodeType="withEffect">
                                  <p:stCondLst>
                                    <p:cond delay="0"/>
                                  </p:stCondLst>
                                  <p:childTnLst>
                                    <p:set>
                                      <p:cBhvr>
                                        <p:cTn id="351" dur="1" fill="hold">
                                          <p:stCondLst>
                                            <p:cond delay="0"/>
                                          </p:stCondLst>
                                        </p:cTn>
                                        <p:tgtEl>
                                          <p:spTgt spid="65"/>
                                        </p:tgtEl>
                                        <p:attrNameLst>
                                          <p:attrName>style.visibility</p:attrName>
                                        </p:attrNameLst>
                                      </p:cBhvr>
                                      <p:to>
                                        <p:strVal val="visible"/>
                                      </p:to>
                                    </p:set>
                                  </p:childTnLst>
                                </p:cTn>
                              </p:par>
                              <p:par>
                                <p:cTn id="352" presetID="18" presetClass="entr" presetSubtype="12" fill="hold" nodeType="withEffect">
                                  <p:stCondLst>
                                    <p:cond delay="0"/>
                                  </p:stCondLst>
                                  <p:childTnLst>
                                    <p:set>
                                      <p:cBhvr>
                                        <p:cTn id="353" dur="1" fill="hold">
                                          <p:stCondLst>
                                            <p:cond delay="0"/>
                                          </p:stCondLst>
                                        </p:cTn>
                                        <p:tgtEl>
                                          <p:spTgt spid="4"/>
                                        </p:tgtEl>
                                        <p:attrNameLst>
                                          <p:attrName>style.visibility</p:attrName>
                                        </p:attrNameLst>
                                      </p:cBhvr>
                                      <p:to>
                                        <p:strVal val="visible"/>
                                      </p:to>
                                    </p:set>
                                    <p:animEffect transition="in" filter="strips(downLeft)">
                                      <p:cBhvr>
                                        <p:cTn id="354" dur="500"/>
                                        <p:tgtEl>
                                          <p:spTgt spid="4"/>
                                        </p:tgtEl>
                                      </p:cBhvr>
                                    </p:animEffect>
                                  </p:childTnLst>
                                </p:cTn>
                              </p:par>
                              <p:par>
                                <p:cTn id="355" presetID="1" presetClass="exit" presetSubtype="0" fill="hold" nodeType="withEffect">
                                  <p:stCondLst>
                                    <p:cond delay="0"/>
                                  </p:stCondLst>
                                  <p:childTnLst>
                                    <p:set>
                                      <p:cBhvr>
                                        <p:cTn id="356" dur="1" fill="hold">
                                          <p:stCondLst>
                                            <p:cond delay="0"/>
                                          </p:stCondLst>
                                        </p:cTn>
                                        <p:tgtEl>
                                          <p:spTgt spid="3"/>
                                        </p:tgtEl>
                                        <p:attrNameLst>
                                          <p:attrName>style.visibility</p:attrName>
                                        </p:attrNameLst>
                                      </p:cBhvr>
                                      <p:to>
                                        <p:strVal val="hidden"/>
                                      </p:to>
                                    </p:set>
                                  </p:childTnLst>
                                </p:cTn>
                              </p:par>
                              <p:par>
                                <p:cTn id="357" presetID="1" presetClass="exit" presetSubtype="0" fill="hold" nodeType="withEffect">
                                  <p:stCondLst>
                                    <p:cond delay="0"/>
                                  </p:stCondLst>
                                  <p:childTnLst>
                                    <p:set>
                                      <p:cBhvr>
                                        <p:cTn id="358" dur="1" fill="hold">
                                          <p:stCondLst>
                                            <p:cond delay="0"/>
                                          </p:stCondLst>
                                        </p:cTn>
                                        <p:tgtEl>
                                          <p:spTgt spid="5"/>
                                        </p:tgtEl>
                                        <p:attrNameLst>
                                          <p:attrName>style.visibility</p:attrName>
                                        </p:attrNameLst>
                                      </p:cBhvr>
                                      <p:to>
                                        <p:strVal val="hidden"/>
                                      </p:to>
                                    </p:set>
                                  </p:childTnLst>
                                </p:cTn>
                              </p:par>
                              <p:par>
                                <p:cTn id="359" presetID="1" presetClass="exit" presetSubtype="0" fill="hold" nodeType="withEffect">
                                  <p:stCondLst>
                                    <p:cond delay="0"/>
                                  </p:stCondLst>
                                  <p:childTnLst>
                                    <p:set>
                                      <p:cBhvr>
                                        <p:cTn id="360" dur="1" fill="hold">
                                          <p:stCondLst>
                                            <p:cond delay="0"/>
                                          </p:stCondLst>
                                        </p:cTn>
                                        <p:tgtEl>
                                          <p:spTgt spid="6"/>
                                        </p:tgtEl>
                                        <p:attrNameLst>
                                          <p:attrName>style.visibility</p:attrName>
                                        </p:attrNameLst>
                                      </p:cBhvr>
                                      <p:to>
                                        <p:strVal val="hidden"/>
                                      </p:to>
                                    </p:set>
                                  </p:childTnLst>
                                </p:cTn>
                              </p:par>
                              <p:par>
                                <p:cTn id="361" presetID="1" presetClass="exit" presetSubtype="0" fill="hold" nodeType="withEffect">
                                  <p:stCondLst>
                                    <p:cond delay="0"/>
                                  </p:stCondLst>
                                  <p:childTnLst>
                                    <p:set>
                                      <p:cBhvr>
                                        <p:cTn id="362" dur="1" fill="hold">
                                          <p:stCondLst>
                                            <p:cond delay="0"/>
                                          </p:stCondLst>
                                        </p:cTn>
                                        <p:tgtEl>
                                          <p:spTgt spid="7"/>
                                        </p:tgtEl>
                                        <p:attrNameLst>
                                          <p:attrName>style.visibility</p:attrName>
                                        </p:attrNameLst>
                                      </p:cBhvr>
                                      <p:to>
                                        <p:strVal val="hidden"/>
                                      </p:to>
                                    </p:set>
                                  </p:childTnLst>
                                </p:cTn>
                              </p:par>
                              <p:par>
                                <p:cTn id="363" presetID="1" presetClass="exit" presetSubtype="0" fill="hold" nodeType="withEffect">
                                  <p:stCondLst>
                                    <p:cond delay="0"/>
                                  </p:stCondLst>
                                  <p:childTnLst>
                                    <p:set>
                                      <p:cBhvr>
                                        <p:cTn id="364" dur="1" fill="hold">
                                          <p:stCondLst>
                                            <p:cond delay="0"/>
                                          </p:stCondLst>
                                        </p:cTn>
                                        <p:tgtEl>
                                          <p:spTgt spid="8"/>
                                        </p:tgtEl>
                                        <p:attrNameLst>
                                          <p:attrName>style.visibility</p:attrName>
                                        </p:attrNameLst>
                                      </p:cBhvr>
                                      <p:to>
                                        <p:strVal val="hidden"/>
                                      </p:to>
                                    </p:set>
                                  </p:childTnLst>
                                </p:cTn>
                              </p:par>
                              <p:par>
                                <p:cTn id="365" presetID="1" presetClass="exit" presetSubtype="0" fill="hold" nodeType="withEffect">
                                  <p:stCondLst>
                                    <p:cond delay="0"/>
                                  </p:stCondLst>
                                  <p:childTnLst>
                                    <p:set>
                                      <p:cBhvr>
                                        <p:cTn id="366" dur="1" fill="hold">
                                          <p:stCondLst>
                                            <p:cond delay="0"/>
                                          </p:stCondLst>
                                        </p:cTn>
                                        <p:tgtEl>
                                          <p:spTgt spid="9"/>
                                        </p:tgtEl>
                                        <p:attrNameLst>
                                          <p:attrName>style.visibility</p:attrName>
                                        </p:attrNameLst>
                                      </p:cBhvr>
                                      <p:to>
                                        <p:strVal val="hidden"/>
                                      </p:to>
                                    </p:set>
                                  </p:childTnLst>
                                </p:cTn>
                              </p:par>
                              <p:par>
                                <p:cTn id="367" presetID="1" presetClass="exit" presetSubtype="0" fill="hold" nodeType="withEffect">
                                  <p:stCondLst>
                                    <p:cond delay="0"/>
                                  </p:stCondLst>
                                  <p:childTnLst>
                                    <p:set>
                                      <p:cBhvr>
                                        <p:cTn id="368" dur="1" fill="hold">
                                          <p:stCondLst>
                                            <p:cond delay="0"/>
                                          </p:stCondLst>
                                        </p:cTn>
                                        <p:tgtEl>
                                          <p:spTgt spid="10"/>
                                        </p:tgtEl>
                                        <p:attrNameLst>
                                          <p:attrName>style.visibility</p:attrName>
                                        </p:attrNameLst>
                                      </p:cBhvr>
                                      <p:to>
                                        <p:strVal val="hidden"/>
                                      </p:to>
                                    </p:set>
                                  </p:childTnLst>
                                </p:cTn>
                              </p:par>
                              <p:par>
                                <p:cTn id="369" presetID="1" presetClass="exit" presetSubtype="0" fill="hold" nodeType="withEffect">
                                  <p:stCondLst>
                                    <p:cond delay="0"/>
                                  </p:stCondLst>
                                  <p:childTnLst>
                                    <p:set>
                                      <p:cBhvr>
                                        <p:cTn id="370" dur="1" fill="hold">
                                          <p:stCondLst>
                                            <p:cond delay="0"/>
                                          </p:stCondLst>
                                        </p:cTn>
                                        <p:tgtEl>
                                          <p:spTgt spid="2"/>
                                        </p:tgtEl>
                                        <p:attrNameLst>
                                          <p:attrName>style.visibility</p:attrName>
                                        </p:attrNameLst>
                                      </p:cBhvr>
                                      <p:to>
                                        <p:strVal val="hidden"/>
                                      </p:to>
                                    </p:set>
                                  </p:childTnLst>
                                </p:cTn>
                              </p:par>
                              <p:par>
                                <p:cTn id="371" presetID="1" presetClass="exit" presetSubtype="0" fill="hold" grpId="8" nodeType="withEffect">
                                  <p:stCondLst>
                                    <p:cond delay="0"/>
                                  </p:stCondLst>
                                  <p:childTnLst>
                                    <p:set>
                                      <p:cBhvr>
                                        <p:cTn id="372" dur="1" fill="hold">
                                          <p:stCondLst>
                                            <p:cond delay="0"/>
                                          </p:stCondLst>
                                        </p:cTn>
                                        <p:tgtEl>
                                          <p:spTgt spid="117"/>
                                        </p:tgtEl>
                                        <p:attrNameLst>
                                          <p:attrName>style.visibility</p:attrName>
                                        </p:attrNameLst>
                                      </p:cBhvr>
                                      <p:to>
                                        <p:strVal val="hidden"/>
                                      </p:to>
                                    </p:set>
                                  </p:childTnLst>
                                </p:cTn>
                              </p:par>
                              <p:par>
                                <p:cTn id="373" presetID="18" presetClass="exit" presetSubtype="12" fill="hold" grpId="3" nodeType="withEffect">
                                  <p:stCondLst>
                                    <p:cond delay="0"/>
                                  </p:stCondLst>
                                  <p:childTnLst>
                                    <p:animEffect transition="out" filter="strips(downLeft)">
                                      <p:cBhvr>
                                        <p:cTn id="374" dur="500"/>
                                        <p:tgtEl>
                                          <p:spTgt spid="133"/>
                                        </p:tgtEl>
                                      </p:cBhvr>
                                    </p:animEffect>
                                    <p:set>
                                      <p:cBhvr>
                                        <p:cTn id="375" dur="1" fill="hold">
                                          <p:stCondLst>
                                            <p:cond delay="499"/>
                                          </p:stCondLst>
                                        </p:cTn>
                                        <p:tgtEl>
                                          <p:spTgt spid="133"/>
                                        </p:tgtEl>
                                        <p:attrNameLst>
                                          <p:attrName>style.visibility</p:attrName>
                                        </p:attrNameLst>
                                      </p:cBhvr>
                                      <p:to>
                                        <p:strVal val="hidden"/>
                                      </p:to>
                                    </p:set>
                                  </p:childTnLst>
                                </p:cTn>
                              </p:par>
                            </p:childTnLst>
                          </p:cTn>
                        </p:par>
                      </p:childTnLst>
                    </p:cTn>
                  </p:par>
                  <p:par>
                    <p:cTn id="376" fill="hold">
                      <p:stCondLst>
                        <p:cond delay="indefinite"/>
                      </p:stCondLst>
                      <p:childTnLst>
                        <p:par>
                          <p:cTn id="377" fill="hold">
                            <p:stCondLst>
                              <p:cond delay="0"/>
                            </p:stCondLst>
                            <p:childTnLst>
                              <p:par>
                                <p:cTn id="378" presetID="10" presetClass="exit" presetSubtype="0" fill="hold" nodeType="clickEffect">
                                  <p:stCondLst>
                                    <p:cond delay="0"/>
                                  </p:stCondLst>
                                  <p:childTnLst>
                                    <p:animEffect transition="out" filter="fade">
                                      <p:cBhvr>
                                        <p:cTn id="379" dur="500"/>
                                        <p:tgtEl>
                                          <p:spTgt spid="240648"/>
                                        </p:tgtEl>
                                      </p:cBhvr>
                                    </p:animEffect>
                                    <p:set>
                                      <p:cBhvr>
                                        <p:cTn id="380" dur="1" fill="hold">
                                          <p:stCondLst>
                                            <p:cond delay="499"/>
                                          </p:stCondLst>
                                        </p:cTn>
                                        <p:tgtEl>
                                          <p:spTgt spid="240648"/>
                                        </p:tgtEl>
                                        <p:attrNameLst>
                                          <p:attrName>style.visibility</p:attrName>
                                        </p:attrNameLst>
                                      </p:cBhvr>
                                      <p:to>
                                        <p:strVal val="hidden"/>
                                      </p:to>
                                    </p:set>
                                  </p:childTnLst>
                                </p:cTn>
                              </p:par>
                              <p:par>
                                <p:cTn id="381" presetID="1" presetClass="exit" presetSubtype="0" fill="hold" grpId="1" nodeType="withEffect">
                                  <p:stCondLst>
                                    <p:cond delay="0"/>
                                  </p:stCondLst>
                                  <p:childTnLst>
                                    <p:set>
                                      <p:cBhvr>
                                        <p:cTn id="382" dur="1" fill="hold">
                                          <p:stCondLst>
                                            <p:cond delay="0"/>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383" restart="whenNotActive" fill="hold" evtFilter="cancelBubble" nodeType="interactiveSeq">
                <p:stCondLst>
                  <p:cond evt="onClick" delay="0">
                    <p:tgtEl>
                      <p:spTgt spid="33"/>
                    </p:tgtEl>
                  </p:cond>
                </p:stCondLst>
                <p:endSync evt="end" delay="0">
                  <p:rtn val="all"/>
                </p:endSync>
                <p:childTnLst>
                  <p:par>
                    <p:cTn id="384" fill="hold">
                      <p:stCondLst>
                        <p:cond delay="0"/>
                      </p:stCondLst>
                      <p:childTnLst>
                        <p:par>
                          <p:cTn id="385" fill="hold">
                            <p:stCondLst>
                              <p:cond delay="0"/>
                            </p:stCondLst>
                            <p:childTnLst>
                              <p:par>
                                <p:cTn id="386" presetID="22" presetClass="entr" presetSubtype="1" fill="hold" nodeType="clickEffect">
                                  <p:stCondLst>
                                    <p:cond delay="0"/>
                                  </p:stCondLst>
                                  <p:childTnLst>
                                    <p:set>
                                      <p:cBhvr>
                                        <p:cTn id="387" dur="1" fill="hold">
                                          <p:stCondLst>
                                            <p:cond delay="0"/>
                                          </p:stCondLst>
                                        </p:cTn>
                                        <p:tgtEl>
                                          <p:spTgt spid="240651"/>
                                        </p:tgtEl>
                                        <p:attrNameLst>
                                          <p:attrName>style.visibility</p:attrName>
                                        </p:attrNameLst>
                                      </p:cBhvr>
                                      <p:to>
                                        <p:strVal val="visible"/>
                                      </p:to>
                                    </p:set>
                                    <p:animEffect transition="in" filter="wipe(up)">
                                      <p:cBhvr>
                                        <p:cTn id="388" dur="2000"/>
                                        <p:tgtEl>
                                          <p:spTgt spid="240651"/>
                                        </p:tgtEl>
                                      </p:cBhvr>
                                    </p:animEffect>
                                  </p:childTnLst>
                                </p:cTn>
                              </p:par>
                              <p:par>
                                <p:cTn id="389" presetID="1" presetClass="entr" presetSubtype="0" fill="hold" grpId="0" nodeType="withEffect">
                                  <p:stCondLst>
                                    <p:cond delay="0"/>
                                  </p:stCondLst>
                                  <p:childTnLst>
                                    <p:set>
                                      <p:cBhvr>
                                        <p:cTn id="390" dur="1" fill="hold">
                                          <p:stCondLst>
                                            <p:cond delay="0"/>
                                          </p:stCondLst>
                                        </p:cTn>
                                        <p:tgtEl>
                                          <p:spTgt spid="71"/>
                                        </p:tgtEl>
                                        <p:attrNameLst>
                                          <p:attrName>style.visibility</p:attrName>
                                        </p:attrNameLst>
                                      </p:cBhvr>
                                      <p:to>
                                        <p:strVal val="visible"/>
                                      </p:to>
                                    </p:set>
                                  </p:childTnLst>
                                </p:cTn>
                              </p:par>
                              <p:par>
                                <p:cTn id="391" presetID="18" presetClass="entr" presetSubtype="12" fill="hold" nodeType="withEffect">
                                  <p:stCondLst>
                                    <p:cond delay="0"/>
                                  </p:stCondLst>
                                  <p:childTnLst>
                                    <p:set>
                                      <p:cBhvr>
                                        <p:cTn id="392" dur="1" fill="hold">
                                          <p:stCondLst>
                                            <p:cond delay="0"/>
                                          </p:stCondLst>
                                        </p:cTn>
                                        <p:tgtEl>
                                          <p:spTgt spid="9"/>
                                        </p:tgtEl>
                                        <p:attrNameLst>
                                          <p:attrName>style.visibility</p:attrName>
                                        </p:attrNameLst>
                                      </p:cBhvr>
                                      <p:to>
                                        <p:strVal val="visible"/>
                                      </p:to>
                                    </p:set>
                                    <p:animEffect transition="in" filter="strips(downLeft)">
                                      <p:cBhvr>
                                        <p:cTn id="393" dur="500"/>
                                        <p:tgtEl>
                                          <p:spTgt spid="9"/>
                                        </p:tgtEl>
                                      </p:cBhvr>
                                    </p:animEffect>
                                  </p:childTnLst>
                                </p:cTn>
                              </p:par>
                              <p:par>
                                <p:cTn id="394" presetID="1" presetClass="exit" presetSubtype="0" fill="hold" nodeType="withEffect">
                                  <p:stCondLst>
                                    <p:cond delay="0"/>
                                  </p:stCondLst>
                                  <p:childTnLst>
                                    <p:set>
                                      <p:cBhvr>
                                        <p:cTn id="395" dur="1" fill="hold">
                                          <p:stCondLst>
                                            <p:cond delay="0"/>
                                          </p:stCondLst>
                                        </p:cTn>
                                        <p:tgtEl>
                                          <p:spTgt spid="3"/>
                                        </p:tgtEl>
                                        <p:attrNameLst>
                                          <p:attrName>style.visibility</p:attrName>
                                        </p:attrNameLst>
                                      </p:cBhvr>
                                      <p:to>
                                        <p:strVal val="hidden"/>
                                      </p:to>
                                    </p:set>
                                  </p:childTnLst>
                                </p:cTn>
                              </p:par>
                              <p:par>
                                <p:cTn id="396" presetID="1" presetClass="exit" presetSubtype="0" fill="hold" nodeType="withEffect">
                                  <p:stCondLst>
                                    <p:cond delay="0"/>
                                  </p:stCondLst>
                                  <p:childTnLst>
                                    <p:set>
                                      <p:cBhvr>
                                        <p:cTn id="397" dur="1" fill="hold">
                                          <p:stCondLst>
                                            <p:cond delay="0"/>
                                          </p:stCondLst>
                                        </p:cTn>
                                        <p:tgtEl>
                                          <p:spTgt spid="4"/>
                                        </p:tgtEl>
                                        <p:attrNameLst>
                                          <p:attrName>style.visibility</p:attrName>
                                        </p:attrNameLst>
                                      </p:cBhvr>
                                      <p:to>
                                        <p:strVal val="hidden"/>
                                      </p:to>
                                    </p:set>
                                  </p:childTnLst>
                                </p:cTn>
                              </p:par>
                              <p:par>
                                <p:cTn id="398" presetID="1" presetClass="exit" presetSubtype="0" fill="hold" nodeType="withEffect">
                                  <p:stCondLst>
                                    <p:cond delay="0"/>
                                  </p:stCondLst>
                                  <p:childTnLst>
                                    <p:set>
                                      <p:cBhvr>
                                        <p:cTn id="399" dur="1" fill="hold">
                                          <p:stCondLst>
                                            <p:cond delay="0"/>
                                          </p:stCondLst>
                                        </p:cTn>
                                        <p:tgtEl>
                                          <p:spTgt spid="5"/>
                                        </p:tgtEl>
                                        <p:attrNameLst>
                                          <p:attrName>style.visibility</p:attrName>
                                        </p:attrNameLst>
                                      </p:cBhvr>
                                      <p:to>
                                        <p:strVal val="hidden"/>
                                      </p:to>
                                    </p:set>
                                  </p:childTnLst>
                                </p:cTn>
                              </p:par>
                              <p:par>
                                <p:cTn id="400" presetID="1" presetClass="exit" presetSubtype="0" fill="hold" nodeType="withEffect">
                                  <p:stCondLst>
                                    <p:cond delay="0"/>
                                  </p:stCondLst>
                                  <p:childTnLst>
                                    <p:set>
                                      <p:cBhvr>
                                        <p:cTn id="401" dur="1" fill="hold">
                                          <p:stCondLst>
                                            <p:cond delay="0"/>
                                          </p:stCondLst>
                                        </p:cTn>
                                        <p:tgtEl>
                                          <p:spTgt spid="6"/>
                                        </p:tgtEl>
                                        <p:attrNameLst>
                                          <p:attrName>style.visibility</p:attrName>
                                        </p:attrNameLst>
                                      </p:cBhvr>
                                      <p:to>
                                        <p:strVal val="hidden"/>
                                      </p:to>
                                    </p:set>
                                  </p:childTnLst>
                                </p:cTn>
                              </p:par>
                              <p:par>
                                <p:cTn id="402" presetID="1" presetClass="exit" presetSubtype="0" fill="hold" nodeType="withEffect">
                                  <p:stCondLst>
                                    <p:cond delay="0"/>
                                  </p:stCondLst>
                                  <p:childTnLst>
                                    <p:set>
                                      <p:cBhvr>
                                        <p:cTn id="403" dur="1" fill="hold">
                                          <p:stCondLst>
                                            <p:cond delay="0"/>
                                          </p:stCondLst>
                                        </p:cTn>
                                        <p:tgtEl>
                                          <p:spTgt spid="7"/>
                                        </p:tgtEl>
                                        <p:attrNameLst>
                                          <p:attrName>style.visibility</p:attrName>
                                        </p:attrNameLst>
                                      </p:cBhvr>
                                      <p:to>
                                        <p:strVal val="hidden"/>
                                      </p:to>
                                    </p:set>
                                  </p:childTnLst>
                                </p:cTn>
                              </p:par>
                              <p:par>
                                <p:cTn id="404" presetID="1" presetClass="exit" presetSubtype="0" fill="hold" nodeType="withEffect">
                                  <p:stCondLst>
                                    <p:cond delay="0"/>
                                  </p:stCondLst>
                                  <p:childTnLst>
                                    <p:set>
                                      <p:cBhvr>
                                        <p:cTn id="405" dur="1" fill="hold">
                                          <p:stCondLst>
                                            <p:cond delay="0"/>
                                          </p:stCondLst>
                                        </p:cTn>
                                        <p:tgtEl>
                                          <p:spTgt spid="8"/>
                                        </p:tgtEl>
                                        <p:attrNameLst>
                                          <p:attrName>style.visibility</p:attrName>
                                        </p:attrNameLst>
                                      </p:cBhvr>
                                      <p:to>
                                        <p:strVal val="hidden"/>
                                      </p:to>
                                    </p:set>
                                  </p:childTnLst>
                                </p:cTn>
                              </p:par>
                              <p:par>
                                <p:cTn id="406" presetID="1" presetClass="exit" presetSubtype="0" fill="hold" nodeType="withEffect">
                                  <p:stCondLst>
                                    <p:cond delay="0"/>
                                  </p:stCondLst>
                                  <p:childTnLst>
                                    <p:set>
                                      <p:cBhvr>
                                        <p:cTn id="407" dur="1" fill="hold">
                                          <p:stCondLst>
                                            <p:cond delay="0"/>
                                          </p:stCondLst>
                                        </p:cTn>
                                        <p:tgtEl>
                                          <p:spTgt spid="10"/>
                                        </p:tgtEl>
                                        <p:attrNameLst>
                                          <p:attrName>style.visibility</p:attrName>
                                        </p:attrNameLst>
                                      </p:cBhvr>
                                      <p:to>
                                        <p:strVal val="hidden"/>
                                      </p:to>
                                    </p:set>
                                  </p:childTnLst>
                                </p:cTn>
                              </p:par>
                              <p:par>
                                <p:cTn id="408" presetID="1" presetClass="exit" presetSubtype="0" fill="hold" nodeType="withEffect">
                                  <p:stCondLst>
                                    <p:cond delay="0"/>
                                  </p:stCondLst>
                                  <p:childTnLst>
                                    <p:set>
                                      <p:cBhvr>
                                        <p:cTn id="409" dur="1" fill="hold">
                                          <p:stCondLst>
                                            <p:cond delay="0"/>
                                          </p:stCondLst>
                                        </p:cTn>
                                        <p:tgtEl>
                                          <p:spTgt spid="2"/>
                                        </p:tgtEl>
                                        <p:attrNameLst>
                                          <p:attrName>style.visibility</p:attrName>
                                        </p:attrNameLst>
                                      </p:cBhvr>
                                      <p:to>
                                        <p:strVal val="hidden"/>
                                      </p:to>
                                    </p:set>
                                  </p:childTnLst>
                                </p:cTn>
                              </p:par>
                              <p:par>
                                <p:cTn id="410" presetID="1" presetClass="exit" presetSubtype="0" fill="hold" grpId="6" nodeType="withEffect">
                                  <p:stCondLst>
                                    <p:cond delay="0"/>
                                  </p:stCondLst>
                                  <p:childTnLst>
                                    <p:set>
                                      <p:cBhvr>
                                        <p:cTn id="411" dur="1" fill="hold">
                                          <p:stCondLst>
                                            <p:cond delay="0"/>
                                          </p:stCondLst>
                                        </p:cTn>
                                        <p:tgtEl>
                                          <p:spTgt spid="114"/>
                                        </p:tgtEl>
                                        <p:attrNameLst>
                                          <p:attrName>style.visibility</p:attrName>
                                        </p:attrNameLst>
                                      </p:cBhvr>
                                      <p:to>
                                        <p:strVal val="hidden"/>
                                      </p:to>
                                    </p:set>
                                  </p:childTnLst>
                                </p:cTn>
                              </p:par>
                              <p:par>
                                <p:cTn id="412" presetID="18" presetClass="exit" presetSubtype="12" fill="hold" grpId="4" nodeType="withEffect">
                                  <p:stCondLst>
                                    <p:cond delay="0"/>
                                  </p:stCondLst>
                                  <p:childTnLst>
                                    <p:animEffect transition="out" filter="strips(downLeft)">
                                      <p:cBhvr>
                                        <p:cTn id="413" dur="500"/>
                                        <p:tgtEl>
                                          <p:spTgt spid="133"/>
                                        </p:tgtEl>
                                      </p:cBhvr>
                                    </p:animEffect>
                                    <p:set>
                                      <p:cBhvr>
                                        <p:cTn id="414" dur="1" fill="hold">
                                          <p:stCondLst>
                                            <p:cond delay="499"/>
                                          </p:stCondLst>
                                        </p:cTn>
                                        <p:tgtEl>
                                          <p:spTgt spid="133"/>
                                        </p:tgtEl>
                                        <p:attrNameLst>
                                          <p:attrName>style.visibility</p:attrName>
                                        </p:attrNameLst>
                                      </p:cBhvr>
                                      <p:to>
                                        <p:strVal val="hidden"/>
                                      </p:to>
                                    </p:set>
                                  </p:childTnLst>
                                </p:cTn>
                              </p:par>
                            </p:childTnLst>
                          </p:cTn>
                        </p:par>
                      </p:childTnLst>
                    </p:cTn>
                  </p:par>
                  <p:par>
                    <p:cTn id="415" fill="hold">
                      <p:stCondLst>
                        <p:cond delay="indefinite"/>
                      </p:stCondLst>
                      <p:childTnLst>
                        <p:par>
                          <p:cTn id="416" fill="hold">
                            <p:stCondLst>
                              <p:cond delay="0"/>
                            </p:stCondLst>
                            <p:childTnLst>
                              <p:par>
                                <p:cTn id="417" presetID="1" presetClass="exit" presetSubtype="0" fill="hold" nodeType="clickEffect">
                                  <p:stCondLst>
                                    <p:cond delay="0"/>
                                  </p:stCondLst>
                                  <p:childTnLst>
                                    <p:set>
                                      <p:cBhvr>
                                        <p:cTn id="418" dur="1" fill="hold">
                                          <p:stCondLst>
                                            <p:cond delay="0"/>
                                          </p:stCondLst>
                                        </p:cTn>
                                        <p:tgtEl>
                                          <p:spTgt spid="240651"/>
                                        </p:tgtEl>
                                        <p:attrNameLst>
                                          <p:attrName>style.visibility</p:attrName>
                                        </p:attrNameLst>
                                      </p:cBhvr>
                                      <p:to>
                                        <p:strVal val="hidden"/>
                                      </p:to>
                                    </p:set>
                                  </p:childTnLst>
                                </p:cTn>
                              </p:par>
                              <p:par>
                                <p:cTn id="419" presetID="1" presetClass="exit" presetSubtype="0" fill="hold" grpId="1" nodeType="withEffect">
                                  <p:stCondLst>
                                    <p:cond delay="0"/>
                                  </p:stCondLst>
                                  <p:childTnLst>
                                    <p:set>
                                      <p:cBhvr>
                                        <p:cTn id="420" dur="1" fill="hold">
                                          <p:stCondLst>
                                            <p:cond delay="0"/>
                                          </p:stCondLst>
                                        </p:cTn>
                                        <p:tgtEl>
                                          <p:spTgt spid="71"/>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421" restart="whenNotActive" fill="hold" evtFilter="cancelBubble" nodeType="interactiveSeq">
                <p:stCondLst>
                  <p:cond evt="onClick" delay="0">
                    <p:tgtEl>
                      <p:spTgt spid="34"/>
                    </p:tgtEl>
                  </p:cond>
                </p:stCondLst>
                <p:endSync evt="end" delay="0">
                  <p:rtn val="all"/>
                </p:endSync>
                <p:childTnLst>
                  <p:par>
                    <p:cTn id="422" fill="hold">
                      <p:stCondLst>
                        <p:cond delay="0"/>
                      </p:stCondLst>
                      <p:childTnLst>
                        <p:par>
                          <p:cTn id="423" fill="hold">
                            <p:stCondLst>
                              <p:cond delay="0"/>
                            </p:stCondLst>
                            <p:childTnLst>
                              <p:par>
                                <p:cTn id="424" presetID="22" presetClass="entr" presetSubtype="1" fill="hold" nodeType="clickEffect">
                                  <p:stCondLst>
                                    <p:cond delay="0"/>
                                  </p:stCondLst>
                                  <p:childTnLst>
                                    <p:set>
                                      <p:cBhvr>
                                        <p:cTn id="425" dur="1" fill="hold">
                                          <p:stCondLst>
                                            <p:cond delay="0"/>
                                          </p:stCondLst>
                                        </p:cTn>
                                        <p:tgtEl>
                                          <p:spTgt spid="240643"/>
                                        </p:tgtEl>
                                        <p:attrNameLst>
                                          <p:attrName>style.visibility</p:attrName>
                                        </p:attrNameLst>
                                      </p:cBhvr>
                                      <p:to>
                                        <p:strVal val="visible"/>
                                      </p:to>
                                    </p:set>
                                    <p:animEffect transition="in" filter="wipe(up)">
                                      <p:cBhvr>
                                        <p:cTn id="426" dur="500"/>
                                        <p:tgtEl>
                                          <p:spTgt spid="240643"/>
                                        </p:tgtEl>
                                      </p:cBhvr>
                                    </p:animEffect>
                                  </p:childTnLst>
                                </p:cTn>
                              </p:par>
                              <p:par>
                                <p:cTn id="427" presetID="1" presetClass="entr" presetSubtype="0" fill="hold" grpId="0" nodeType="withEffect">
                                  <p:stCondLst>
                                    <p:cond delay="0"/>
                                  </p:stCondLst>
                                  <p:childTnLst>
                                    <p:set>
                                      <p:cBhvr>
                                        <p:cTn id="428" dur="1" fill="hold">
                                          <p:stCondLst>
                                            <p:cond delay="0"/>
                                          </p:stCondLst>
                                        </p:cTn>
                                        <p:tgtEl>
                                          <p:spTgt spid="54"/>
                                        </p:tgtEl>
                                        <p:attrNameLst>
                                          <p:attrName>style.visibility</p:attrName>
                                        </p:attrNameLst>
                                      </p:cBhvr>
                                      <p:to>
                                        <p:strVal val="visible"/>
                                      </p:to>
                                    </p:set>
                                  </p:childTnLst>
                                </p:cTn>
                              </p:par>
                              <p:par>
                                <p:cTn id="429" presetID="18" presetClass="entr" presetSubtype="12" fill="hold" nodeType="withEffect">
                                  <p:stCondLst>
                                    <p:cond delay="0"/>
                                  </p:stCondLst>
                                  <p:childTnLst>
                                    <p:set>
                                      <p:cBhvr>
                                        <p:cTn id="430" dur="1" fill="hold">
                                          <p:stCondLst>
                                            <p:cond delay="0"/>
                                          </p:stCondLst>
                                        </p:cTn>
                                        <p:tgtEl>
                                          <p:spTgt spid="2"/>
                                        </p:tgtEl>
                                        <p:attrNameLst>
                                          <p:attrName>style.visibility</p:attrName>
                                        </p:attrNameLst>
                                      </p:cBhvr>
                                      <p:to>
                                        <p:strVal val="visible"/>
                                      </p:to>
                                    </p:set>
                                    <p:animEffect transition="in" filter="strips(downLeft)">
                                      <p:cBhvr>
                                        <p:cTn id="431" dur="500"/>
                                        <p:tgtEl>
                                          <p:spTgt spid="2"/>
                                        </p:tgtEl>
                                      </p:cBhvr>
                                    </p:animEffect>
                                  </p:childTnLst>
                                </p:cTn>
                              </p:par>
                              <p:par>
                                <p:cTn id="432" presetID="18" presetClass="exit" presetSubtype="12" fill="hold" grpId="11" nodeType="withEffect">
                                  <p:stCondLst>
                                    <p:cond delay="0"/>
                                  </p:stCondLst>
                                  <p:childTnLst>
                                    <p:animEffect transition="out" filter="strips(downLeft)">
                                      <p:cBhvr>
                                        <p:cTn id="433" dur="500"/>
                                        <p:tgtEl>
                                          <p:spTgt spid="133"/>
                                        </p:tgtEl>
                                      </p:cBhvr>
                                    </p:animEffect>
                                    <p:set>
                                      <p:cBhvr>
                                        <p:cTn id="434" dur="1" fill="hold">
                                          <p:stCondLst>
                                            <p:cond delay="499"/>
                                          </p:stCondLst>
                                        </p:cTn>
                                        <p:tgtEl>
                                          <p:spTgt spid="133"/>
                                        </p:tgtEl>
                                        <p:attrNameLst>
                                          <p:attrName>style.visibility</p:attrName>
                                        </p:attrNameLst>
                                      </p:cBhvr>
                                      <p:to>
                                        <p:strVal val="hidden"/>
                                      </p:to>
                                    </p:set>
                                  </p:childTnLst>
                                </p:cTn>
                              </p:par>
                            </p:childTnLst>
                          </p:cTn>
                        </p:par>
                      </p:childTnLst>
                    </p:cTn>
                  </p:par>
                  <p:par>
                    <p:cTn id="435" fill="hold">
                      <p:stCondLst>
                        <p:cond delay="indefinite"/>
                      </p:stCondLst>
                      <p:childTnLst>
                        <p:par>
                          <p:cTn id="436" fill="hold">
                            <p:stCondLst>
                              <p:cond delay="0"/>
                            </p:stCondLst>
                            <p:childTnLst>
                              <p:par>
                                <p:cTn id="437" presetID="1" presetClass="exit" presetSubtype="0" fill="hold" nodeType="clickEffect">
                                  <p:stCondLst>
                                    <p:cond delay="0"/>
                                  </p:stCondLst>
                                  <p:childTnLst>
                                    <p:set>
                                      <p:cBhvr>
                                        <p:cTn id="438" dur="1" fill="hold">
                                          <p:stCondLst>
                                            <p:cond delay="0"/>
                                          </p:stCondLst>
                                        </p:cTn>
                                        <p:tgtEl>
                                          <p:spTgt spid="240643"/>
                                        </p:tgtEl>
                                        <p:attrNameLst>
                                          <p:attrName>style.visibility</p:attrName>
                                        </p:attrNameLst>
                                      </p:cBhvr>
                                      <p:to>
                                        <p:strVal val="hidden"/>
                                      </p:to>
                                    </p:set>
                                  </p:childTnLst>
                                </p:cTn>
                              </p:par>
                              <p:par>
                                <p:cTn id="439" presetID="1" presetClass="exit" presetSubtype="0" fill="hold" grpId="1" nodeType="withEffect">
                                  <p:stCondLst>
                                    <p:cond delay="0"/>
                                  </p:stCondLst>
                                  <p:childTnLst>
                                    <p:set>
                                      <p:cBhvr>
                                        <p:cTn id="440" dur="1" fill="hold">
                                          <p:stCondLst>
                                            <p:cond delay="0"/>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441" restart="whenNotActive" fill="hold" evtFilter="cancelBubble" nodeType="interactiveSeq">
                <p:stCondLst>
                  <p:cond evt="onClick" delay="0">
                    <p:tgtEl>
                      <p:spTgt spid="37"/>
                    </p:tgtEl>
                  </p:cond>
                </p:stCondLst>
                <p:endSync evt="end" delay="0">
                  <p:rtn val="all"/>
                </p:endSync>
                <p:childTnLst>
                  <p:par>
                    <p:cTn id="442" fill="hold">
                      <p:stCondLst>
                        <p:cond delay="0"/>
                      </p:stCondLst>
                      <p:childTnLst>
                        <p:par>
                          <p:cTn id="443" fill="hold">
                            <p:stCondLst>
                              <p:cond delay="0"/>
                            </p:stCondLst>
                            <p:childTnLst>
                              <p:par>
                                <p:cTn id="444" presetID="22" presetClass="entr" presetSubtype="1" fill="hold" nodeType="clickEffect">
                                  <p:stCondLst>
                                    <p:cond delay="0"/>
                                  </p:stCondLst>
                                  <p:childTnLst>
                                    <p:set>
                                      <p:cBhvr>
                                        <p:cTn id="445" dur="1" fill="hold">
                                          <p:stCondLst>
                                            <p:cond delay="0"/>
                                          </p:stCondLst>
                                        </p:cTn>
                                        <p:tgtEl>
                                          <p:spTgt spid="36"/>
                                        </p:tgtEl>
                                        <p:attrNameLst>
                                          <p:attrName>style.visibility</p:attrName>
                                        </p:attrNameLst>
                                      </p:cBhvr>
                                      <p:to>
                                        <p:strVal val="visible"/>
                                      </p:to>
                                    </p:set>
                                    <p:animEffect transition="in" filter="wipe(up)">
                                      <p:cBhvr>
                                        <p:cTn id="446" dur="500"/>
                                        <p:tgtEl>
                                          <p:spTgt spid="36"/>
                                        </p:tgtEl>
                                      </p:cBhvr>
                                    </p:animEffect>
                                  </p:childTnLst>
                                </p:cTn>
                              </p:par>
                              <p:par>
                                <p:cTn id="447" presetID="1" presetClass="entr" presetSubtype="0" fill="hold" grpId="0" nodeType="withEffect">
                                  <p:stCondLst>
                                    <p:cond delay="0"/>
                                  </p:stCondLst>
                                  <p:childTnLst>
                                    <p:set>
                                      <p:cBhvr>
                                        <p:cTn id="448" dur="1" fill="hold">
                                          <p:stCondLst>
                                            <p:cond delay="0"/>
                                          </p:stCondLst>
                                        </p:cTn>
                                        <p:tgtEl>
                                          <p:spTgt spid="66"/>
                                        </p:tgtEl>
                                        <p:attrNameLst>
                                          <p:attrName>style.visibility</p:attrName>
                                        </p:attrNameLst>
                                      </p:cBhvr>
                                      <p:to>
                                        <p:strVal val="visible"/>
                                      </p:to>
                                    </p:set>
                                  </p:childTnLst>
                                </p:cTn>
                              </p:par>
                              <p:par>
                                <p:cTn id="449" presetID="18" presetClass="entr" presetSubtype="12" fill="hold" nodeType="withEffect">
                                  <p:stCondLst>
                                    <p:cond delay="0"/>
                                  </p:stCondLst>
                                  <p:childTnLst>
                                    <p:set>
                                      <p:cBhvr>
                                        <p:cTn id="450" dur="1" fill="hold">
                                          <p:stCondLst>
                                            <p:cond delay="0"/>
                                          </p:stCondLst>
                                        </p:cTn>
                                        <p:tgtEl>
                                          <p:spTgt spid="10"/>
                                        </p:tgtEl>
                                        <p:attrNameLst>
                                          <p:attrName>style.visibility</p:attrName>
                                        </p:attrNameLst>
                                      </p:cBhvr>
                                      <p:to>
                                        <p:strVal val="visible"/>
                                      </p:to>
                                    </p:set>
                                    <p:animEffect transition="in" filter="strips(downLeft)">
                                      <p:cBhvr>
                                        <p:cTn id="451" dur="500"/>
                                        <p:tgtEl>
                                          <p:spTgt spid="10"/>
                                        </p:tgtEl>
                                      </p:cBhvr>
                                    </p:animEffect>
                                  </p:childTnLst>
                                </p:cTn>
                              </p:par>
                              <p:par>
                                <p:cTn id="452" presetID="1" presetClass="exit" presetSubtype="0" fill="hold" grpId="7" nodeType="withEffect">
                                  <p:stCondLst>
                                    <p:cond delay="0"/>
                                  </p:stCondLst>
                                  <p:childTnLst>
                                    <p:set>
                                      <p:cBhvr>
                                        <p:cTn id="453" dur="1" fill="hold">
                                          <p:stCondLst>
                                            <p:cond delay="0"/>
                                          </p:stCondLst>
                                        </p:cTn>
                                        <p:tgtEl>
                                          <p:spTgt spid="114"/>
                                        </p:tgtEl>
                                        <p:attrNameLst>
                                          <p:attrName>style.visibility</p:attrName>
                                        </p:attrNameLst>
                                      </p:cBhvr>
                                      <p:to>
                                        <p:strVal val="hidden"/>
                                      </p:to>
                                    </p:set>
                                  </p:childTnLst>
                                </p:cTn>
                              </p:par>
                              <p:par>
                                <p:cTn id="454" presetID="1" presetClass="exit" presetSubtype="0" fill="hold" nodeType="withEffect">
                                  <p:stCondLst>
                                    <p:cond delay="0"/>
                                  </p:stCondLst>
                                  <p:childTnLst>
                                    <p:set>
                                      <p:cBhvr>
                                        <p:cTn id="455" dur="1" fill="hold">
                                          <p:stCondLst>
                                            <p:cond delay="0"/>
                                          </p:stCondLst>
                                        </p:cTn>
                                        <p:tgtEl>
                                          <p:spTgt spid="2"/>
                                        </p:tgtEl>
                                        <p:attrNameLst>
                                          <p:attrName>style.visibility</p:attrName>
                                        </p:attrNameLst>
                                      </p:cBhvr>
                                      <p:to>
                                        <p:strVal val="hidden"/>
                                      </p:to>
                                    </p:set>
                                  </p:childTnLst>
                                </p:cTn>
                              </p:par>
                              <p:par>
                                <p:cTn id="456" presetID="18" presetClass="exit" presetSubtype="12" fill="hold" grpId="12" nodeType="withEffect">
                                  <p:stCondLst>
                                    <p:cond delay="0"/>
                                  </p:stCondLst>
                                  <p:childTnLst>
                                    <p:animEffect transition="out" filter="strips(downLeft)">
                                      <p:cBhvr>
                                        <p:cTn id="457" dur="500"/>
                                        <p:tgtEl>
                                          <p:spTgt spid="133"/>
                                        </p:tgtEl>
                                      </p:cBhvr>
                                    </p:animEffect>
                                    <p:set>
                                      <p:cBhvr>
                                        <p:cTn id="458" dur="1" fill="hold">
                                          <p:stCondLst>
                                            <p:cond delay="499"/>
                                          </p:stCondLst>
                                        </p:cTn>
                                        <p:tgtEl>
                                          <p:spTgt spid="133"/>
                                        </p:tgtEl>
                                        <p:attrNameLst>
                                          <p:attrName>style.visibility</p:attrName>
                                        </p:attrNameLst>
                                      </p:cBhvr>
                                      <p:to>
                                        <p:strVal val="hidden"/>
                                      </p:to>
                                    </p:set>
                                  </p:childTnLst>
                                </p:cTn>
                              </p:par>
                            </p:childTnLst>
                          </p:cTn>
                        </p:par>
                      </p:childTnLst>
                    </p:cTn>
                  </p:par>
                  <p:par>
                    <p:cTn id="459" fill="hold">
                      <p:stCondLst>
                        <p:cond delay="indefinite"/>
                      </p:stCondLst>
                      <p:childTnLst>
                        <p:par>
                          <p:cTn id="460" fill="hold">
                            <p:stCondLst>
                              <p:cond delay="0"/>
                            </p:stCondLst>
                            <p:childTnLst>
                              <p:par>
                                <p:cTn id="461" presetID="1" presetClass="exit" presetSubtype="0" fill="hold" nodeType="clickEffect">
                                  <p:stCondLst>
                                    <p:cond delay="0"/>
                                  </p:stCondLst>
                                  <p:childTnLst>
                                    <p:set>
                                      <p:cBhvr>
                                        <p:cTn id="462" dur="1" fill="hold">
                                          <p:stCondLst>
                                            <p:cond delay="0"/>
                                          </p:stCondLst>
                                        </p:cTn>
                                        <p:tgtEl>
                                          <p:spTgt spid="36"/>
                                        </p:tgtEl>
                                        <p:attrNameLst>
                                          <p:attrName>style.visibility</p:attrName>
                                        </p:attrNameLst>
                                      </p:cBhvr>
                                      <p:to>
                                        <p:strVal val="hidden"/>
                                      </p:to>
                                    </p:set>
                                  </p:childTnLst>
                                </p:cTn>
                              </p:par>
                              <p:par>
                                <p:cTn id="463" presetID="1" presetClass="exit" presetSubtype="0" fill="hold" grpId="1" nodeType="withEffect">
                                  <p:stCondLst>
                                    <p:cond delay="0"/>
                                  </p:stCondLst>
                                  <p:childTnLst>
                                    <p:set>
                                      <p:cBhvr>
                                        <p:cTn id="464" dur="1" fill="hold">
                                          <p:stCondLst>
                                            <p:cond delay="0"/>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465" restart="whenNotActive" fill="hold" evtFilter="cancelBubble" nodeType="interactiveSeq">
                <p:stCondLst>
                  <p:cond evt="onClick" delay="0">
                    <p:tgtEl>
                      <p:spTgt spid="44"/>
                    </p:tgtEl>
                  </p:cond>
                </p:stCondLst>
                <p:endSync evt="end" delay="0">
                  <p:rtn val="all"/>
                </p:endSync>
                <p:childTnLst>
                  <p:par>
                    <p:cTn id="466" fill="hold">
                      <p:stCondLst>
                        <p:cond delay="0"/>
                      </p:stCondLst>
                      <p:childTnLst>
                        <p:par>
                          <p:cTn id="467" fill="hold">
                            <p:stCondLst>
                              <p:cond delay="0"/>
                            </p:stCondLst>
                            <p:childTnLst>
                              <p:par>
                                <p:cTn id="468" presetID="6" presetClass="entr" presetSubtype="32" fill="hold" nodeType="clickEffect">
                                  <p:stCondLst>
                                    <p:cond delay="0"/>
                                  </p:stCondLst>
                                  <p:childTnLst>
                                    <p:set>
                                      <p:cBhvr>
                                        <p:cTn id="469" dur="1" fill="hold">
                                          <p:stCondLst>
                                            <p:cond delay="0"/>
                                          </p:stCondLst>
                                        </p:cTn>
                                        <p:tgtEl>
                                          <p:spTgt spid="43"/>
                                        </p:tgtEl>
                                        <p:attrNameLst>
                                          <p:attrName>style.visibility</p:attrName>
                                        </p:attrNameLst>
                                      </p:cBhvr>
                                      <p:to>
                                        <p:strVal val="visible"/>
                                      </p:to>
                                    </p:set>
                                    <p:animEffect transition="in" filter="circle(out)">
                                      <p:cBhvr>
                                        <p:cTn id="470" dur="3000"/>
                                        <p:tgtEl>
                                          <p:spTgt spid="43"/>
                                        </p:tgtEl>
                                      </p:cBhvr>
                                    </p:animEffect>
                                  </p:childTnLst>
                                </p:cTn>
                              </p:par>
                              <p:par>
                                <p:cTn id="471" presetID="18" presetClass="entr" presetSubtype="12" fill="hold" grpId="0" nodeType="withEffect">
                                  <p:stCondLst>
                                    <p:cond delay="0"/>
                                  </p:stCondLst>
                                  <p:childTnLst>
                                    <p:set>
                                      <p:cBhvr>
                                        <p:cTn id="472" dur="1" fill="hold">
                                          <p:stCondLst>
                                            <p:cond delay="0"/>
                                          </p:stCondLst>
                                        </p:cTn>
                                        <p:tgtEl>
                                          <p:spTgt spid="117"/>
                                        </p:tgtEl>
                                        <p:attrNameLst>
                                          <p:attrName>style.visibility</p:attrName>
                                        </p:attrNameLst>
                                      </p:cBhvr>
                                      <p:to>
                                        <p:strVal val="visible"/>
                                      </p:to>
                                    </p:set>
                                    <p:animEffect transition="in" filter="strips(downLeft)">
                                      <p:cBhvr>
                                        <p:cTn id="473" dur="500"/>
                                        <p:tgtEl>
                                          <p:spTgt spid="117"/>
                                        </p:tgtEl>
                                      </p:cBhvr>
                                    </p:animEffect>
                                  </p:childTnLst>
                                </p:cTn>
                              </p:par>
                              <p:par>
                                <p:cTn id="474" presetID="1" presetClass="entr" presetSubtype="0" fill="hold" grpId="0" nodeType="withEffect">
                                  <p:stCondLst>
                                    <p:cond delay="0"/>
                                  </p:stCondLst>
                                  <p:childTnLst>
                                    <p:set>
                                      <p:cBhvr>
                                        <p:cTn id="475" dur="1" fill="hold">
                                          <p:stCondLst>
                                            <p:cond delay="0"/>
                                          </p:stCondLst>
                                        </p:cTn>
                                        <p:tgtEl>
                                          <p:spTgt spid="72"/>
                                        </p:tgtEl>
                                        <p:attrNameLst>
                                          <p:attrName>style.visibility</p:attrName>
                                        </p:attrNameLst>
                                      </p:cBhvr>
                                      <p:to>
                                        <p:strVal val="visible"/>
                                      </p:to>
                                    </p:set>
                                  </p:childTnLst>
                                </p:cTn>
                              </p:par>
                              <p:par>
                                <p:cTn id="476" presetID="1" presetClass="exit" presetSubtype="0" fill="hold" nodeType="withEffect">
                                  <p:stCondLst>
                                    <p:cond delay="0"/>
                                  </p:stCondLst>
                                  <p:childTnLst>
                                    <p:set>
                                      <p:cBhvr>
                                        <p:cTn id="477" dur="1" fill="hold">
                                          <p:stCondLst>
                                            <p:cond delay="0"/>
                                          </p:stCondLst>
                                        </p:cTn>
                                        <p:tgtEl>
                                          <p:spTgt spid="2"/>
                                        </p:tgtEl>
                                        <p:attrNameLst>
                                          <p:attrName>style.visibility</p:attrName>
                                        </p:attrNameLst>
                                      </p:cBhvr>
                                      <p:to>
                                        <p:strVal val="hidden"/>
                                      </p:to>
                                    </p:set>
                                  </p:childTnLst>
                                </p:cTn>
                              </p:par>
                              <p:par>
                                <p:cTn id="478" presetID="18" presetClass="exit" presetSubtype="12" fill="hold" grpId="11" nodeType="withEffect">
                                  <p:stCondLst>
                                    <p:cond delay="0"/>
                                  </p:stCondLst>
                                  <p:childTnLst>
                                    <p:animEffect transition="out" filter="strips(downLeft)">
                                      <p:cBhvr>
                                        <p:cTn id="479" dur="500"/>
                                        <p:tgtEl>
                                          <p:spTgt spid="114"/>
                                        </p:tgtEl>
                                      </p:cBhvr>
                                    </p:animEffect>
                                    <p:set>
                                      <p:cBhvr>
                                        <p:cTn id="480" dur="1" fill="hold">
                                          <p:stCondLst>
                                            <p:cond delay="499"/>
                                          </p:stCondLst>
                                        </p:cTn>
                                        <p:tgtEl>
                                          <p:spTgt spid="114"/>
                                        </p:tgtEl>
                                        <p:attrNameLst>
                                          <p:attrName>style.visibility</p:attrName>
                                        </p:attrNameLst>
                                      </p:cBhvr>
                                      <p:to>
                                        <p:strVal val="hidden"/>
                                      </p:to>
                                    </p:set>
                                  </p:childTnLst>
                                </p:cTn>
                              </p:par>
                              <p:par>
                                <p:cTn id="481" presetID="1" presetClass="exit" presetSubtype="0" fill="hold" nodeType="withEffect">
                                  <p:stCondLst>
                                    <p:cond delay="0"/>
                                  </p:stCondLst>
                                  <p:childTnLst>
                                    <p:set>
                                      <p:cBhvr>
                                        <p:cTn id="482" dur="1" fill="hold">
                                          <p:stCondLst>
                                            <p:cond delay="0"/>
                                          </p:stCondLst>
                                        </p:cTn>
                                        <p:tgtEl>
                                          <p:spTgt spid="7"/>
                                        </p:tgtEl>
                                        <p:attrNameLst>
                                          <p:attrName>style.visibility</p:attrName>
                                        </p:attrNameLst>
                                      </p:cBhvr>
                                      <p:to>
                                        <p:strVal val="hidden"/>
                                      </p:to>
                                    </p:set>
                                  </p:childTnLst>
                                </p:cTn>
                              </p:par>
                              <p:par>
                                <p:cTn id="483" presetID="18" presetClass="exit" presetSubtype="12" fill="hold" grpId="13" nodeType="withEffect">
                                  <p:stCondLst>
                                    <p:cond delay="0"/>
                                  </p:stCondLst>
                                  <p:childTnLst>
                                    <p:animEffect transition="out" filter="strips(downLeft)">
                                      <p:cBhvr>
                                        <p:cTn id="484" dur="500"/>
                                        <p:tgtEl>
                                          <p:spTgt spid="133"/>
                                        </p:tgtEl>
                                      </p:cBhvr>
                                    </p:animEffect>
                                    <p:set>
                                      <p:cBhvr>
                                        <p:cTn id="485" dur="1" fill="hold">
                                          <p:stCondLst>
                                            <p:cond delay="499"/>
                                          </p:stCondLst>
                                        </p:cTn>
                                        <p:tgtEl>
                                          <p:spTgt spid="133"/>
                                        </p:tgtEl>
                                        <p:attrNameLst>
                                          <p:attrName>style.visibility</p:attrName>
                                        </p:attrNameLst>
                                      </p:cBhvr>
                                      <p:to>
                                        <p:strVal val="hidden"/>
                                      </p:to>
                                    </p:set>
                                  </p:childTnLst>
                                </p:cTn>
                              </p:par>
                            </p:childTnLst>
                          </p:cTn>
                        </p:par>
                      </p:childTnLst>
                    </p:cTn>
                  </p:par>
                  <p:par>
                    <p:cTn id="486" fill="hold">
                      <p:stCondLst>
                        <p:cond delay="indefinite"/>
                      </p:stCondLst>
                      <p:childTnLst>
                        <p:par>
                          <p:cTn id="487" fill="hold">
                            <p:stCondLst>
                              <p:cond delay="0"/>
                            </p:stCondLst>
                            <p:childTnLst>
                              <p:par>
                                <p:cTn id="488" presetID="18" presetClass="exit" presetSubtype="12" fill="hold" nodeType="clickEffect">
                                  <p:stCondLst>
                                    <p:cond delay="0"/>
                                  </p:stCondLst>
                                  <p:childTnLst>
                                    <p:animEffect transition="out" filter="strips(downLeft)">
                                      <p:cBhvr>
                                        <p:cTn id="489" dur="1000"/>
                                        <p:tgtEl>
                                          <p:spTgt spid="43"/>
                                        </p:tgtEl>
                                      </p:cBhvr>
                                    </p:animEffect>
                                    <p:set>
                                      <p:cBhvr>
                                        <p:cTn id="490" dur="1" fill="hold">
                                          <p:stCondLst>
                                            <p:cond delay="999"/>
                                          </p:stCondLst>
                                        </p:cTn>
                                        <p:tgtEl>
                                          <p:spTgt spid="43"/>
                                        </p:tgtEl>
                                        <p:attrNameLst>
                                          <p:attrName>style.visibility</p:attrName>
                                        </p:attrNameLst>
                                      </p:cBhvr>
                                      <p:to>
                                        <p:strVal val="hidden"/>
                                      </p:to>
                                    </p:set>
                                  </p:childTnLst>
                                </p:cTn>
                              </p:par>
                              <p:par>
                                <p:cTn id="491" presetID="18" presetClass="exit" presetSubtype="12" fill="hold" grpId="1" nodeType="withEffect">
                                  <p:stCondLst>
                                    <p:cond delay="0"/>
                                  </p:stCondLst>
                                  <p:childTnLst>
                                    <p:animEffect transition="out" filter="strips(downLeft)">
                                      <p:cBhvr>
                                        <p:cTn id="492" dur="500"/>
                                        <p:tgtEl>
                                          <p:spTgt spid="117"/>
                                        </p:tgtEl>
                                      </p:cBhvr>
                                    </p:animEffect>
                                    <p:set>
                                      <p:cBhvr>
                                        <p:cTn id="493" dur="1" fill="hold">
                                          <p:stCondLst>
                                            <p:cond delay="499"/>
                                          </p:stCondLst>
                                        </p:cTn>
                                        <p:tgtEl>
                                          <p:spTgt spid="117"/>
                                        </p:tgtEl>
                                        <p:attrNameLst>
                                          <p:attrName>style.visibility</p:attrName>
                                        </p:attrNameLst>
                                      </p:cBhvr>
                                      <p:to>
                                        <p:strVal val="hidden"/>
                                      </p:to>
                                    </p:set>
                                  </p:childTnLst>
                                </p:cTn>
                              </p:par>
                              <p:par>
                                <p:cTn id="494" presetID="1" presetClass="exit" presetSubtype="0" fill="hold" grpId="1" nodeType="withEffect">
                                  <p:stCondLst>
                                    <p:cond delay="0"/>
                                  </p:stCondLst>
                                  <p:childTnLst>
                                    <p:set>
                                      <p:cBhvr>
                                        <p:cTn id="495" dur="1" fill="hold">
                                          <p:stCondLst>
                                            <p:cond delay="0"/>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496" restart="whenNotActive" fill="hold" evtFilter="cancelBubble" nodeType="interactiveSeq">
                <p:stCondLst>
                  <p:cond evt="onClick" delay="0">
                    <p:tgtEl>
                      <p:spTgt spid="73"/>
                    </p:tgtEl>
                  </p:cond>
                </p:stCondLst>
                <p:endSync evt="end" delay="0">
                  <p:rtn val="all"/>
                </p:endSync>
                <p:childTnLst>
                  <p:par>
                    <p:cTn id="497" fill="hold">
                      <p:stCondLst>
                        <p:cond delay="0"/>
                      </p:stCondLst>
                      <p:childTnLst>
                        <p:par>
                          <p:cTn id="498" fill="hold">
                            <p:stCondLst>
                              <p:cond delay="0"/>
                            </p:stCondLst>
                            <p:childTnLst>
                              <p:par>
                                <p:cTn id="499" presetID="6" presetClass="entr" presetSubtype="32" fill="hold" nodeType="withEffect">
                                  <p:stCondLst>
                                    <p:cond delay="0"/>
                                  </p:stCondLst>
                                  <p:childTnLst>
                                    <p:set>
                                      <p:cBhvr>
                                        <p:cTn id="500" dur="1" fill="hold">
                                          <p:stCondLst>
                                            <p:cond delay="0"/>
                                          </p:stCondLst>
                                        </p:cTn>
                                        <p:tgtEl>
                                          <p:spTgt spid="78"/>
                                        </p:tgtEl>
                                        <p:attrNameLst>
                                          <p:attrName>style.visibility</p:attrName>
                                        </p:attrNameLst>
                                      </p:cBhvr>
                                      <p:to>
                                        <p:strVal val="visible"/>
                                      </p:to>
                                    </p:set>
                                    <p:animEffect transition="in" filter="circle(out)">
                                      <p:cBhvr>
                                        <p:cTn id="501" dur="3000"/>
                                        <p:tgtEl>
                                          <p:spTgt spid="78"/>
                                        </p:tgtEl>
                                      </p:cBhvr>
                                    </p:animEffect>
                                  </p:childTnLst>
                                </p:cTn>
                              </p:par>
                              <p:par>
                                <p:cTn id="502" presetID="18" presetClass="entr" presetSubtype="12" fill="hold" grpId="0" nodeType="withEffect">
                                  <p:stCondLst>
                                    <p:cond delay="0"/>
                                  </p:stCondLst>
                                  <p:childTnLst>
                                    <p:set>
                                      <p:cBhvr>
                                        <p:cTn id="503" dur="1" fill="hold">
                                          <p:stCondLst>
                                            <p:cond delay="0"/>
                                          </p:stCondLst>
                                        </p:cTn>
                                        <p:tgtEl>
                                          <p:spTgt spid="114"/>
                                        </p:tgtEl>
                                        <p:attrNameLst>
                                          <p:attrName>style.visibility</p:attrName>
                                        </p:attrNameLst>
                                      </p:cBhvr>
                                      <p:to>
                                        <p:strVal val="visible"/>
                                      </p:to>
                                    </p:set>
                                    <p:animEffect transition="in" filter="strips(downLeft)">
                                      <p:cBhvr>
                                        <p:cTn id="504" dur="500"/>
                                        <p:tgtEl>
                                          <p:spTgt spid="114"/>
                                        </p:tgtEl>
                                      </p:cBhvr>
                                    </p:animEffect>
                                  </p:childTnLst>
                                </p:cTn>
                              </p:par>
                              <p:par>
                                <p:cTn id="505" presetID="1" presetClass="entr" presetSubtype="0" fill="hold" grpId="0" nodeType="withEffect">
                                  <p:stCondLst>
                                    <p:cond delay="0"/>
                                  </p:stCondLst>
                                  <p:childTnLst>
                                    <p:set>
                                      <p:cBhvr>
                                        <p:cTn id="506" dur="1" fill="hold">
                                          <p:stCondLst>
                                            <p:cond delay="0"/>
                                          </p:stCondLst>
                                        </p:cTn>
                                        <p:tgtEl>
                                          <p:spTgt spid="76"/>
                                        </p:tgtEl>
                                        <p:attrNameLst>
                                          <p:attrName>style.visibility</p:attrName>
                                        </p:attrNameLst>
                                      </p:cBhvr>
                                      <p:to>
                                        <p:strVal val="visible"/>
                                      </p:to>
                                    </p:set>
                                  </p:childTnLst>
                                </p:cTn>
                              </p:par>
                              <p:par>
                                <p:cTn id="507" presetID="18" presetClass="exit" presetSubtype="12" fill="hold" grpId="3" nodeType="withEffect">
                                  <p:stCondLst>
                                    <p:cond delay="0"/>
                                  </p:stCondLst>
                                  <p:childTnLst>
                                    <p:animEffect transition="out" filter="strips(downLeft)">
                                      <p:cBhvr>
                                        <p:cTn id="508" dur="500"/>
                                        <p:tgtEl>
                                          <p:spTgt spid="117"/>
                                        </p:tgtEl>
                                      </p:cBhvr>
                                    </p:animEffect>
                                    <p:set>
                                      <p:cBhvr>
                                        <p:cTn id="509" dur="1" fill="hold">
                                          <p:stCondLst>
                                            <p:cond delay="499"/>
                                          </p:stCondLst>
                                        </p:cTn>
                                        <p:tgtEl>
                                          <p:spTgt spid="117"/>
                                        </p:tgtEl>
                                        <p:attrNameLst>
                                          <p:attrName>style.visibility</p:attrName>
                                        </p:attrNameLst>
                                      </p:cBhvr>
                                      <p:to>
                                        <p:strVal val="hidden"/>
                                      </p:to>
                                    </p:set>
                                  </p:childTnLst>
                                </p:cTn>
                              </p:par>
                              <p:par>
                                <p:cTn id="510" presetID="18" presetClass="exit" presetSubtype="12" fill="hold" grpId="14" nodeType="withEffect">
                                  <p:stCondLst>
                                    <p:cond delay="0"/>
                                  </p:stCondLst>
                                  <p:childTnLst>
                                    <p:animEffect transition="out" filter="strips(downLeft)">
                                      <p:cBhvr>
                                        <p:cTn id="511" dur="500"/>
                                        <p:tgtEl>
                                          <p:spTgt spid="133"/>
                                        </p:tgtEl>
                                      </p:cBhvr>
                                    </p:animEffect>
                                    <p:set>
                                      <p:cBhvr>
                                        <p:cTn id="512" dur="1" fill="hold">
                                          <p:stCondLst>
                                            <p:cond delay="499"/>
                                          </p:stCondLst>
                                        </p:cTn>
                                        <p:tgtEl>
                                          <p:spTgt spid="133"/>
                                        </p:tgtEl>
                                        <p:attrNameLst>
                                          <p:attrName>style.visibility</p:attrName>
                                        </p:attrNameLst>
                                      </p:cBhvr>
                                      <p:to>
                                        <p:strVal val="hidden"/>
                                      </p:to>
                                    </p:set>
                                  </p:childTnLst>
                                </p:cTn>
                              </p:par>
                            </p:childTnLst>
                          </p:cTn>
                        </p:par>
                      </p:childTnLst>
                    </p:cTn>
                  </p:par>
                  <p:par>
                    <p:cTn id="513" fill="hold">
                      <p:stCondLst>
                        <p:cond delay="indefinite"/>
                      </p:stCondLst>
                      <p:childTnLst>
                        <p:par>
                          <p:cTn id="514" fill="hold">
                            <p:stCondLst>
                              <p:cond delay="0"/>
                            </p:stCondLst>
                            <p:childTnLst>
                              <p:par>
                                <p:cTn id="515" presetID="18" presetClass="exit" presetSubtype="12" fill="hold" nodeType="clickEffect">
                                  <p:stCondLst>
                                    <p:cond delay="0"/>
                                  </p:stCondLst>
                                  <p:childTnLst>
                                    <p:animEffect transition="out" filter="strips(downLeft)">
                                      <p:cBhvr>
                                        <p:cTn id="516" dur="1000"/>
                                        <p:tgtEl>
                                          <p:spTgt spid="78"/>
                                        </p:tgtEl>
                                      </p:cBhvr>
                                    </p:animEffect>
                                    <p:set>
                                      <p:cBhvr>
                                        <p:cTn id="517" dur="1" fill="hold">
                                          <p:stCondLst>
                                            <p:cond delay="999"/>
                                          </p:stCondLst>
                                        </p:cTn>
                                        <p:tgtEl>
                                          <p:spTgt spid="78"/>
                                        </p:tgtEl>
                                        <p:attrNameLst>
                                          <p:attrName>style.visibility</p:attrName>
                                        </p:attrNameLst>
                                      </p:cBhvr>
                                      <p:to>
                                        <p:strVal val="hidden"/>
                                      </p:to>
                                    </p:set>
                                  </p:childTnLst>
                                </p:cTn>
                              </p:par>
                              <p:par>
                                <p:cTn id="518" presetID="1" presetClass="exit" presetSubtype="0" fill="hold" grpId="8" nodeType="withEffect">
                                  <p:stCondLst>
                                    <p:cond delay="0"/>
                                  </p:stCondLst>
                                  <p:childTnLst>
                                    <p:set>
                                      <p:cBhvr>
                                        <p:cTn id="519" dur="1" fill="hold">
                                          <p:stCondLst>
                                            <p:cond delay="0"/>
                                          </p:stCondLst>
                                        </p:cTn>
                                        <p:tgtEl>
                                          <p:spTgt spid="114"/>
                                        </p:tgtEl>
                                        <p:attrNameLst>
                                          <p:attrName>style.visibility</p:attrName>
                                        </p:attrNameLst>
                                      </p:cBhvr>
                                      <p:to>
                                        <p:strVal val="hidden"/>
                                      </p:to>
                                    </p:set>
                                  </p:childTnLst>
                                </p:cTn>
                              </p:par>
                              <p:par>
                                <p:cTn id="520" presetID="1" presetClass="exit" presetSubtype="0" fill="hold" grpId="1" nodeType="withEffect">
                                  <p:stCondLst>
                                    <p:cond delay="0"/>
                                  </p:stCondLst>
                                  <p:childTnLst>
                                    <p:set>
                                      <p:cBhvr>
                                        <p:cTn id="521" dur="1" fill="hold">
                                          <p:stCondLst>
                                            <p:cond delay="0"/>
                                          </p:stCondLst>
                                        </p:cTn>
                                        <p:tgtEl>
                                          <p:spTgt spid="76"/>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522" restart="whenNotActive" fill="hold" evtFilter="cancelBubble" nodeType="interactiveSeq">
                <p:stCondLst>
                  <p:cond evt="onClick" delay="0">
                    <p:tgtEl>
                      <p:spTgt spid="123"/>
                    </p:tgtEl>
                  </p:cond>
                </p:stCondLst>
                <p:endSync evt="end" delay="0">
                  <p:rtn val="all"/>
                </p:endSync>
                <p:childTnLst>
                  <p:par>
                    <p:cTn id="523" fill="hold">
                      <p:stCondLst>
                        <p:cond delay="0"/>
                      </p:stCondLst>
                      <p:childTnLst>
                        <p:par>
                          <p:cTn id="524" fill="hold">
                            <p:stCondLst>
                              <p:cond delay="0"/>
                            </p:stCondLst>
                            <p:childTnLst>
                              <p:par>
                                <p:cTn id="525" presetID="1" presetClass="entr" presetSubtype="0" fill="hold" grpId="0" nodeType="clickEffect">
                                  <p:stCondLst>
                                    <p:cond delay="0"/>
                                  </p:stCondLst>
                                  <p:childTnLst>
                                    <p:set>
                                      <p:cBhvr>
                                        <p:cTn id="526" dur="1" fill="hold">
                                          <p:stCondLst>
                                            <p:cond delay="0"/>
                                          </p:stCondLst>
                                        </p:cTn>
                                        <p:tgtEl>
                                          <p:spTgt spid="126"/>
                                        </p:tgtEl>
                                        <p:attrNameLst>
                                          <p:attrName>style.visibility</p:attrName>
                                        </p:attrNameLst>
                                      </p:cBhvr>
                                      <p:to>
                                        <p:strVal val="visible"/>
                                      </p:to>
                                    </p:set>
                                  </p:childTnLst>
                                </p:cTn>
                              </p:par>
                              <p:par>
                                <p:cTn id="527" presetID="18" presetClass="entr" presetSubtype="12" fill="hold" grpId="0" nodeType="withEffect">
                                  <p:stCondLst>
                                    <p:cond delay="0"/>
                                  </p:stCondLst>
                                  <p:childTnLst>
                                    <p:set>
                                      <p:cBhvr>
                                        <p:cTn id="528" dur="1" fill="hold">
                                          <p:stCondLst>
                                            <p:cond delay="0"/>
                                          </p:stCondLst>
                                        </p:cTn>
                                        <p:tgtEl>
                                          <p:spTgt spid="133"/>
                                        </p:tgtEl>
                                        <p:attrNameLst>
                                          <p:attrName>style.visibility</p:attrName>
                                        </p:attrNameLst>
                                      </p:cBhvr>
                                      <p:to>
                                        <p:strVal val="visible"/>
                                      </p:to>
                                    </p:set>
                                    <p:animEffect transition="in" filter="strips(downLeft)">
                                      <p:cBhvr>
                                        <p:cTn id="529" dur="500"/>
                                        <p:tgtEl>
                                          <p:spTgt spid="133"/>
                                        </p:tgtEl>
                                      </p:cBhvr>
                                    </p:animEffect>
                                  </p:childTnLst>
                                </p:cTn>
                              </p:par>
                              <p:par>
                                <p:cTn id="530" presetID="6" presetClass="entr" presetSubtype="32" fill="hold" nodeType="withEffect">
                                  <p:stCondLst>
                                    <p:cond delay="0"/>
                                  </p:stCondLst>
                                  <p:childTnLst>
                                    <p:set>
                                      <p:cBhvr>
                                        <p:cTn id="531" dur="1" fill="hold">
                                          <p:stCondLst>
                                            <p:cond delay="0"/>
                                          </p:stCondLst>
                                        </p:cTn>
                                        <p:tgtEl>
                                          <p:spTgt spid="128"/>
                                        </p:tgtEl>
                                        <p:attrNameLst>
                                          <p:attrName>style.visibility</p:attrName>
                                        </p:attrNameLst>
                                      </p:cBhvr>
                                      <p:to>
                                        <p:strVal val="visible"/>
                                      </p:to>
                                    </p:set>
                                    <p:animEffect transition="in" filter="circle(out)">
                                      <p:cBhvr>
                                        <p:cTn id="532" dur="3000"/>
                                        <p:tgtEl>
                                          <p:spTgt spid="128"/>
                                        </p:tgtEl>
                                      </p:cBhvr>
                                    </p:animEffect>
                                  </p:childTnLst>
                                </p:cTn>
                              </p:par>
                            </p:childTnLst>
                          </p:cTn>
                        </p:par>
                      </p:childTnLst>
                    </p:cTn>
                  </p:par>
                  <p:par>
                    <p:cTn id="533" fill="hold">
                      <p:stCondLst>
                        <p:cond delay="indefinite"/>
                      </p:stCondLst>
                      <p:childTnLst>
                        <p:par>
                          <p:cTn id="534" fill="hold">
                            <p:stCondLst>
                              <p:cond delay="0"/>
                            </p:stCondLst>
                            <p:childTnLst>
                              <p:par>
                                <p:cTn id="535" presetID="18" presetClass="exit" presetSubtype="12" fill="hold" nodeType="clickEffect">
                                  <p:stCondLst>
                                    <p:cond delay="0"/>
                                  </p:stCondLst>
                                  <p:childTnLst>
                                    <p:animEffect transition="out" filter="strips(downLeft)">
                                      <p:cBhvr>
                                        <p:cTn id="536" dur="1000"/>
                                        <p:tgtEl>
                                          <p:spTgt spid="128"/>
                                        </p:tgtEl>
                                      </p:cBhvr>
                                    </p:animEffect>
                                    <p:set>
                                      <p:cBhvr>
                                        <p:cTn id="537" dur="1" fill="hold">
                                          <p:stCondLst>
                                            <p:cond delay="999"/>
                                          </p:stCondLst>
                                        </p:cTn>
                                        <p:tgtEl>
                                          <p:spTgt spid="128"/>
                                        </p:tgtEl>
                                        <p:attrNameLst>
                                          <p:attrName>style.visibility</p:attrName>
                                        </p:attrNameLst>
                                      </p:cBhvr>
                                      <p:to>
                                        <p:strVal val="hidden"/>
                                      </p:to>
                                    </p:set>
                                  </p:childTnLst>
                                </p:cTn>
                              </p:par>
                              <p:par>
                                <p:cTn id="538" presetID="18" presetClass="exit" presetSubtype="12" fill="hold" grpId="1" nodeType="withEffect">
                                  <p:stCondLst>
                                    <p:cond delay="0"/>
                                  </p:stCondLst>
                                  <p:childTnLst>
                                    <p:animEffect transition="out" filter="strips(downLeft)">
                                      <p:cBhvr>
                                        <p:cTn id="539" dur="500"/>
                                        <p:tgtEl>
                                          <p:spTgt spid="133"/>
                                        </p:tgtEl>
                                      </p:cBhvr>
                                    </p:animEffect>
                                    <p:set>
                                      <p:cBhvr>
                                        <p:cTn id="540" dur="1" fill="hold">
                                          <p:stCondLst>
                                            <p:cond delay="499"/>
                                          </p:stCondLst>
                                        </p:cTn>
                                        <p:tgtEl>
                                          <p:spTgt spid="133"/>
                                        </p:tgtEl>
                                        <p:attrNameLst>
                                          <p:attrName>style.visibility</p:attrName>
                                        </p:attrNameLst>
                                      </p:cBhvr>
                                      <p:to>
                                        <p:strVal val="hidden"/>
                                      </p:to>
                                    </p:set>
                                  </p:childTnLst>
                                </p:cTn>
                              </p:par>
                              <p:par>
                                <p:cTn id="541" presetID="1" presetClass="exit" presetSubtype="0" fill="hold" grpId="1" nodeType="withEffect">
                                  <p:stCondLst>
                                    <p:cond delay="0"/>
                                  </p:stCondLst>
                                  <p:childTnLst>
                                    <p:set>
                                      <p:cBhvr>
                                        <p:cTn id="542" dur="1" fill="hold">
                                          <p:stCondLst>
                                            <p:cond delay="0"/>
                                          </p:stCondLst>
                                        </p:cTn>
                                        <p:tgtEl>
                                          <p:spTgt spid="126"/>
                                        </p:tgtEl>
                                        <p:attrNameLst>
                                          <p:attrName>style.visibility</p:attrName>
                                        </p:attrNameLst>
                                      </p:cBhvr>
                                      <p:to>
                                        <p:strVal val="hidden"/>
                                      </p:to>
                                    </p:set>
                                  </p:childTnLst>
                                </p:cTn>
                              </p:par>
                            </p:childTnLst>
                          </p:cTn>
                        </p:par>
                      </p:childTnLst>
                    </p:cTn>
                  </p:par>
                </p:childTnLst>
              </p:cTn>
              <p:nextCondLst>
                <p:cond evt="onClick" delay="0">
                  <p:tgtEl>
                    <p:spTgt spid="123"/>
                  </p:tgtEl>
                </p:cond>
              </p:nextCondLst>
            </p:seq>
            <p:seq concurrent="1" nextAc="seek">
              <p:cTn id="543" restart="whenNotActive" fill="hold" evtFilter="cancelBubble" nodeType="interactiveSeq">
                <p:stCondLst>
                  <p:cond evt="onClick" delay="0">
                    <p:tgtEl>
                      <p:spTgt spid="124"/>
                    </p:tgtEl>
                  </p:cond>
                </p:stCondLst>
                <p:endSync evt="end" delay="0">
                  <p:rtn val="all"/>
                </p:endSync>
                <p:childTnLst>
                  <p:par>
                    <p:cTn id="544" fill="hold">
                      <p:stCondLst>
                        <p:cond delay="0"/>
                      </p:stCondLst>
                      <p:childTnLst>
                        <p:par>
                          <p:cTn id="545" fill="hold">
                            <p:stCondLst>
                              <p:cond delay="0"/>
                            </p:stCondLst>
                            <p:childTnLst>
                              <p:par>
                                <p:cTn id="546" presetID="18" presetClass="entr" presetSubtype="12" fill="hold" nodeType="clickEffect">
                                  <p:stCondLst>
                                    <p:cond delay="0"/>
                                  </p:stCondLst>
                                  <p:childTnLst>
                                    <p:set>
                                      <p:cBhvr>
                                        <p:cTn id="547" dur="1" fill="hold">
                                          <p:stCondLst>
                                            <p:cond delay="0"/>
                                          </p:stCondLst>
                                        </p:cTn>
                                        <p:tgtEl>
                                          <p:spTgt spid="141"/>
                                        </p:tgtEl>
                                        <p:attrNameLst>
                                          <p:attrName>style.visibility</p:attrName>
                                        </p:attrNameLst>
                                      </p:cBhvr>
                                      <p:to>
                                        <p:strVal val="visible"/>
                                      </p:to>
                                    </p:set>
                                    <p:animEffect transition="in" filter="strips(downLeft)">
                                      <p:cBhvr>
                                        <p:cTn id="548" dur="500"/>
                                        <p:tgtEl>
                                          <p:spTgt spid="141"/>
                                        </p:tgtEl>
                                      </p:cBhvr>
                                    </p:animEffect>
                                  </p:childTnLst>
                                </p:cTn>
                              </p:par>
                            </p:childTnLst>
                          </p:cTn>
                        </p:par>
                      </p:childTnLst>
                    </p:cTn>
                  </p:par>
                </p:childTnLst>
              </p:cTn>
              <p:nextCondLst>
                <p:cond evt="onClick" delay="0">
                  <p:tgtEl>
                    <p:spTgt spid="124"/>
                  </p:tgtEl>
                </p:cond>
              </p:nextCondLst>
            </p:seq>
            <p:seq concurrent="1" nextAc="seek">
              <p:cTn id="549" restart="whenNotActive" fill="hold" evtFilter="cancelBubble" nodeType="interactiveSeq">
                <p:stCondLst>
                  <p:cond evt="onClick" delay="0">
                    <p:tgtEl>
                      <p:spTgt spid="141"/>
                    </p:tgtEl>
                  </p:cond>
                </p:stCondLst>
                <p:endSync evt="end" delay="0">
                  <p:rtn val="all"/>
                </p:endSync>
                <p:childTnLst>
                  <p:par>
                    <p:cTn id="550" fill="hold">
                      <p:stCondLst>
                        <p:cond delay="0"/>
                      </p:stCondLst>
                      <p:childTnLst>
                        <p:par>
                          <p:cTn id="551" fill="hold">
                            <p:stCondLst>
                              <p:cond delay="0"/>
                            </p:stCondLst>
                            <p:childTnLst>
                              <p:par>
                                <p:cTn id="552" presetID="18" presetClass="exit" presetSubtype="12" fill="hold" nodeType="clickEffect">
                                  <p:stCondLst>
                                    <p:cond delay="0"/>
                                  </p:stCondLst>
                                  <p:childTnLst>
                                    <p:animEffect transition="out" filter="strips(downLeft)">
                                      <p:cBhvr>
                                        <p:cTn id="553" dur="500"/>
                                        <p:tgtEl>
                                          <p:spTgt spid="141"/>
                                        </p:tgtEl>
                                      </p:cBhvr>
                                    </p:animEffect>
                                    <p:set>
                                      <p:cBhvr>
                                        <p:cTn id="554" dur="1" fill="hold">
                                          <p:stCondLst>
                                            <p:cond delay="499"/>
                                          </p:stCondLst>
                                        </p:cTn>
                                        <p:tgtEl>
                                          <p:spTgt spid="141"/>
                                        </p:tgtEl>
                                        <p:attrNameLst>
                                          <p:attrName>style.visibility</p:attrName>
                                        </p:attrNameLst>
                                      </p:cBhvr>
                                      <p:to>
                                        <p:strVal val="hidden"/>
                                      </p:to>
                                    </p:set>
                                  </p:childTnLst>
                                </p:cTn>
                              </p:par>
                            </p:childTnLst>
                          </p:cTn>
                        </p:par>
                      </p:childTnLst>
                    </p:cTn>
                  </p:par>
                </p:childTnLst>
              </p:cTn>
              <p:nextCondLst>
                <p:cond evt="onClick" delay="0">
                  <p:tgtEl>
                    <p:spTgt spid="141"/>
                  </p:tgtEl>
                </p:cond>
              </p:nextCondLst>
            </p:seq>
            <p:seq concurrent="1" nextAc="seek">
              <p:cTn id="555" restart="whenNotActive" fill="hold" evtFilter="cancelBubble" nodeType="interactiveSeq">
                <p:stCondLst>
                  <p:cond evt="onClick" delay="0">
                    <p:tgtEl>
                      <p:spTgt spid="85"/>
                    </p:tgtEl>
                  </p:cond>
                </p:stCondLst>
                <p:endSync evt="end" delay="0">
                  <p:rtn val="all"/>
                </p:endSync>
                <p:childTnLst>
                  <p:par>
                    <p:cTn id="556" fill="hold">
                      <p:stCondLst>
                        <p:cond delay="0"/>
                      </p:stCondLst>
                      <p:childTnLst>
                        <p:par>
                          <p:cTn id="557" fill="hold">
                            <p:stCondLst>
                              <p:cond delay="0"/>
                            </p:stCondLst>
                            <p:childTnLst>
                              <p:par>
                                <p:cTn id="558" presetID="18" presetClass="entr" presetSubtype="12" fill="hold" nodeType="clickEffect">
                                  <p:stCondLst>
                                    <p:cond delay="0"/>
                                  </p:stCondLst>
                                  <p:childTnLst>
                                    <p:set>
                                      <p:cBhvr>
                                        <p:cTn id="559" dur="1" fill="hold">
                                          <p:stCondLst>
                                            <p:cond delay="0"/>
                                          </p:stCondLst>
                                        </p:cTn>
                                        <p:tgtEl>
                                          <p:spTgt spid="86"/>
                                        </p:tgtEl>
                                        <p:attrNameLst>
                                          <p:attrName>style.visibility</p:attrName>
                                        </p:attrNameLst>
                                      </p:cBhvr>
                                      <p:to>
                                        <p:strVal val="visible"/>
                                      </p:to>
                                    </p:set>
                                    <p:animEffect transition="in" filter="strips(downLeft)">
                                      <p:cBhvr>
                                        <p:cTn id="560" dur="500"/>
                                        <p:tgtEl>
                                          <p:spTgt spid="86"/>
                                        </p:tgtEl>
                                      </p:cBhvr>
                                    </p:animEffect>
                                  </p:childTnLst>
                                </p:cTn>
                              </p:par>
                            </p:childTnLst>
                          </p:cTn>
                        </p:par>
                      </p:childTnLst>
                    </p:cTn>
                  </p:par>
                </p:childTnLst>
              </p:cTn>
              <p:nextCondLst>
                <p:cond evt="onClick" delay="0">
                  <p:tgtEl>
                    <p:spTgt spid="85"/>
                  </p:tgtEl>
                </p:cond>
              </p:nextCondLst>
            </p:seq>
            <p:seq concurrent="1" nextAc="seek">
              <p:cTn id="561" restart="whenNotActive" fill="hold" evtFilter="cancelBubble" nodeType="interactiveSeq">
                <p:stCondLst>
                  <p:cond evt="onClick" delay="0">
                    <p:tgtEl>
                      <p:spTgt spid="86"/>
                    </p:tgtEl>
                  </p:cond>
                </p:stCondLst>
                <p:endSync evt="end" delay="0">
                  <p:rtn val="all"/>
                </p:endSync>
                <p:childTnLst>
                  <p:par>
                    <p:cTn id="562" fill="hold">
                      <p:stCondLst>
                        <p:cond delay="0"/>
                      </p:stCondLst>
                      <p:childTnLst>
                        <p:par>
                          <p:cTn id="563" fill="hold">
                            <p:stCondLst>
                              <p:cond delay="0"/>
                            </p:stCondLst>
                            <p:childTnLst>
                              <p:par>
                                <p:cTn id="564" presetID="18" presetClass="exit" presetSubtype="12" fill="hold" nodeType="clickEffect">
                                  <p:stCondLst>
                                    <p:cond delay="0"/>
                                  </p:stCondLst>
                                  <p:childTnLst>
                                    <p:animEffect transition="out" filter="strips(downLeft)">
                                      <p:cBhvr>
                                        <p:cTn id="565" dur="500"/>
                                        <p:tgtEl>
                                          <p:spTgt spid="86"/>
                                        </p:tgtEl>
                                      </p:cBhvr>
                                    </p:animEffect>
                                    <p:set>
                                      <p:cBhvr>
                                        <p:cTn id="566" dur="1" fill="hold">
                                          <p:stCondLst>
                                            <p:cond delay="499"/>
                                          </p:stCondLst>
                                        </p:cTn>
                                        <p:tgtEl>
                                          <p:spTgt spid="86"/>
                                        </p:tgtEl>
                                        <p:attrNameLst>
                                          <p:attrName>style.visibility</p:attrName>
                                        </p:attrNameLst>
                                      </p:cBhvr>
                                      <p:to>
                                        <p:strVal val="hidden"/>
                                      </p:to>
                                    </p:set>
                                  </p:childTnLst>
                                </p:cTn>
                              </p:par>
                            </p:childTnLst>
                          </p:cTn>
                        </p:par>
                      </p:childTnLst>
                    </p:cTn>
                  </p:par>
                </p:childTnLst>
              </p:cTn>
              <p:nextCondLst>
                <p:cond evt="onClick" delay="0">
                  <p:tgtEl>
                    <p:spTgt spid="86"/>
                  </p:tgtEl>
                </p:cond>
              </p:nextCondLst>
            </p:seq>
          </p:childTnLst>
        </p:cTn>
      </p:par>
    </p:tnLst>
    <p:bldLst>
      <p:bldP spid="91" grpId="0" animBg="1"/>
      <p:bldP spid="85" grpId="0" animBg="1"/>
      <p:bldP spid="134" grpId="0" animBg="1"/>
      <p:bldP spid="19" grpId="0" animBg="1"/>
      <p:bldP spid="20" grpId="0" animBg="1"/>
      <p:bldP spid="23" grpId="0" animBg="1"/>
      <p:bldP spid="24" grpId="0" animBg="1"/>
      <p:bldP spid="27" grpId="0" animBg="1"/>
      <p:bldP spid="28" grpId="0" animBg="1"/>
      <p:bldP spid="33" grpId="0" animBg="1"/>
      <p:bldP spid="34" grpId="0" animBg="1"/>
      <p:bldP spid="37" grpId="0" animBg="1"/>
      <p:bldP spid="44" grpId="0" animBg="1"/>
      <p:bldP spid="54" grpId="0" animBg="1"/>
      <p:bldP spid="54" grpId="1" animBg="1"/>
      <p:bldP spid="64" grpId="0" animBg="1"/>
      <p:bldP spid="64" grpId="1" animBg="1"/>
      <p:bldP spid="65" grpId="0" animBg="1"/>
      <p:bldP spid="65" grpId="1" animBg="1"/>
      <p:bldP spid="66" grpId="0" animBg="1"/>
      <p:bldP spid="66" grpId="1" animBg="1"/>
      <p:bldP spid="67" grpId="0" animBg="1"/>
      <p:bldP spid="67" grpId="1" animBg="1"/>
      <p:bldP spid="68" grpId="0" animBg="1"/>
      <p:bldP spid="68" grpId="1" animBg="1"/>
      <p:bldP spid="69" grpId="0" animBg="1"/>
      <p:bldP spid="69" grpId="1" animBg="1"/>
      <p:bldP spid="70" grpId="0" animBg="1"/>
      <p:bldP spid="70" grpId="1" animBg="1"/>
      <p:bldP spid="71" grpId="0" animBg="1"/>
      <p:bldP spid="71" grpId="1" animBg="1"/>
      <p:bldP spid="72" grpId="0" animBg="1"/>
      <p:bldP spid="72" grpId="1" animBg="1"/>
      <p:bldP spid="73" grpId="0" animBg="1"/>
      <p:bldP spid="76" grpId="0" animBg="1"/>
      <p:bldP spid="76" grpId="1" animBg="1"/>
      <p:bldGraphic spid="114" grpId="0">
        <p:bldAsOne/>
      </p:bldGraphic>
      <p:bldGraphic spid="114" grpId="1">
        <p:bldAsOne/>
      </p:bldGraphic>
      <p:bldGraphic spid="114" grpId="2">
        <p:bldAsOne/>
      </p:bldGraphic>
      <p:bldGraphic spid="114" grpId="3">
        <p:bldAsOne/>
      </p:bldGraphic>
      <p:bldGraphic spid="114" grpId="4">
        <p:bldAsOne/>
      </p:bldGraphic>
      <p:bldGraphic spid="114" grpId="5">
        <p:bldAsOne/>
      </p:bldGraphic>
      <p:bldGraphic spid="114" grpId="6">
        <p:bldAsOne/>
      </p:bldGraphic>
      <p:bldGraphic spid="114" grpId="7">
        <p:bldAsOne/>
      </p:bldGraphic>
      <p:bldGraphic spid="114" grpId="8">
        <p:bldAsOne/>
      </p:bldGraphic>
      <p:bldGraphic spid="114" grpId="9">
        <p:bldAsOne/>
      </p:bldGraphic>
      <p:bldGraphic spid="114" grpId="10">
        <p:bldAsOne/>
      </p:bldGraphic>
      <p:bldGraphic spid="114" grpId="11">
        <p:bldAsOne/>
      </p:bldGraphic>
      <p:bldP spid="117" grpId="0"/>
      <p:bldP spid="117" grpId="1"/>
      <p:bldP spid="117" grpId="2"/>
      <p:bldP spid="117" grpId="3"/>
      <p:bldP spid="117" grpId="4"/>
      <p:bldP spid="117" grpId="5"/>
      <p:bldP spid="117" grpId="6"/>
      <p:bldP spid="117" grpId="7"/>
      <p:bldP spid="117" grpId="8"/>
      <p:bldP spid="115" grpId="0" animBg="1"/>
      <p:bldP spid="123" grpId="0" animBg="1"/>
      <p:bldP spid="124" grpId="0" animBg="1"/>
      <p:bldP spid="126" grpId="0" animBg="1"/>
      <p:bldP spid="126" grpId="1" animBg="1"/>
      <p:bldGraphic spid="133" grpId="0">
        <p:bldAsOne/>
      </p:bldGraphic>
      <p:bldGraphic spid="133" grpId="1">
        <p:bldAsOne/>
      </p:bldGraphic>
      <p:bldGraphic spid="133" grpId="2">
        <p:bldAsOne/>
      </p:bldGraphic>
      <p:bldGraphic spid="133" grpId="3">
        <p:bldAsOne/>
      </p:bldGraphic>
      <p:bldGraphic spid="133" grpId="4">
        <p:bldAsOne/>
      </p:bldGraphic>
      <p:bldGraphic spid="133" grpId="5">
        <p:bldAsOne/>
      </p:bldGraphic>
      <p:bldGraphic spid="133" grpId="6">
        <p:bldAsOne/>
      </p:bldGraphic>
      <p:bldGraphic spid="133" grpId="7">
        <p:bldAsOne/>
      </p:bldGraphic>
      <p:bldGraphic spid="133" grpId="8">
        <p:bldAsOne/>
      </p:bldGraphic>
      <p:bldGraphic spid="133" grpId="9">
        <p:bldAsOne/>
      </p:bldGraphic>
      <p:bldGraphic spid="133" grpId="10">
        <p:bldAsOne/>
      </p:bldGraphic>
      <p:bldGraphic spid="133" grpId="11">
        <p:bldAsOne/>
      </p:bldGraphic>
      <p:bldGraphic spid="133" grpId="12">
        <p:bldAsOne/>
      </p:bldGraphic>
      <p:bldGraphic spid="133" grpId="13">
        <p:bldAsOne/>
      </p:bldGraphic>
      <p:bldGraphic spid="133" grpId="14">
        <p:bldAsOne/>
      </p:bldGraphic>
      <p:bldP spid="127"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 name="TextBox 19"/>
          <p:cNvSpPr txBox="1"/>
          <p:nvPr/>
        </p:nvSpPr>
        <p:spPr>
          <a:xfrm>
            <a:off x="474133" y="6206067"/>
            <a:ext cx="3556000" cy="276999"/>
          </a:xfrm>
          <a:prstGeom prst="rect">
            <a:avLst/>
          </a:prstGeom>
          <a:noFill/>
        </p:spPr>
        <p:txBody>
          <a:bodyPr wrap="square" rtlCol="0">
            <a:spAutoFit/>
          </a:bodyPr>
          <a:lstStyle/>
          <a:p>
            <a:r>
              <a:rPr lang="en-US" sz="1200" dirty="0" smtClean="0"/>
              <a:t>Source: Israeli Central Bureau of Statistics</a:t>
            </a:r>
            <a:endParaRPr lang="en-US" sz="1200" dirty="0"/>
          </a:p>
        </p:txBody>
      </p:sp>
      <p:graphicFrame>
        <p:nvGraphicFramePr>
          <p:cNvPr id="7" name="Chart 6"/>
          <p:cNvGraphicFramePr/>
          <p:nvPr/>
        </p:nvGraphicFramePr>
        <p:xfrm>
          <a:off x="550333" y="2362199"/>
          <a:ext cx="4775200" cy="3031067"/>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1583267" y="1515533"/>
            <a:ext cx="2946400" cy="307777"/>
          </a:xfrm>
          <a:prstGeom prst="rect">
            <a:avLst/>
          </a:prstGeom>
          <a:noFill/>
        </p:spPr>
        <p:txBody>
          <a:bodyPr wrap="square" rtlCol="0">
            <a:spAutoFit/>
          </a:bodyPr>
          <a:lstStyle/>
          <a:p>
            <a:r>
              <a:rPr lang="en-US" sz="1400" b="1" dirty="0" smtClean="0"/>
              <a:t>Building starts (housing units) </a:t>
            </a:r>
            <a:endParaRPr lang="en-US" sz="1400" b="1" dirty="0"/>
          </a:p>
        </p:txBody>
      </p:sp>
      <p:pic>
        <p:nvPicPr>
          <p:cNvPr id="9" name="Picture 2"/>
          <p:cNvPicPr>
            <a:picLocks noChangeAspect="1" noChangeArrowheads="1"/>
          </p:cNvPicPr>
          <p:nvPr/>
        </p:nvPicPr>
        <p:blipFill>
          <a:blip r:embed="rId4"/>
          <a:srcRect/>
          <a:stretch>
            <a:fillRect/>
          </a:stretch>
        </p:blipFill>
        <p:spPr bwMode="auto">
          <a:xfrm>
            <a:off x="5589917" y="191310"/>
            <a:ext cx="3347409" cy="6640477"/>
          </a:xfrm>
          <a:prstGeom prst="rect">
            <a:avLst/>
          </a:prstGeom>
          <a:noFill/>
          <a:ln w="9525">
            <a:noFill/>
            <a:miter lim="800000"/>
            <a:headEnd/>
            <a:tailEnd/>
          </a:ln>
          <a:effectLst/>
        </p:spPr>
      </p:pic>
      <p:sp>
        <p:nvSpPr>
          <p:cNvPr id="10" name="Round Single Corner Rectangle 9"/>
          <p:cNvSpPr/>
          <p:nvPr/>
        </p:nvSpPr>
        <p:spPr bwMode="auto">
          <a:xfrm>
            <a:off x="5529532" y="189781"/>
            <a:ext cx="362310" cy="3856008"/>
          </a:xfrm>
          <a:prstGeom prst="round1Rect">
            <a:avLst/>
          </a:prstGeom>
          <a:solidFill>
            <a:schemeClr val="bg1"/>
          </a:solidFill>
          <a:ln w="9525">
            <a:noFill/>
            <a:miter lim="800000"/>
            <a:headEnd/>
            <a:tailEnd/>
          </a:ln>
        </p:spPr>
        <p:txBody>
          <a:bodyPr rtlCol="0" anchor="ctr"/>
          <a:lstStyle/>
          <a:p>
            <a:pPr algn="ctr" fontAlgn="auto">
              <a:spcBef>
                <a:spcPts val="0"/>
              </a:spcBef>
              <a:spcAft>
                <a:spcPts val="0"/>
              </a:spcAft>
            </a:pPr>
            <a:endParaRPr lang="en-US" b="1">
              <a:latin typeface="+mn-lt"/>
              <a:cs typeface="+mn-cs"/>
            </a:endParaRPr>
          </a:p>
        </p:txBody>
      </p:sp>
      <p:sp>
        <p:nvSpPr>
          <p:cNvPr id="17" name="TextBox 16"/>
          <p:cNvSpPr txBox="1"/>
          <p:nvPr/>
        </p:nvSpPr>
        <p:spPr>
          <a:xfrm>
            <a:off x="0" y="630369"/>
            <a:ext cx="7227180" cy="738664"/>
          </a:xfrm>
          <a:prstGeom prst="rect">
            <a:avLst/>
          </a:prstGeom>
          <a:noFill/>
        </p:spPr>
        <p:txBody>
          <a:bodyPr wrap="square" rtlCol="0">
            <a:spAutoFit/>
          </a:bodyPr>
          <a:lstStyle/>
          <a:p>
            <a:pPr>
              <a:defRPr sz="1800" b="1" i="0" u="none" strike="noStrike" kern="1200" baseline="0">
                <a:solidFill>
                  <a:sysClr val="windowText" lastClr="000000"/>
                </a:solidFill>
                <a:latin typeface="+mn-lt"/>
                <a:ea typeface="+mn-ea"/>
                <a:cs typeface="+mn-cs"/>
              </a:defRPr>
            </a:pPr>
            <a:r>
              <a:rPr lang="en-US" sz="2400" dirty="0" smtClean="0">
                <a:solidFill>
                  <a:schemeClr val="accent3"/>
                </a:solidFill>
                <a:latin typeface="Gill Sans MT" pitchFamily="34" charset="0"/>
                <a:cs typeface="+mn-cs"/>
              </a:rPr>
              <a:t>Settlement expansion and consolidation</a:t>
            </a:r>
          </a:p>
          <a:p>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a:srcRect/>
          <a:stretch>
            <a:fillRect/>
          </a:stretch>
        </p:blipFill>
        <p:spPr bwMode="auto">
          <a:xfrm>
            <a:off x="5589917" y="191310"/>
            <a:ext cx="3347409" cy="6640477"/>
          </a:xfrm>
          <a:prstGeom prst="rect">
            <a:avLst/>
          </a:prstGeom>
          <a:noFill/>
          <a:ln w="9525">
            <a:noFill/>
            <a:miter lim="800000"/>
            <a:headEnd/>
            <a:tailEnd/>
          </a:ln>
          <a:effectLst/>
        </p:spPr>
      </p:pic>
      <p:sp>
        <p:nvSpPr>
          <p:cNvPr id="10" name="Round Single Corner Rectangle 9"/>
          <p:cNvSpPr/>
          <p:nvPr/>
        </p:nvSpPr>
        <p:spPr bwMode="auto">
          <a:xfrm>
            <a:off x="5529532" y="189781"/>
            <a:ext cx="362310" cy="3856008"/>
          </a:xfrm>
          <a:prstGeom prst="round1Rect">
            <a:avLst/>
          </a:prstGeom>
          <a:solidFill>
            <a:schemeClr val="bg1"/>
          </a:solidFill>
          <a:ln w="9525">
            <a:noFill/>
            <a:miter lim="800000"/>
            <a:headEnd/>
            <a:tailEnd/>
          </a:ln>
        </p:spPr>
        <p:txBody>
          <a:bodyPr rtlCol="0" anchor="ctr"/>
          <a:lstStyle/>
          <a:p>
            <a:pPr algn="ctr" fontAlgn="auto">
              <a:spcBef>
                <a:spcPts val="0"/>
              </a:spcBef>
              <a:spcAft>
                <a:spcPts val="0"/>
              </a:spcAft>
            </a:pPr>
            <a:endParaRPr lang="en-US" b="1">
              <a:latin typeface="+mn-lt"/>
              <a:cs typeface="+mn-cs"/>
            </a:endParaRPr>
          </a:p>
        </p:txBody>
      </p:sp>
      <p:sp>
        <p:nvSpPr>
          <p:cNvPr id="11" name="TextBox 10"/>
          <p:cNvSpPr txBox="1"/>
          <p:nvPr/>
        </p:nvSpPr>
        <p:spPr>
          <a:xfrm>
            <a:off x="406400" y="5130801"/>
            <a:ext cx="2489200" cy="1384995"/>
          </a:xfrm>
          <a:prstGeom prst="rect">
            <a:avLst/>
          </a:prstGeom>
          <a:noFill/>
        </p:spPr>
        <p:txBody>
          <a:bodyPr wrap="square" rtlCol="0">
            <a:spAutoFit/>
          </a:bodyPr>
          <a:lstStyle/>
          <a:p>
            <a:r>
              <a:rPr lang="en-US" sz="1200" dirty="0" smtClean="0"/>
              <a:t>* Including East Jerusalem</a:t>
            </a:r>
          </a:p>
          <a:p>
            <a:endParaRPr lang="en-US" sz="1200" dirty="0" smtClean="0"/>
          </a:p>
          <a:p>
            <a:endParaRPr lang="en-US" sz="1200" dirty="0" smtClean="0"/>
          </a:p>
          <a:p>
            <a:endParaRPr lang="en-US" sz="1200" dirty="0" smtClean="0"/>
          </a:p>
          <a:p>
            <a:endParaRPr lang="en-US" sz="1200" dirty="0" smtClean="0"/>
          </a:p>
          <a:p>
            <a:endParaRPr lang="en-US" sz="1200" dirty="0" smtClean="0"/>
          </a:p>
          <a:p>
            <a:r>
              <a:rPr lang="en-US" sz="1200" dirty="0" smtClean="0"/>
              <a:t>Source: Peace Now</a:t>
            </a:r>
            <a:endParaRPr lang="en-US" sz="1200" dirty="0"/>
          </a:p>
        </p:txBody>
      </p:sp>
      <p:sp>
        <p:nvSpPr>
          <p:cNvPr id="12" name="TextBox 11"/>
          <p:cNvSpPr txBox="1"/>
          <p:nvPr/>
        </p:nvSpPr>
        <p:spPr>
          <a:xfrm>
            <a:off x="1439333" y="1761067"/>
            <a:ext cx="3513666" cy="307777"/>
          </a:xfrm>
          <a:prstGeom prst="rect">
            <a:avLst/>
          </a:prstGeom>
          <a:noFill/>
        </p:spPr>
        <p:txBody>
          <a:bodyPr wrap="square" rtlCol="0">
            <a:spAutoFit/>
          </a:bodyPr>
          <a:lstStyle/>
          <a:p>
            <a:r>
              <a:rPr lang="en-US" sz="1400" b="1" dirty="0" smtClean="0"/>
              <a:t>Tenders (housing units)</a:t>
            </a:r>
            <a:endParaRPr lang="en-US" sz="1400" b="1" dirty="0"/>
          </a:p>
        </p:txBody>
      </p:sp>
      <p:graphicFrame>
        <p:nvGraphicFramePr>
          <p:cNvPr id="13" name="Chart 12"/>
          <p:cNvGraphicFramePr/>
          <p:nvPr/>
        </p:nvGraphicFramePr>
        <p:xfrm>
          <a:off x="541867" y="2370667"/>
          <a:ext cx="4572000" cy="2743200"/>
        </p:xfrm>
        <a:graphic>
          <a:graphicData uri="http://schemas.openxmlformats.org/drawingml/2006/chart">
            <c:chart xmlns:c="http://schemas.openxmlformats.org/drawingml/2006/chart" xmlns:r="http://schemas.openxmlformats.org/officeDocument/2006/relationships" r:id="rId4"/>
          </a:graphicData>
        </a:graphic>
      </p:graphicFrame>
      <p:sp>
        <p:nvSpPr>
          <p:cNvPr id="17" name="TextBox 16"/>
          <p:cNvSpPr txBox="1"/>
          <p:nvPr/>
        </p:nvSpPr>
        <p:spPr>
          <a:xfrm>
            <a:off x="0" y="630369"/>
            <a:ext cx="7227180" cy="738664"/>
          </a:xfrm>
          <a:prstGeom prst="rect">
            <a:avLst/>
          </a:prstGeom>
          <a:noFill/>
        </p:spPr>
        <p:txBody>
          <a:bodyPr wrap="square" rtlCol="0">
            <a:spAutoFit/>
          </a:bodyPr>
          <a:lstStyle/>
          <a:p>
            <a:pPr>
              <a:defRPr sz="1800" b="1" i="0" u="none" strike="noStrike" kern="1200" baseline="0">
                <a:solidFill>
                  <a:sysClr val="windowText" lastClr="000000"/>
                </a:solidFill>
                <a:latin typeface="+mn-lt"/>
                <a:ea typeface="+mn-ea"/>
                <a:cs typeface="+mn-cs"/>
              </a:defRPr>
            </a:pPr>
            <a:r>
              <a:rPr lang="en-US" sz="2400" dirty="0" smtClean="0">
                <a:solidFill>
                  <a:schemeClr val="accent3"/>
                </a:solidFill>
                <a:latin typeface="Gill Sans MT" pitchFamily="34" charset="0"/>
                <a:cs typeface="+mn-cs"/>
              </a:rPr>
              <a:t>Settlement expansion and consolidation</a:t>
            </a:r>
          </a:p>
          <a:p>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7649" name="Picture 1" descr="\\psf\Home\Pictures\vlcsnap-2013-05-06-11h38m47s193.png"/>
          <p:cNvPicPr>
            <a:picLocks noChangeAspect="1" noChangeArrowheads="1"/>
          </p:cNvPicPr>
          <p:nvPr/>
        </p:nvPicPr>
        <p:blipFill>
          <a:blip r:embed="rId5" cstate="email"/>
          <a:srcRect/>
          <a:stretch>
            <a:fillRect/>
          </a:stretch>
        </p:blipFill>
        <p:spPr bwMode="auto">
          <a:xfrm>
            <a:off x="0" y="1003554"/>
            <a:ext cx="9144000" cy="5143500"/>
          </a:xfrm>
          <a:prstGeom prst="rect">
            <a:avLst/>
          </a:prstGeom>
          <a:noFill/>
        </p:spPr>
      </p:pic>
      <p:sp>
        <p:nvSpPr>
          <p:cNvPr id="8" name="Rectangle 7"/>
          <p:cNvSpPr/>
          <p:nvPr/>
        </p:nvSpPr>
        <p:spPr bwMode="auto">
          <a:xfrm>
            <a:off x="0" y="0"/>
            <a:ext cx="9144000" cy="768350"/>
          </a:xfrm>
          <a:prstGeom prst="rect">
            <a:avLst/>
          </a:prstGeom>
          <a:solidFill>
            <a:schemeClr val="bg1"/>
          </a:solidFill>
          <a:ln w="9525">
            <a:noFill/>
            <a:miter lim="800000"/>
            <a:headEnd/>
            <a:tailEnd/>
          </a:ln>
        </p:spPr>
        <p:txBody>
          <a:bodyPr anchor="ctr"/>
          <a:lstStyle/>
          <a:p>
            <a:pPr algn="ctr" fontAlgn="auto">
              <a:spcBef>
                <a:spcPts val="0"/>
              </a:spcBef>
              <a:spcAft>
                <a:spcPts val="0"/>
              </a:spcAft>
              <a:defRPr/>
            </a:pPr>
            <a:endParaRPr lang="en-US" b="1" dirty="0">
              <a:latin typeface="+mn-lt"/>
              <a:cs typeface="+mn-cs"/>
            </a:endParaRPr>
          </a:p>
        </p:txBody>
      </p:sp>
      <p:sp>
        <p:nvSpPr>
          <p:cNvPr id="9" name="Rectangle 8"/>
          <p:cNvSpPr/>
          <p:nvPr/>
        </p:nvSpPr>
        <p:spPr bwMode="auto">
          <a:xfrm>
            <a:off x="0" y="6089650"/>
            <a:ext cx="9144000" cy="768350"/>
          </a:xfrm>
          <a:prstGeom prst="rect">
            <a:avLst/>
          </a:prstGeom>
          <a:solidFill>
            <a:schemeClr val="bg1"/>
          </a:solidFill>
          <a:ln w="9525">
            <a:noFill/>
            <a:miter lim="800000"/>
            <a:headEnd/>
            <a:tailEnd/>
          </a:ln>
        </p:spPr>
        <p:txBody>
          <a:bodyPr anchor="ctr"/>
          <a:lstStyle/>
          <a:p>
            <a:pPr algn="ctr" fontAlgn="auto">
              <a:spcBef>
                <a:spcPts val="0"/>
              </a:spcBef>
              <a:spcAft>
                <a:spcPts val="0"/>
              </a:spcAft>
              <a:defRPr/>
            </a:pPr>
            <a:endParaRPr lang="en-US" b="1" dirty="0">
              <a:latin typeface="+mn-lt"/>
              <a:cs typeface="+mn-cs"/>
            </a:endParaRPr>
          </a:p>
        </p:txBody>
      </p:sp>
      <p:pic>
        <p:nvPicPr>
          <p:cNvPr id="13" name="Picture 20" descr="Untitled-7.png"/>
          <p:cNvPicPr>
            <a:picLocks noChangeAspect="1"/>
          </p:cNvPicPr>
          <p:nvPr/>
        </p:nvPicPr>
        <p:blipFill>
          <a:blip r:embed="rId6" cstate="email">
            <a:extLst>
              <a:ext uri="{28A0092B-C50C-407E-A947-70E740481C1C}">
                <a14:useLocalDpi xmlns:a14="http://schemas.microsoft.com/office/drawing/2010/main"/>
              </a:ext>
            </a:extLst>
          </a:blip>
          <a:srcRect b="23099"/>
          <a:stretch>
            <a:fillRect/>
          </a:stretch>
        </p:blipFill>
        <p:spPr bwMode="auto">
          <a:xfrm>
            <a:off x="-15875" y="1912938"/>
            <a:ext cx="9186863" cy="538162"/>
          </a:xfrm>
          <a:prstGeom prst="rect">
            <a:avLst/>
          </a:prstGeom>
          <a:noFill/>
          <a:ln w="9525">
            <a:noFill/>
            <a:miter lim="800000"/>
            <a:headEnd/>
            <a:tailEnd/>
          </a:ln>
        </p:spPr>
      </p:pic>
      <p:pic>
        <p:nvPicPr>
          <p:cNvPr id="14" name="Picture 9" descr="Untitled-5.wmf"/>
          <p:cNvPicPr>
            <a:picLocks noChangeAspect="1"/>
          </p:cNvPicPr>
          <p:nvPr/>
        </p:nvPicPr>
        <p:blipFill>
          <a:blip r:embed="rId7" cstate="email"/>
          <a:srcRect/>
          <a:stretch>
            <a:fillRect/>
          </a:stretch>
        </p:blipFill>
        <p:spPr bwMode="auto">
          <a:xfrm>
            <a:off x="-244475" y="4295775"/>
            <a:ext cx="9536113" cy="376238"/>
          </a:xfrm>
          <a:prstGeom prst="rect">
            <a:avLst/>
          </a:prstGeom>
          <a:noFill/>
          <a:ln w="9525">
            <a:noFill/>
            <a:miter lim="800000"/>
            <a:headEnd/>
            <a:tailEnd/>
          </a:ln>
        </p:spPr>
      </p:pic>
      <p:pic>
        <p:nvPicPr>
          <p:cNvPr id="10" name="flyto.wmv">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8" cstate="email"/>
          <a:srcRect/>
          <a:stretch>
            <a:fillRect/>
          </a:stretch>
        </p:blipFill>
        <p:spPr bwMode="auto">
          <a:xfrm>
            <a:off x="-609600" y="560388"/>
            <a:ext cx="10604500" cy="5965825"/>
          </a:xfrm>
          <a:prstGeom prst="rect">
            <a:avLst/>
          </a:prstGeom>
          <a:noFill/>
          <a:ln w="9525">
            <a:noFill/>
            <a:miter lim="800000"/>
            <a:headEnd/>
            <a:tailEnd/>
          </a:ln>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fill="hold" nodeType="afterEffect">
                                  <p:stCondLst>
                                    <p:cond delay="0"/>
                                  </p:stCondLst>
                                  <p:childTnLst>
                                    <p:animMotion origin="layout" path="M 1.94444E-6 -0.14467 L 1.94444E-6 0.32107 " pathEditMode="relative" rAng="0" ptsTypes="AA">
                                      <p:cBhvr>
                                        <p:cTn id="6" dur="1000" fill="hold"/>
                                        <p:tgtEl>
                                          <p:spTgt spid="14"/>
                                        </p:tgtEl>
                                        <p:attrNameLst>
                                          <p:attrName>ppt_x</p:attrName>
                                          <p:attrName>ppt_y</p:attrName>
                                        </p:attrNameLst>
                                      </p:cBhvr>
                                      <p:rCtr x="0" y="233"/>
                                    </p:animMotion>
                                  </p:childTnLst>
                                </p:cTn>
                              </p:par>
                              <p:par>
                                <p:cTn id="7" presetID="64" presetClass="path" presetSubtype="0" fill="hold" nodeType="withEffect">
                                  <p:stCondLst>
                                    <p:cond delay="0"/>
                                  </p:stCondLst>
                                  <p:childTnLst>
                                    <p:animMotion origin="layout" path="M -0.00087 0.11898 L -8.33333E-7 -0.28449 " pathEditMode="relative" rAng="0" ptsTypes="AA">
                                      <p:cBhvr>
                                        <p:cTn id="8" dur="1000" fill="hold"/>
                                        <p:tgtEl>
                                          <p:spTgt spid="13"/>
                                        </p:tgtEl>
                                        <p:attrNameLst>
                                          <p:attrName>ppt_x</p:attrName>
                                          <p:attrName>ppt_y</p:attrName>
                                        </p:attrNameLst>
                                      </p:cBhvr>
                                      <p:rCtr x="0" y="-202"/>
                                    </p:animMotion>
                                  </p:childTnLst>
                                </p:cTn>
                              </p:par>
                            </p:childTnLst>
                          </p:cTn>
                        </p:par>
                        <p:par>
                          <p:cTn id="9" fill="hold">
                            <p:stCondLst>
                              <p:cond delay="1000"/>
                            </p:stCondLst>
                            <p:childTnLst>
                              <p:par>
                                <p:cTn id="10" presetID="18" presetClass="exit" presetSubtype="12" fill="hold" nodeType="afterEffect">
                                  <p:stCondLst>
                                    <p:cond delay="0"/>
                                  </p:stCondLst>
                                  <p:childTnLst>
                                    <p:animEffect transition="out" filter="strips(downLeft)">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par>
                                <p:cTn id="13" presetID="18" presetClass="exit" presetSubtype="12" fill="hold" nodeType="withEffect">
                                  <p:stCondLst>
                                    <p:cond delay="0"/>
                                  </p:stCondLst>
                                  <p:childTnLst>
                                    <p:animEffect transition="out" filter="strips(downLeft)">
                                      <p:cBhvr>
                                        <p:cTn id="14" dur="500"/>
                                        <p:tgtEl>
                                          <p:spTgt spid="13"/>
                                        </p:tgtEl>
                                      </p:cBhvr>
                                    </p:animEffect>
                                    <p:set>
                                      <p:cBhvr>
                                        <p:cTn id="15" dur="1" fill="hold">
                                          <p:stCondLst>
                                            <p:cond delay="499"/>
                                          </p:stCondLst>
                                        </p:cTn>
                                        <p:tgtEl>
                                          <p:spTgt spid="13"/>
                                        </p:tgtEl>
                                        <p:attrNameLst>
                                          <p:attrName>style.visibility</p:attrName>
                                        </p:attrNameLst>
                                      </p:cBhvr>
                                      <p:to>
                                        <p:strVal val="hidden"/>
                                      </p:to>
                                    </p:set>
                                  </p:childTnLst>
                                </p:cTn>
                              </p:par>
                              <p:par>
                                <p:cTn id="16" presetID="18" presetClass="exit" presetSubtype="12" fill="hold" grpId="0" nodeType="withEffect">
                                  <p:stCondLst>
                                    <p:cond delay="0"/>
                                  </p:stCondLst>
                                  <p:childTnLst>
                                    <p:animEffect transition="out" filter="strips(downLeft)">
                                      <p:cBhvr>
                                        <p:cTn id="17" dur="500"/>
                                        <p:tgtEl>
                                          <p:spTgt spid="9"/>
                                        </p:tgtEl>
                                      </p:cBhvr>
                                    </p:animEffect>
                                    <p:set>
                                      <p:cBhvr>
                                        <p:cTn id="18" dur="1" fill="hold">
                                          <p:stCondLst>
                                            <p:cond delay="499"/>
                                          </p:stCondLst>
                                        </p:cTn>
                                        <p:tgtEl>
                                          <p:spTgt spid="9"/>
                                        </p:tgtEl>
                                        <p:attrNameLst>
                                          <p:attrName>style.visibility</p:attrName>
                                        </p:attrNameLst>
                                      </p:cBhvr>
                                      <p:to>
                                        <p:strVal val="hidden"/>
                                      </p:to>
                                    </p:set>
                                  </p:childTnLst>
                                </p:cTn>
                              </p:par>
                              <p:par>
                                <p:cTn id="19" presetID="18" presetClass="exit" presetSubtype="12" fill="hold" grpId="0" nodeType="withEffect">
                                  <p:stCondLst>
                                    <p:cond delay="0"/>
                                  </p:stCondLst>
                                  <p:childTnLst>
                                    <p:animEffect transition="out" filter="strips(downLeft)">
                                      <p:cBhvr>
                                        <p:cTn id="20" dur="500"/>
                                        <p:tgtEl>
                                          <p:spTgt spid="8"/>
                                        </p:tgtEl>
                                      </p:cBhvr>
                                    </p:animEffect>
                                    <p:set>
                                      <p:cBhvr>
                                        <p:cTn id="21" dur="1" fill="hold">
                                          <p:stCondLst>
                                            <p:cond delay="499"/>
                                          </p:stCondLst>
                                        </p:cTn>
                                        <p:tgtEl>
                                          <p:spTgt spid="8"/>
                                        </p:tgtEl>
                                        <p:attrNameLst>
                                          <p:attrName>style.visibility</p:attrName>
                                        </p:attrNameLst>
                                      </p:cBhvr>
                                      <p:to>
                                        <p:strVal val="hidden"/>
                                      </p:to>
                                    </p:set>
                                  </p:childTnLst>
                                </p:cTn>
                              </p:par>
                            </p:childTnLst>
                          </p:cTn>
                        </p:par>
                        <p:par>
                          <p:cTn id="22" fill="hold">
                            <p:stCondLst>
                              <p:cond delay="1500"/>
                            </p:stCondLst>
                            <p:childTnLst>
                              <p:par>
                                <p:cTn id="23" presetID="1" presetClass="mediacall" presetSubtype="0" fill="hold" nodeType="afterEffect">
                                  <p:stCondLst>
                                    <p:cond delay="0"/>
                                  </p:stCondLst>
                                  <p:childTnLst>
                                    <p:cmd type="call" cmd="playFrom(0.0)">
                                      <p:cBhvr>
                                        <p:cTn id="24" dur="1272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25" fill="hold" display="0">
                  <p:stCondLst>
                    <p:cond delay="indefinite"/>
                  </p:stCondLst>
                  <p:endCondLst>
                    <p:cond evt="onNext" delay="0">
                      <p:tgtEl>
                        <p:sldTgt/>
                      </p:tgtEl>
                    </p:cond>
                    <p:cond evt="onPrev" delay="0">
                      <p:tgtEl>
                        <p:sldTgt/>
                      </p:tgtEl>
                    </p:cond>
                  </p:endCondLst>
                </p:cTn>
                <p:tgtEl>
                  <p:spTgt spid="10"/>
                </p:tgtEl>
              </p:cMediaNode>
            </p:video>
            <p:seq concurrent="1" nextAc="seek">
              <p:cTn id="26" restart="whenNotActive" fill="hold" evtFilter="cancelBubble" nodeType="interactiveSeq">
                <p:stCondLst>
                  <p:cond evt="onClick" delay="0">
                    <p:tgtEl>
                      <p:spTgt spid="10"/>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10"/>
                                        </p:tgtEl>
                                      </p:cBhvr>
                                    </p:cmd>
                                  </p:childTnLst>
                                </p:cTn>
                              </p:par>
                            </p:childTnLst>
                          </p:cTn>
                        </p:par>
                      </p:childTnLst>
                    </p:cTn>
                  </p:par>
                </p:childTnLst>
              </p:cTn>
              <p:nextCondLst>
                <p:cond evt="onClick" delay="0">
                  <p:tgtEl>
                    <p:spTgt spid="10"/>
                  </p:tgtEl>
                </p:cond>
              </p:nextCondLst>
            </p:seq>
          </p:childTnLst>
        </p:cTn>
      </p:par>
    </p:tnLst>
    <p:bldLst>
      <p:bldP spid="8" grpId="0" animBg="1"/>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a:srcRect/>
          <a:stretch>
            <a:fillRect/>
          </a:stretch>
        </p:blipFill>
        <p:spPr bwMode="auto">
          <a:xfrm>
            <a:off x="5589917" y="191310"/>
            <a:ext cx="3347409" cy="6640477"/>
          </a:xfrm>
          <a:prstGeom prst="rect">
            <a:avLst/>
          </a:prstGeom>
          <a:noFill/>
          <a:ln w="9525">
            <a:noFill/>
            <a:miter lim="800000"/>
            <a:headEnd/>
            <a:tailEnd/>
          </a:ln>
          <a:effectLst/>
        </p:spPr>
      </p:pic>
      <p:sp>
        <p:nvSpPr>
          <p:cNvPr id="10" name="Round Single Corner Rectangle 9"/>
          <p:cNvSpPr/>
          <p:nvPr/>
        </p:nvSpPr>
        <p:spPr bwMode="auto">
          <a:xfrm>
            <a:off x="5529532" y="189781"/>
            <a:ext cx="362310" cy="3856008"/>
          </a:xfrm>
          <a:prstGeom prst="round1Rect">
            <a:avLst/>
          </a:prstGeom>
          <a:solidFill>
            <a:schemeClr val="bg1"/>
          </a:solidFill>
          <a:ln w="9525">
            <a:noFill/>
            <a:miter lim="800000"/>
            <a:headEnd/>
            <a:tailEnd/>
          </a:ln>
        </p:spPr>
        <p:txBody>
          <a:bodyPr rtlCol="0" anchor="ctr"/>
          <a:lstStyle/>
          <a:p>
            <a:pPr algn="ctr" fontAlgn="auto">
              <a:spcBef>
                <a:spcPts val="0"/>
              </a:spcBef>
              <a:spcAft>
                <a:spcPts val="0"/>
              </a:spcAft>
            </a:pPr>
            <a:endParaRPr lang="en-US" b="1">
              <a:latin typeface="+mn-lt"/>
              <a:cs typeface="+mn-cs"/>
            </a:endParaRPr>
          </a:p>
        </p:txBody>
      </p:sp>
      <p:sp>
        <p:nvSpPr>
          <p:cNvPr id="12" name="TextBox 11"/>
          <p:cNvSpPr txBox="1"/>
          <p:nvPr/>
        </p:nvSpPr>
        <p:spPr>
          <a:xfrm>
            <a:off x="40944" y="1241948"/>
            <a:ext cx="2952607" cy="2062103"/>
          </a:xfrm>
          <a:prstGeom prst="rect">
            <a:avLst/>
          </a:prstGeom>
          <a:noFill/>
        </p:spPr>
        <p:txBody>
          <a:bodyPr wrap="square" rtlCol="0">
            <a:spAutoFit/>
          </a:bodyPr>
          <a:lstStyle/>
          <a:p>
            <a:pPr>
              <a:spcBef>
                <a:spcPts val="600"/>
              </a:spcBef>
              <a:spcAft>
                <a:spcPts val="600"/>
              </a:spcAft>
            </a:pPr>
            <a:r>
              <a:rPr lang="en-US" b="1" dirty="0" smtClean="0">
                <a:latin typeface="Gill Sans MT" pitchFamily="34" charset="0"/>
              </a:rPr>
              <a:t>State land declarations/ratifications </a:t>
            </a:r>
            <a:br>
              <a:rPr lang="en-US" b="1" dirty="0" smtClean="0">
                <a:latin typeface="Gill Sans MT" pitchFamily="34" charset="0"/>
              </a:rPr>
            </a:br>
            <a:r>
              <a:rPr lang="en-US" b="1" dirty="0" smtClean="0">
                <a:latin typeface="Gill Sans MT" pitchFamily="34" charset="0"/>
              </a:rPr>
              <a:t>(“blue line” team), 2013-2014:  </a:t>
            </a:r>
          </a:p>
          <a:p>
            <a:pPr>
              <a:spcBef>
                <a:spcPts val="600"/>
              </a:spcBef>
              <a:spcAft>
                <a:spcPts val="600"/>
              </a:spcAft>
            </a:pPr>
            <a:r>
              <a:rPr lang="en-US" b="1" dirty="0" smtClean="0">
                <a:latin typeface="Gill Sans MT" pitchFamily="34" charset="0"/>
              </a:rPr>
              <a:t>	</a:t>
            </a:r>
            <a:r>
              <a:rPr lang="en-US" dirty="0" smtClean="0">
                <a:latin typeface="Gill Sans MT" pitchFamily="34" charset="0"/>
              </a:rPr>
              <a:t>~ 40,000 dunums </a:t>
            </a:r>
          </a:p>
          <a:p>
            <a:pPr>
              <a:spcBef>
                <a:spcPts val="600"/>
              </a:spcBef>
              <a:spcAft>
                <a:spcPts val="600"/>
              </a:spcAft>
            </a:pPr>
            <a:r>
              <a:rPr lang="en-US" dirty="0" smtClean="0">
                <a:latin typeface="Gill Sans MT" pitchFamily="34" charset="0"/>
              </a:rPr>
              <a:t>	~ 50 sites</a:t>
            </a:r>
          </a:p>
        </p:txBody>
      </p:sp>
      <p:sp>
        <p:nvSpPr>
          <p:cNvPr id="13" name="TextBox 12"/>
          <p:cNvSpPr txBox="1"/>
          <p:nvPr/>
        </p:nvSpPr>
        <p:spPr>
          <a:xfrm>
            <a:off x="0" y="3500396"/>
            <a:ext cx="3166281" cy="1785104"/>
          </a:xfrm>
          <a:prstGeom prst="rect">
            <a:avLst/>
          </a:prstGeom>
          <a:noFill/>
        </p:spPr>
        <p:txBody>
          <a:bodyPr wrap="square" rtlCol="0">
            <a:spAutoFit/>
          </a:bodyPr>
          <a:lstStyle/>
          <a:p>
            <a:pPr>
              <a:spcBef>
                <a:spcPts val="600"/>
              </a:spcBef>
              <a:spcAft>
                <a:spcPts val="600"/>
              </a:spcAft>
            </a:pPr>
            <a:r>
              <a:rPr lang="en-US" b="1" dirty="0" smtClean="0">
                <a:latin typeface="Gill Sans MT" pitchFamily="34" charset="0"/>
              </a:rPr>
              <a:t>“Legalization” of unauthorized settlement outposts:  </a:t>
            </a:r>
          </a:p>
          <a:p>
            <a:pPr>
              <a:spcBef>
                <a:spcPts val="600"/>
              </a:spcBef>
              <a:spcAft>
                <a:spcPts val="600"/>
              </a:spcAft>
            </a:pPr>
            <a:r>
              <a:rPr lang="en-US" b="1" dirty="0" smtClean="0">
                <a:latin typeface="Gill Sans MT" pitchFamily="34" charset="0"/>
              </a:rPr>
              <a:t>	- </a:t>
            </a:r>
            <a:r>
              <a:rPr lang="en-US" dirty="0" smtClean="0">
                <a:latin typeface="Gill Sans MT" pitchFamily="34" charset="0"/>
              </a:rPr>
              <a:t>13</a:t>
            </a:r>
            <a:r>
              <a:rPr lang="en-US" b="1" dirty="0" smtClean="0">
                <a:latin typeface="Gill Sans MT" pitchFamily="34" charset="0"/>
              </a:rPr>
              <a:t> </a:t>
            </a:r>
            <a:r>
              <a:rPr lang="en-US" dirty="0" smtClean="0">
                <a:latin typeface="Gill Sans MT" pitchFamily="34" charset="0"/>
              </a:rPr>
              <a:t>completed</a:t>
            </a:r>
          </a:p>
          <a:p>
            <a:pPr>
              <a:spcBef>
                <a:spcPts val="600"/>
              </a:spcBef>
              <a:spcAft>
                <a:spcPts val="600"/>
              </a:spcAft>
            </a:pPr>
            <a:r>
              <a:rPr lang="en-US" dirty="0" smtClean="0">
                <a:latin typeface="Gill Sans MT" pitchFamily="34" charset="0"/>
              </a:rPr>
              <a:t>	- 12 in process</a:t>
            </a:r>
          </a:p>
        </p:txBody>
      </p:sp>
      <p:sp>
        <p:nvSpPr>
          <p:cNvPr id="7" name="Text Box 61">
            <a:hlinkClick r:id="rId4" action="ppaction://hlinksldjump" highlightClick="1"/>
            <a:hlinkHover r:id="" action="ppaction://noaction" highlightClick="1"/>
          </p:cNvPr>
          <p:cNvSpPr txBox="1">
            <a:spLocks noChangeArrowheads="1"/>
          </p:cNvSpPr>
          <p:nvPr/>
        </p:nvSpPr>
        <p:spPr bwMode="auto">
          <a:xfrm>
            <a:off x="3178175" y="6486525"/>
            <a:ext cx="1101980" cy="253916"/>
          </a:xfrm>
          <a:prstGeom prst="rect">
            <a:avLst/>
          </a:prstGeom>
          <a:solidFill>
            <a:schemeClr val="accent4"/>
          </a:solidFill>
          <a:ln w="9525">
            <a:noFill/>
            <a:miter lim="800000"/>
            <a:headEnd/>
            <a:tailEnd/>
          </a:ln>
          <a:effectLst>
            <a:outerShdw blurRad="50800" dist="38100" dir="2700000" algn="tl" rotWithShape="0">
              <a:prstClr val="black">
                <a:alpha val="40000"/>
              </a:prstClr>
            </a:outerShdw>
          </a:effectLst>
        </p:spPr>
        <p:txBody>
          <a:bodyPr wrap="square" lIns="0" tIns="45720" rIns="0" bIns="45720">
            <a:spAutoFit/>
          </a:bodyPr>
          <a:lstStyle/>
          <a:p>
            <a:pPr algn="ctr" fontAlgn="auto">
              <a:spcBef>
                <a:spcPct val="50000"/>
              </a:spcBef>
              <a:spcAft>
                <a:spcPts val="0"/>
              </a:spcAft>
              <a:defRPr/>
            </a:pPr>
            <a:r>
              <a:rPr lang="en-GB" sz="1050" dirty="0" smtClean="0">
                <a:solidFill>
                  <a:schemeClr val="accent3"/>
                </a:solidFill>
                <a:latin typeface="Gill Sans MT" pitchFamily="34" charset="0"/>
                <a:cs typeface="+mn-cs"/>
              </a:rPr>
              <a:t>Back to WB map</a:t>
            </a:r>
          </a:p>
        </p:txBody>
      </p:sp>
      <p:sp>
        <p:nvSpPr>
          <p:cNvPr id="17" name="TextBox 16"/>
          <p:cNvSpPr txBox="1"/>
          <p:nvPr/>
        </p:nvSpPr>
        <p:spPr>
          <a:xfrm>
            <a:off x="0" y="613436"/>
            <a:ext cx="7227180" cy="738664"/>
          </a:xfrm>
          <a:prstGeom prst="rect">
            <a:avLst/>
          </a:prstGeom>
          <a:noFill/>
        </p:spPr>
        <p:txBody>
          <a:bodyPr wrap="square" rtlCol="0">
            <a:spAutoFit/>
          </a:bodyPr>
          <a:lstStyle/>
          <a:p>
            <a:pPr>
              <a:defRPr sz="1800" b="1" i="0" u="none" strike="noStrike" kern="1200" baseline="0">
                <a:solidFill>
                  <a:sysClr val="windowText" lastClr="000000"/>
                </a:solidFill>
                <a:latin typeface="+mn-lt"/>
                <a:ea typeface="+mn-ea"/>
                <a:cs typeface="+mn-cs"/>
              </a:defRPr>
            </a:pPr>
            <a:r>
              <a:rPr lang="en-US" sz="2400" b="1" dirty="0" smtClean="0">
                <a:solidFill>
                  <a:schemeClr val="accent3"/>
                </a:solidFill>
                <a:latin typeface="Gill Sans MT" pitchFamily="34" charset="0"/>
              </a:rPr>
              <a:t>Settlement expansion and consolidation</a:t>
            </a:r>
          </a:p>
          <a:p>
            <a:endParaRPr lang="en-US" dirty="0"/>
          </a:p>
        </p:txBody>
      </p:sp>
      <p:pic>
        <p:nvPicPr>
          <p:cNvPr id="72706"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193576" y="1537203"/>
            <a:ext cx="5950424" cy="4175238"/>
          </a:xfrm>
          <a:prstGeom prst="rect">
            <a:avLst/>
          </a:prstGeom>
          <a:noFill/>
          <a:ln w="9525">
            <a:noFill/>
            <a:miter lim="800000"/>
            <a:headEnd/>
            <a:tailEnd/>
          </a:ln>
          <a:effec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ox(i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ox(i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72706"/>
                                        </p:tgtEl>
                                        <p:attrNameLst>
                                          <p:attrName>style.visibility</p:attrName>
                                        </p:attrNameLst>
                                      </p:cBhvr>
                                      <p:to>
                                        <p:strVal val="visible"/>
                                      </p:to>
                                    </p:set>
                                    <p:animEffect transition="in" filter="strips(downLeft)">
                                      <p:cBhvr>
                                        <p:cTn id="17" dur="500"/>
                                        <p:tgtEl>
                                          <p:spTgt spid="72706"/>
                                        </p:tgtEl>
                                      </p:cBhvr>
                                    </p:animEffect>
                                  </p:childTnLst>
                                </p:cTn>
                              </p:par>
                              <p:par>
                                <p:cTn id="18" presetID="18" presetClass="exit" presetSubtype="12" fill="hold" nodeType="withEffect">
                                  <p:stCondLst>
                                    <p:cond delay="0"/>
                                  </p:stCondLst>
                                  <p:childTnLst>
                                    <p:animEffect transition="out" filter="strips(downLeft)">
                                      <p:cBhvr>
                                        <p:cTn id="19" dur="500"/>
                                        <p:tgtEl>
                                          <p:spTgt spid="9"/>
                                        </p:tgtEl>
                                      </p:cBhvr>
                                    </p:animEffect>
                                    <p:set>
                                      <p:cBhvr>
                                        <p:cTn id="20"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p:nvPr/>
        </p:nvSpPr>
        <p:spPr>
          <a:xfrm>
            <a:off x="471371" y="868513"/>
            <a:ext cx="4411180" cy="707886"/>
          </a:xfrm>
          <a:prstGeom prst="rect">
            <a:avLst/>
          </a:prstGeom>
        </p:spPr>
        <p:txBody>
          <a:bodyPr wrap="square">
            <a:spAutoFit/>
          </a:bodyPr>
          <a:lstStyle/>
          <a:p>
            <a:pPr algn="ctr"/>
            <a:r>
              <a:rPr lang="en-US" sz="2000" b="1" dirty="0" smtClean="0">
                <a:solidFill>
                  <a:schemeClr val="accent3">
                    <a:lumMod val="60000"/>
                    <a:lumOff val="40000"/>
                  </a:schemeClr>
                </a:solidFill>
              </a:rPr>
              <a:t>West Bank demolitions and displacement</a:t>
            </a:r>
            <a:endParaRPr lang="en-US" sz="2000" b="1" dirty="0">
              <a:solidFill>
                <a:schemeClr val="accent3">
                  <a:lumMod val="60000"/>
                  <a:lumOff val="40000"/>
                </a:schemeClr>
              </a:solidFill>
            </a:endParaRPr>
          </a:p>
        </p:txBody>
      </p:sp>
      <p:pic>
        <p:nvPicPr>
          <p:cNvPr id="1028" name="Picture 4"/>
          <p:cNvPicPr>
            <a:picLocks noChangeAspect="1" noChangeArrowheads="1"/>
          </p:cNvPicPr>
          <p:nvPr/>
        </p:nvPicPr>
        <p:blipFill>
          <a:blip r:embed="rId3"/>
          <a:srcRect/>
          <a:stretch>
            <a:fillRect/>
          </a:stretch>
        </p:blipFill>
        <p:spPr bwMode="auto">
          <a:xfrm>
            <a:off x="5746824" y="0"/>
            <a:ext cx="3397176" cy="6858000"/>
          </a:xfrm>
          <a:prstGeom prst="rect">
            <a:avLst/>
          </a:prstGeom>
          <a:noFill/>
          <a:ln w="9525">
            <a:noFill/>
            <a:miter lim="800000"/>
            <a:headEnd/>
            <a:tailEnd/>
          </a:ln>
          <a:effectLst/>
        </p:spPr>
      </p:pic>
      <p:sp>
        <p:nvSpPr>
          <p:cNvPr id="8" name="TextBox 7"/>
          <p:cNvSpPr txBox="1"/>
          <p:nvPr/>
        </p:nvSpPr>
        <p:spPr>
          <a:xfrm>
            <a:off x="405441" y="6366294"/>
            <a:ext cx="2182483" cy="369332"/>
          </a:xfrm>
          <a:prstGeom prst="rect">
            <a:avLst/>
          </a:prstGeom>
          <a:noFill/>
        </p:spPr>
        <p:txBody>
          <a:bodyPr wrap="square" rtlCol="0">
            <a:spAutoFit/>
          </a:bodyPr>
          <a:lstStyle/>
          <a:p>
            <a:r>
              <a:rPr lang="en-US" sz="1200" dirty="0" smtClean="0"/>
              <a:t>* Source: OCHA</a:t>
            </a:r>
            <a:r>
              <a:rPr lang="en-US" dirty="0" smtClean="0"/>
              <a:t> </a:t>
            </a:r>
            <a:endParaRPr lang="en-US" dirty="0"/>
          </a:p>
        </p:txBody>
      </p:sp>
      <p:graphicFrame>
        <p:nvGraphicFramePr>
          <p:cNvPr id="7" name="Chart 6"/>
          <p:cNvGraphicFramePr/>
          <p:nvPr/>
        </p:nvGraphicFramePr>
        <p:xfrm>
          <a:off x="-104146" y="1744093"/>
          <a:ext cx="6505575" cy="450850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p:nvPr/>
        </p:nvSpPr>
        <p:spPr>
          <a:xfrm>
            <a:off x="471371" y="868512"/>
            <a:ext cx="4411180" cy="400110"/>
          </a:xfrm>
          <a:prstGeom prst="rect">
            <a:avLst/>
          </a:prstGeom>
        </p:spPr>
        <p:txBody>
          <a:bodyPr wrap="square">
            <a:spAutoFit/>
          </a:bodyPr>
          <a:lstStyle/>
          <a:p>
            <a:pPr algn="ctr">
              <a:defRPr sz="1800" b="1" i="0" u="none" strike="noStrike" kern="1200" baseline="0">
                <a:solidFill>
                  <a:sysClr val="windowText" lastClr="000000"/>
                </a:solidFill>
                <a:latin typeface="+mn-lt"/>
                <a:ea typeface="+mn-ea"/>
                <a:cs typeface="+mn-cs"/>
              </a:defRPr>
            </a:pPr>
            <a:r>
              <a:rPr lang="en-US" sz="2000" b="1" dirty="0" smtClean="0">
                <a:solidFill>
                  <a:schemeClr val="accent3">
                    <a:lumMod val="60000"/>
                    <a:lumOff val="40000"/>
                  </a:schemeClr>
                </a:solidFill>
              </a:rPr>
              <a:t>Donor funded structures demolished</a:t>
            </a:r>
          </a:p>
        </p:txBody>
      </p:sp>
      <p:pic>
        <p:nvPicPr>
          <p:cNvPr id="1028" name="Picture 4"/>
          <p:cNvPicPr>
            <a:picLocks noChangeAspect="1" noChangeArrowheads="1"/>
          </p:cNvPicPr>
          <p:nvPr/>
        </p:nvPicPr>
        <p:blipFill>
          <a:blip r:embed="rId3"/>
          <a:srcRect/>
          <a:stretch>
            <a:fillRect/>
          </a:stretch>
        </p:blipFill>
        <p:spPr bwMode="auto">
          <a:xfrm>
            <a:off x="5746824" y="0"/>
            <a:ext cx="3397176" cy="6858000"/>
          </a:xfrm>
          <a:prstGeom prst="rect">
            <a:avLst/>
          </a:prstGeom>
          <a:noFill/>
          <a:ln w="9525">
            <a:noFill/>
            <a:miter lim="800000"/>
            <a:headEnd/>
            <a:tailEnd/>
          </a:ln>
          <a:effectLst/>
        </p:spPr>
      </p:pic>
      <p:sp>
        <p:nvSpPr>
          <p:cNvPr id="6" name="Rectangle 5"/>
          <p:cNvSpPr/>
          <p:nvPr/>
        </p:nvSpPr>
        <p:spPr>
          <a:xfrm>
            <a:off x="344602" y="6237700"/>
            <a:ext cx="1338380" cy="276999"/>
          </a:xfrm>
          <a:prstGeom prst="rect">
            <a:avLst/>
          </a:prstGeom>
        </p:spPr>
        <p:txBody>
          <a:bodyPr wrap="none">
            <a:spAutoFit/>
          </a:bodyPr>
          <a:lstStyle/>
          <a:p>
            <a:r>
              <a:rPr lang="en-US" sz="1200" dirty="0" smtClean="0"/>
              <a:t>* Source: OCHA </a:t>
            </a:r>
            <a:endParaRPr lang="en-US" sz="1200" dirty="0"/>
          </a:p>
        </p:txBody>
      </p:sp>
      <p:graphicFrame>
        <p:nvGraphicFramePr>
          <p:cNvPr id="8" name="Chart 7"/>
          <p:cNvGraphicFramePr>
            <a:graphicFrameLocks/>
          </p:cNvGraphicFramePr>
          <p:nvPr/>
        </p:nvGraphicFramePr>
        <p:xfrm>
          <a:off x="0" y="1126016"/>
          <a:ext cx="5824807" cy="4895221"/>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p:nvPr/>
        </p:nvSpPr>
        <p:spPr>
          <a:xfrm>
            <a:off x="471371" y="868512"/>
            <a:ext cx="4411180" cy="707886"/>
          </a:xfrm>
          <a:prstGeom prst="rect">
            <a:avLst/>
          </a:prstGeom>
        </p:spPr>
        <p:txBody>
          <a:bodyPr wrap="square">
            <a:spAutoFit/>
          </a:bodyPr>
          <a:lstStyle/>
          <a:p>
            <a:pPr algn="ctr">
              <a:defRPr sz="1800" b="1" i="0" u="none" strike="noStrike" kern="1200" baseline="0">
                <a:solidFill>
                  <a:sysClr val="windowText" lastClr="000000"/>
                </a:solidFill>
                <a:latin typeface="+mn-lt"/>
                <a:ea typeface="+mn-ea"/>
                <a:cs typeface="+mn-cs"/>
              </a:defRPr>
            </a:pPr>
            <a:r>
              <a:rPr lang="en-US" sz="2000" b="1" dirty="0" smtClean="0">
                <a:solidFill>
                  <a:schemeClr val="accent3">
                    <a:lumMod val="60000"/>
                    <a:lumOff val="40000"/>
                  </a:schemeClr>
                </a:solidFill>
              </a:rPr>
              <a:t>Donor funded structures issued demolition or stop-work orders</a:t>
            </a:r>
          </a:p>
        </p:txBody>
      </p:sp>
      <p:pic>
        <p:nvPicPr>
          <p:cNvPr id="1028" name="Picture 4"/>
          <p:cNvPicPr>
            <a:picLocks noChangeAspect="1" noChangeArrowheads="1"/>
          </p:cNvPicPr>
          <p:nvPr/>
        </p:nvPicPr>
        <p:blipFill>
          <a:blip r:embed="rId3"/>
          <a:srcRect/>
          <a:stretch>
            <a:fillRect/>
          </a:stretch>
        </p:blipFill>
        <p:spPr bwMode="auto">
          <a:xfrm>
            <a:off x="5746824" y="0"/>
            <a:ext cx="3397176" cy="6858000"/>
          </a:xfrm>
          <a:prstGeom prst="rect">
            <a:avLst/>
          </a:prstGeom>
          <a:noFill/>
          <a:ln w="9525">
            <a:noFill/>
            <a:miter lim="800000"/>
            <a:headEnd/>
            <a:tailEnd/>
          </a:ln>
          <a:effectLst/>
        </p:spPr>
      </p:pic>
      <p:sp>
        <p:nvSpPr>
          <p:cNvPr id="6" name="Rectangle 5"/>
          <p:cNvSpPr/>
          <p:nvPr/>
        </p:nvSpPr>
        <p:spPr>
          <a:xfrm>
            <a:off x="344602" y="6237700"/>
            <a:ext cx="1338380" cy="276999"/>
          </a:xfrm>
          <a:prstGeom prst="rect">
            <a:avLst/>
          </a:prstGeom>
        </p:spPr>
        <p:txBody>
          <a:bodyPr wrap="none">
            <a:spAutoFit/>
          </a:bodyPr>
          <a:lstStyle/>
          <a:p>
            <a:r>
              <a:rPr lang="en-US" sz="1200" dirty="0" smtClean="0"/>
              <a:t>* Source: OCHA </a:t>
            </a:r>
            <a:endParaRPr lang="en-US" sz="1200" dirty="0"/>
          </a:p>
        </p:txBody>
      </p:sp>
      <p:graphicFrame>
        <p:nvGraphicFramePr>
          <p:cNvPr id="9" name="Chart 8"/>
          <p:cNvGraphicFramePr/>
          <p:nvPr/>
        </p:nvGraphicFramePr>
        <p:xfrm>
          <a:off x="-1" y="1662966"/>
          <a:ext cx="5667555" cy="4375525"/>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93360" y="586596"/>
            <a:ext cx="2850639" cy="6271404"/>
          </a:xfrm>
          <a:prstGeom prst="rect">
            <a:avLst/>
          </a:prstGeom>
          <a:noFill/>
          <a:ln w="9525">
            <a:noFill/>
            <a:miter lim="800000"/>
            <a:headEnd/>
            <a:tailEnd/>
          </a:ln>
          <a:effectLst/>
        </p:spPr>
      </p:pic>
      <p:sp>
        <p:nvSpPr>
          <p:cNvPr id="9" name="TextBox 1"/>
          <p:cNvSpPr txBox="1"/>
          <p:nvPr/>
        </p:nvSpPr>
        <p:spPr>
          <a:xfrm>
            <a:off x="3815733" y="1792504"/>
            <a:ext cx="1219236" cy="100245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400" b="1" i="0" baseline="0" dirty="0">
                <a:solidFill>
                  <a:srgbClr val="000000"/>
                </a:solidFill>
              </a:rPr>
              <a:t> 14,477 </a:t>
            </a:r>
          </a:p>
          <a:p>
            <a:pPr algn="ctr"/>
            <a:r>
              <a:rPr lang="en-US" sz="1400" b="0" i="0" baseline="0" dirty="0">
                <a:solidFill>
                  <a:srgbClr val="000000"/>
                </a:solidFill>
              </a:rPr>
              <a:t>Demolition Orders</a:t>
            </a:r>
          </a:p>
          <a:p>
            <a:pPr algn="ctr"/>
            <a:r>
              <a:rPr lang="en-US" sz="1400" b="1" i="0" baseline="0" dirty="0">
                <a:solidFill>
                  <a:srgbClr val="000000"/>
                </a:solidFill>
              </a:rPr>
              <a:t>Issued</a:t>
            </a:r>
            <a:endParaRPr lang="en-US" sz="1400" b="1" dirty="0">
              <a:solidFill>
                <a:srgbClr val="000000"/>
              </a:solidFill>
            </a:endParaRPr>
          </a:p>
        </p:txBody>
      </p:sp>
      <p:sp>
        <p:nvSpPr>
          <p:cNvPr id="13" name="Rectangle 12"/>
          <p:cNvSpPr/>
          <p:nvPr/>
        </p:nvSpPr>
        <p:spPr>
          <a:xfrm>
            <a:off x="3731952" y="1808797"/>
            <a:ext cx="1461150" cy="105517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14" name="Rectangle 13"/>
          <p:cNvSpPr/>
          <p:nvPr/>
        </p:nvSpPr>
        <p:spPr>
          <a:xfrm>
            <a:off x="4045789" y="5072331"/>
            <a:ext cx="1587260" cy="954107"/>
          </a:xfrm>
          <a:prstGeom prst="rect">
            <a:avLst/>
          </a:prstGeom>
        </p:spPr>
        <p:txBody>
          <a:bodyPr wrap="square">
            <a:spAutoFit/>
          </a:bodyPr>
          <a:lstStyle/>
          <a:p>
            <a:pPr algn="ctr">
              <a:defRPr/>
            </a:pPr>
            <a:r>
              <a:rPr lang="en-US" sz="1400" b="1" dirty="0" smtClean="0">
                <a:solidFill>
                  <a:srgbClr val="000000"/>
                </a:solidFill>
                <a:latin typeface="+mn-lt"/>
                <a:cs typeface="+mn-cs"/>
              </a:rPr>
              <a:t> 11,425</a:t>
            </a:r>
          </a:p>
          <a:p>
            <a:pPr algn="ctr">
              <a:defRPr/>
            </a:pPr>
            <a:r>
              <a:rPr lang="en-US" sz="1400" dirty="0" smtClean="0">
                <a:solidFill>
                  <a:srgbClr val="000000"/>
                </a:solidFill>
                <a:latin typeface="+mn-lt"/>
                <a:cs typeface="+mn-cs"/>
              </a:rPr>
              <a:t>Demolition Orders</a:t>
            </a:r>
          </a:p>
          <a:p>
            <a:pPr algn="ctr">
              <a:defRPr/>
            </a:pPr>
            <a:r>
              <a:rPr lang="en-US" sz="1400" b="1" dirty="0" smtClean="0">
                <a:solidFill>
                  <a:srgbClr val="000000"/>
                </a:solidFill>
                <a:latin typeface="+mn-lt"/>
                <a:cs typeface="+mn-cs"/>
              </a:rPr>
              <a:t>Outstanding</a:t>
            </a:r>
          </a:p>
          <a:p>
            <a:endParaRPr lang="en-US" sz="1400" dirty="0"/>
          </a:p>
        </p:txBody>
      </p:sp>
      <p:graphicFrame>
        <p:nvGraphicFramePr>
          <p:cNvPr id="15" name="Chart 14"/>
          <p:cNvGraphicFramePr>
            <a:graphicFrameLocks/>
          </p:cNvGraphicFramePr>
          <p:nvPr/>
        </p:nvGraphicFramePr>
        <p:xfrm>
          <a:off x="-540320" y="1915064"/>
          <a:ext cx="5138199" cy="4374873"/>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p:cNvSpPr/>
          <p:nvPr/>
        </p:nvSpPr>
        <p:spPr>
          <a:xfrm>
            <a:off x="4082760" y="4954562"/>
            <a:ext cx="1461150" cy="105517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17" name="TextBox 16"/>
          <p:cNvSpPr txBox="1"/>
          <p:nvPr/>
        </p:nvSpPr>
        <p:spPr>
          <a:xfrm>
            <a:off x="181153" y="664235"/>
            <a:ext cx="3554085" cy="1292662"/>
          </a:xfrm>
          <a:prstGeom prst="rect">
            <a:avLst/>
          </a:prstGeom>
          <a:noFill/>
        </p:spPr>
        <p:txBody>
          <a:bodyPr wrap="square" rtlCol="0">
            <a:spAutoFit/>
          </a:bodyPr>
          <a:lstStyle/>
          <a:p>
            <a:pPr>
              <a:defRPr sz="1800" b="1" i="0" u="none" strike="noStrike" kern="1200" baseline="0">
                <a:solidFill>
                  <a:sysClr val="windowText" lastClr="000000"/>
                </a:solidFill>
                <a:latin typeface="+mn-lt"/>
                <a:ea typeface="+mn-ea"/>
                <a:cs typeface="+mn-cs"/>
              </a:defRPr>
            </a:pPr>
            <a:r>
              <a:rPr lang="en-US" sz="2000" b="1" dirty="0" smtClean="0">
                <a:solidFill>
                  <a:schemeClr val="accent3">
                    <a:lumMod val="60000"/>
                    <a:lumOff val="40000"/>
                  </a:schemeClr>
                </a:solidFill>
                <a:latin typeface="+mn-lt"/>
                <a:cs typeface="+mn-cs"/>
              </a:rPr>
              <a:t>Demolition Orders against </a:t>
            </a:r>
          </a:p>
          <a:p>
            <a:pPr>
              <a:defRPr sz="1800" b="1" i="0" u="none" strike="noStrike" kern="1200" baseline="0">
                <a:solidFill>
                  <a:sysClr val="windowText" lastClr="000000"/>
                </a:solidFill>
                <a:latin typeface="+mn-lt"/>
                <a:ea typeface="+mn-ea"/>
                <a:cs typeface="+mn-cs"/>
              </a:defRPr>
            </a:pPr>
            <a:r>
              <a:rPr lang="en-US" sz="2000" b="1" dirty="0" smtClean="0">
                <a:solidFill>
                  <a:schemeClr val="accent3">
                    <a:lumMod val="60000"/>
                    <a:lumOff val="40000"/>
                  </a:schemeClr>
                </a:solidFill>
                <a:latin typeface="+mn-lt"/>
                <a:cs typeface="+mn-cs"/>
              </a:rPr>
              <a:t>Palestinian structures in Area C: </a:t>
            </a:r>
          </a:p>
          <a:p>
            <a:pPr>
              <a:defRPr sz="1800" b="1" i="0" u="none" strike="noStrike" kern="1200" baseline="0">
                <a:solidFill>
                  <a:sysClr val="windowText" lastClr="000000"/>
                </a:solidFill>
                <a:latin typeface="+mn-lt"/>
                <a:ea typeface="+mn-ea"/>
                <a:cs typeface="+mn-cs"/>
              </a:defRPr>
            </a:pPr>
            <a:r>
              <a:rPr lang="en-US" sz="2000" b="1" dirty="0" smtClean="0">
                <a:solidFill>
                  <a:schemeClr val="accent3">
                    <a:lumMod val="60000"/>
                    <a:lumOff val="40000"/>
                  </a:schemeClr>
                </a:solidFill>
                <a:latin typeface="+mn-lt"/>
                <a:cs typeface="+mn-cs"/>
              </a:rPr>
              <a:t>1988-2015</a:t>
            </a:r>
          </a:p>
          <a:p>
            <a:endParaRPr lang="en-US" dirty="0"/>
          </a:p>
        </p:txBody>
      </p:sp>
      <p:sp>
        <p:nvSpPr>
          <p:cNvPr id="18" name="TextBox 17"/>
          <p:cNvSpPr txBox="1"/>
          <p:nvPr/>
        </p:nvSpPr>
        <p:spPr>
          <a:xfrm>
            <a:off x="4364966" y="293299"/>
            <a:ext cx="2562045" cy="276999"/>
          </a:xfrm>
          <a:prstGeom prst="rect">
            <a:avLst/>
          </a:prstGeom>
          <a:noFill/>
        </p:spPr>
        <p:txBody>
          <a:bodyPr wrap="square" rtlCol="0">
            <a:spAutoFit/>
          </a:bodyPr>
          <a:lstStyle/>
          <a:p>
            <a:r>
              <a:rPr lang="en-US" sz="1200" b="1" dirty="0" smtClean="0"/>
              <a:t>581 Orders ready for execution</a:t>
            </a:r>
            <a:endParaRPr lang="en-US" sz="1200" b="1" dirty="0"/>
          </a:p>
        </p:txBody>
      </p:sp>
      <p:sp>
        <p:nvSpPr>
          <p:cNvPr id="19" name="TextBox 18"/>
          <p:cNvSpPr txBox="1"/>
          <p:nvPr/>
        </p:nvSpPr>
        <p:spPr>
          <a:xfrm>
            <a:off x="284672" y="6211019"/>
            <a:ext cx="3692105" cy="276999"/>
          </a:xfrm>
          <a:prstGeom prst="rect">
            <a:avLst/>
          </a:prstGeom>
          <a:noFill/>
        </p:spPr>
        <p:txBody>
          <a:bodyPr wrap="square" rtlCol="0">
            <a:spAutoFit/>
          </a:bodyPr>
          <a:lstStyle/>
          <a:p>
            <a:r>
              <a:rPr lang="en-US" sz="1200" dirty="0" smtClean="0"/>
              <a:t>* Source: Israeli Civil Administration</a:t>
            </a:r>
            <a:endParaRPr lang="en-US" sz="1200" dirty="0"/>
          </a:p>
        </p:txBody>
      </p:sp>
      <p:sp>
        <p:nvSpPr>
          <p:cNvPr id="11" name="Text Box 61">
            <a:hlinkClick r:id="rId5" action="ppaction://hlinksldjump" highlightClick="1"/>
            <a:hlinkHover r:id="" action="ppaction://noaction" highlightClick="1"/>
          </p:cNvPr>
          <p:cNvSpPr txBox="1">
            <a:spLocks noChangeArrowheads="1"/>
          </p:cNvSpPr>
          <p:nvPr/>
        </p:nvSpPr>
        <p:spPr bwMode="auto">
          <a:xfrm>
            <a:off x="3178175" y="6486525"/>
            <a:ext cx="1101980" cy="253916"/>
          </a:xfrm>
          <a:prstGeom prst="rect">
            <a:avLst/>
          </a:prstGeom>
          <a:solidFill>
            <a:schemeClr val="accent4"/>
          </a:solidFill>
          <a:ln w="9525">
            <a:noFill/>
            <a:miter lim="800000"/>
            <a:headEnd/>
            <a:tailEnd/>
          </a:ln>
          <a:effectLst>
            <a:outerShdw blurRad="50800" dist="38100" dir="2700000" algn="tl" rotWithShape="0">
              <a:prstClr val="black">
                <a:alpha val="40000"/>
              </a:prstClr>
            </a:outerShdw>
          </a:effectLst>
        </p:spPr>
        <p:txBody>
          <a:bodyPr wrap="square" lIns="0" tIns="45720" rIns="0" bIns="45720">
            <a:spAutoFit/>
          </a:bodyPr>
          <a:lstStyle/>
          <a:p>
            <a:pPr algn="ctr" fontAlgn="auto">
              <a:spcBef>
                <a:spcPct val="50000"/>
              </a:spcBef>
              <a:spcAft>
                <a:spcPts val="0"/>
              </a:spcAft>
              <a:defRPr/>
            </a:pPr>
            <a:r>
              <a:rPr lang="en-GB" sz="1050" dirty="0" smtClean="0">
                <a:solidFill>
                  <a:schemeClr val="accent3"/>
                </a:solidFill>
                <a:latin typeface="Gill Sans MT" pitchFamily="34" charset="0"/>
                <a:cs typeface="+mn-cs"/>
              </a:rPr>
              <a:t>Back to WB map</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Rectangle 102"/>
          <p:cNvSpPr/>
          <p:nvPr/>
        </p:nvSpPr>
        <p:spPr bwMode="auto">
          <a:xfrm>
            <a:off x="0" y="0"/>
            <a:ext cx="9144000" cy="581025"/>
          </a:xfrm>
          <a:prstGeom prst="rect">
            <a:avLst/>
          </a:prstGeom>
          <a:solidFill>
            <a:schemeClr val="bg1"/>
          </a:solidFill>
          <a:ln w="9525">
            <a:noFill/>
            <a:miter lim="800000"/>
            <a:headEnd/>
            <a:tailEnd/>
          </a:ln>
        </p:spPr>
        <p:txBody>
          <a:bodyPr rtlCol="0" anchor="ctr"/>
          <a:lstStyle/>
          <a:p>
            <a:pPr algn="ctr" fontAlgn="auto">
              <a:spcBef>
                <a:spcPts val="0"/>
              </a:spcBef>
              <a:spcAft>
                <a:spcPts val="0"/>
              </a:spcAft>
            </a:pPr>
            <a:endParaRPr lang="en-US" b="1">
              <a:latin typeface="+mn-lt"/>
              <a:cs typeface="+mn-cs"/>
            </a:endParaRPr>
          </a:p>
        </p:txBody>
      </p:sp>
      <p:pic>
        <p:nvPicPr>
          <p:cNvPr id="55" name="Aerial photo trans" descr="R:\filing\GIS\projects\Presentations\Presentation_2011\Restructure\Jerusalemi\Ariel.png"/>
          <p:cNvPicPr>
            <a:picLocks noChangeAspect="1" noChangeArrowheads="1"/>
          </p:cNvPicPr>
          <p:nvPr/>
        </p:nvPicPr>
        <p:blipFill>
          <a:blip r:embed="rId3" cstate="email">
            <a:lum bright="70000" contrast="-70000"/>
          </a:blip>
          <a:srcRect/>
          <a:stretch>
            <a:fillRect/>
          </a:stretch>
        </p:blipFill>
        <p:spPr bwMode="auto">
          <a:xfrm>
            <a:off x="3452813" y="1022350"/>
            <a:ext cx="5684837" cy="5435600"/>
          </a:xfrm>
          <a:prstGeom prst="rect">
            <a:avLst/>
          </a:prstGeom>
          <a:noFill/>
          <a:ln w="9525">
            <a:noFill/>
            <a:miter lim="800000"/>
            <a:headEnd/>
            <a:tailEnd/>
          </a:ln>
        </p:spPr>
      </p:pic>
      <p:pic>
        <p:nvPicPr>
          <p:cNvPr id="101401" name="Aerial photo" descr="R:\filing\GIS\projects\Presentations\Presentation_2011\Restructure\Jerusalemi\Ariel.png"/>
          <p:cNvPicPr>
            <a:picLocks noChangeAspect="1" noChangeArrowheads="1"/>
          </p:cNvPicPr>
          <p:nvPr/>
        </p:nvPicPr>
        <p:blipFill>
          <a:blip r:embed="rId3" cstate="email"/>
          <a:srcRect/>
          <a:stretch>
            <a:fillRect/>
          </a:stretch>
        </p:blipFill>
        <p:spPr bwMode="auto">
          <a:xfrm>
            <a:off x="3452813" y="1020763"/>
            <a:ext cx="5684837" cy="5435600"/>
          </a:xfrm>
          <a:prstGeom prst="rect">
            <a:avLst/>
          </a:prstGeom>
          <a:noFill/>
          <a:ln w="9525">
            <a:noFill/>
            <a:miter lim="800000"/>
            <a:headEnd/>
            <a:tailEnd/>
          </a:ln>
        </p:spPr>
      </p:pic>
      <p:pic>
        <p:nvPicPr>
          <p:cNvPr id="57" name="Basemap trans" descr="R:\filing\GIS\projects\Presentations\Presentation_2011\Restructure\Jerusalemi\basemap.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452813" y="1022350"/>
            <a:ext cx="5684837" cy="5435600"/>
          </a:xfrm>
          <a:prstGeom prst="rect">
            <a:avLst/>
          </a:prstGeom>
          <a:noFill/>
          <a:ln w="9525">
            <a:noFill/>
            <a:miter lim="800000"/>
            <a:headEnd/>
            <a:tailEnd/>
          </a:ln>
        </p:spPr>
      </p:pic>
      <p:pic>
        <p:nvPicPr>
          <p:cNvPr id="101408" name="Basemap" descr="R:\filing\GIS\projects\Presentations\Presentation_2011\Restructure\Jerusalemi\basemap.png"/>
          <p:cNvPicPr>
            <a:picLocks noChangeAspect="1" noChangeArrowheads="1"/>
          </p:cNvPicPr>
          <p:nvPr/>
        </p:nvPicPr>
        <p:blipFill>
          <a:blip r:embed="rId5" cstate="email"/>
          <a:srcRect/>
          <a:stretch>
            <a:fillRect/>
          </a:stretch>
        </p:blipFill>
        <p:spPr bwMode="auto">
          <a:xfrm>
            <a:off x="3452813" y="1020763"/>
            <a:ext cx="5684837" cy="5435600"/>
          </a:xfrm>
          <a:prstGeom prst="rect">
            <a:avLst/>
          </a:prstGeom>
          <a:noFill/>
          <a:ln w="9525">
            <a:noFill/>
            <a:miter lim="800000"/>
            <a:headEnd/>
            <a:tailEnd/>
          </a:ln>
        </p:spPr>
      </p:pic>
      <p:sp>
        <p:nvSpPr>
          <p:cNvPr id="13" name="triggerpup">
            <a:hlinkClick r:id="" action="ppaction://noaction" highlightClick="1"/>
            <a:hlinkHover r:id="" action="ppaction://noaction" highlightClick="1"/>
          </p:cNvPr>
          <p:cNvSpPr txBox="1"/>
          <p:nvPr/>
        </p:nvSpPr>
        <p:spPr>
          <a:xfrm>
            <a:off x="3175" y="4762500"/>
            <a:ext cx="1660525" cy="246063"/>
          </a:xfrm>
          <a:prstGeom prst="rect">
            <a:avLst/>
          </a:prstGeom>
          <a:gradFill>
            <a:gsLst>
              <a:gs pos="0">
                <a:schemeClr val="accent4"/>
              </a:gs>
              <a:gs pos="18000">
                <a:schemeClr val="bg1"/>
              </a:gs>
              <a:gs pos="100000">
                <a:schemeClr val="accent4"/>
              </a:gs>
            </a:gsLst>
            <a:lin ang="5400000" scaled="0"/>
          </a:gradFill>
          <a:effectLst>
            <a:outerShdw blurRad="50800" dist="38100" dir="2700000" algn="tl" rotWithShape="0">
              <a:prstClr val="black">
                <a:alpha val="40000"/>
              </a:prstClr>
            </a:outerShdw>
          </a:effectLst>
        </p:spPr>
        <p:txBody>
          <a:bodyPr lIns="0" rIns="0">
            <a:spAutoFit/>
          </a:bodyPr>
          <a:lstStyle/>
          <a:p>
            <a:pPr>
              <a:defRPr/>
            </a:pPr>
            <a:r>
              <a:rPr lang="en-US" sz="1000" dirty="0">
                <a:solidFill>
                  <a:schemeClr val="accent4">
                    <a:lumMod val="50000"/>
                  </a:schemeClr>
                </a:solidFill>
                <a:latin typeface="Gill Sans MT" pitchFamily="34" charset="0"/>
                <a:cs typeface="Arial" charset="0"/>
              </a:rPr>
              <a:t>   Palestinian communities</a:t>
            </a:r>
          </a:p>
        </p:txBody>
      </p:sp>
      <p:sp>
        <p:nvSpPr>
          <p:cNvPr id="14" name="triggerclosures">
            <a:hlinkClick r:id="" action="ppaction://noaction" highlightClick="1"/>
            <a:hlinkHover r:id="" action="ppaction://noaction" highlightClick="1"/>
          </p:cNvPr>
          <p:cNvSpPr txBox="1"/>
          <p:nvPr/>
        </p:nvSpPr>
        <p:spPr>
          <a:xfrm>
            <a:off x="1754188" y="4768850"/>
            <a:ext cx="1660525" cy="246063"/>
          </a:xfrm>
          <a:prstGeom prst="rect">
            <a:avLst/>
          </a:prstGeom>
          <a:gradFill>
            <a:gsLst>
              <a:gs pos="0">
                <a:schemeClr val="accent4"/>
              </a:gs>
              <a:gs pos="18000">
                <a:schemeClr val="bg1"/>
              </a:gs>
              <a:gs pos="100000">
                <a:schemeClr val="accent4"/>
              </a:gs>
            </a:gsLst>
            <a:lin ang="5400000" scaled="0"/>
          </a:gradFill>
          <a:effectLst>
            <a:outerShdw blurRad="50800" dist="38100" dir="2700000" algn="tl" rotWithShape="0">
              <a:prstClr val="black">
                <a:alpha val="40000"/>
              </a:prstClr>
            </a:outerShdw>
          </a:effectLst>
        </p:spPr>
        <p:txBody>
          <a:bodyPr>
            <a:spAutoFit/>
          </a:bodyPr>
          <a:lstStyle/>
          <a:p>
            <a:pPr>
              <a:defRPr/>
            </a:pPr>
            <a:r>
              <a:rPr lang="en-US" sz="1000" dirty="0">
                <a:solidFill>
                  <a:schemeClr val="accent4">
                    <a:lumMod val="50000"/>
                  </a:schemeClr>
                </a:solidFill>
                <a:latin typeface="Gill Sans MT" pitchFamily="34" charset="0"/>
                <a:cs typeface="Arial" charset="0"/>
              </a:rPr>
              <a:t>Closures</a:t>
            </a:r>
          </a:p>
        </p:txBody>
      </p:sp>
      <p:sp>
        <p:nvSpPr>
          <p:cNvPr id="15" name="triggerBarrier">
            <a:hlinkClick r:id="" action="ppaction://noaction" highlightClick="1"/>
            <a:hlinkHover r:id="" action="ppaction://noaction" highlightClick="1"/>
          </p:cNvPr>
          <p:cNvSpPr txBox="1"/>
          <p:nvPr/>
        </p:nvSpPr>
        <p:spPr>
          <a:xfrm>
            <a:off x="0" y="5400675"/>
            <a:ext cx="1660525" cy="246063"/>
          </a:xfrm>
          <a:prstGeom prst="rect">
            <a:avLst/>
          </a:prstGeom>
          <a:gradFill>
            <a:gsLst>
              <a:gs pos="0">
                <a:schemeClr val="accent4"/>
              </a:gs>
              <a:gs pos="18000">
                <a:schemeClr val="bg1"/>
              </a:gs>
              <a:gs pos="100000">
                <a:schemeClr val="accent4"/>
              </a:gs>
            </a:gsLst>
            <a:lin ang="5400000" scaled="0"/>
          </a:gradFill>
          <a:effectLst>
            <a:outerShdw blurRad="50800" dist="38100" dir="2700000" algn="tl" rotWithShape="0">
              <a:prstClr val="black">
                <a:alpha val="40000"/>
              </a:prstClr>
            </a:outerShdw>
          </a:effectLst>
        </p:spPr>
        <p:txBody>
          <a:bodyPr>
            <a:spAutoFit/>
          </a:bodyPr>
          <a:lstStyle/>
          <a:p>
            <a:pPr>
              <a:defRPr/>
            </a:pPr>
            <a:r>
              <a:rPr lang="en-US" sz="1000" dirty="0">
                <a:solidFill>
                  <a:schemeClr val="accent4">
                    <a:lumMod val="50000"/>
                  </a:schemeClr>
                </a:solidFill>
                <a:latin typeface="Gill Sans MT" pitchFamily="34" charset="0"/>
                <a:cs typeface="Arial" charset="0"/>
              </a:rPr>
              <a:t>Barrier</a:t>
            </a:r>
          </a:p>
        </p:txBody>
      </p:sp>
      <p:sp>
        <p:nvSpPr>
          <p:cNvPr id="16" name="triggerovertaken">
            <a:hlinkClick r:id="" action="ppaction://noaction" highlightClick="1"/>
            <a:hlinkHover r:id="" action="ppaction://noaction" highlightClick="1"/>
          </p:cNvPr>
          <p:cNvSpPr txBox="1"/>
          <p:nvPr/>
        </p:nvSpPr>
        <p:spPr>
          <a:xfrm>
            <a:off x="1754188" y="5751513"/>
            <a:ext cx="920750" cy="246062"/>
          </a:xfrm>
          <a:prstGeom prst="rect">
            <a:avLst/>
          </a:prstGeom>
          <a:gradFill>
            <a:gsLst>
              <a:gs pos="0">
                <a:schemeClr val="accent4"/>
              </a:gs>
              <a:gs pos="18000">
                <a:schemeClr val="bg1"/>
              </a:gs>
              <a:gs pos="100000">
                <a:schemeClr val="accent4"/>
              </a:gs>
            </a:gsLst>
            <a:lin ang="5400000" scaled="0"/>
          </a:gradFill>
          <a:effectLst>
            <a:outerShdw blurRad="50800" dist="38100" dir="2700000" algn="tl" rotWithShape="0">
              <a:prstClr val="black">
                <a:alpha val="40000"/>
              </a:prstClr>
            </a:outerShdw>
          </a:effectLst>
        </p:spPr>
        <p:txBody>
          <a:bodyPr>
            <a:spAutoFit/>
          </a:bodyPr>
          <a:lstStyle/>
          <a:p>
            <a:pPr>
              <a:defRPr/>
            </a:pPr>
            <a:r>
              <a:rPr lang="en-US" sz="1000" dirty="0">
                <a:solidFill>
                  <a:schemeClr val="accent4">
                    <a:lumMod val="50000"/>
                  </a:schemeClr>
                </a:solidFill>
                <a:latin typeface="Gill Sans MT" pitchFamily="34" charset="0"/>
                <a:cs typeface="Arial" charset="0"/>
              </a:rPr>
              <a:t>Evictions</a:t>
            </a:r>
          </a:p>
        </p:txBody>
      </p:sp>
      <p:pic>
        <p:nvPicPr>
          <p:cNvPr id="101406" name="PBU" descr="R:\filing\GIS\projects\Presentations\Presentation_2011\Restructure\Jerusalemi\pal community.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452813" y="1020763"/>
            <a:ext cx="5684837" cy="5435600"/>
          </a:xfrm>
          <a:prstGeom prst="rect">
            <a:avLst/>
          </a:prstGeom>
          <a:noFill/>
          <a:ln w="9525">
            <a:noFill/>
            <a:miter lim="800000"/>
            <a:headEnd/>
            <a:tailEnd/>
          </a:ln>
        </p:spPr>
      </p:pic>
      <p:pic>
        <p:nvPicPr>
          <p:cNvPr id="101405" name="Muni boundry" descr="R:\filing\GIS\projects\Presentations\Presentation_2011\Restructure\Jerusalemi\Municipal Boundary.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452813" y="1020763"/>
            <a:ext cx="5684837" cy="5435600"/>
          </a:xfrm>
          <a:prstGeom prst="rect">
            <a:avLst/>
          </a:prstGeom>
          <a:noFill/>
          <a:ln w="9525">
            <a:noFill/>
            <a:miter lim="800000"/>
            <a:headEnd/>
            <a:tailEnd/>
          </a:ln>
        </p:spPr>
      </p:pic>
      <p:pic>
        <p:nvPicPr>
          <p:cNvPr id="101417" name="Enclave" descr="R:\filing\GIS\projects\Presentations\Presentation_2011\Restructure\Jerusalemi\Barrier enclave.png"/>
          <p:cNvPicPr>
            <a:picLocks noChangeAspect="1" noChangeArrowheads="1"/>
          </p:cNvPicPr>
          <p:nvPr/>
        </p:nvPicPr>
        <p:blipFill>
          <a:blip r:embed="rId8" cstate="email"/>
          <a:srcRect/>
          <a:stretch>
            <a:fillRect/>
          </a:stretch>
        </p:blipFill>
        <p:spPr bwMode="auto">
          <a:xfrm>
            <a:off x="3452813" y="1023938"/>
            <a:ext cx="5684837" cy="5429250"/>
          </a:xfrm>
          <a:prstGeom prst="rect">
            <a:avLst/>
          </a:prstGeom>
          <a:noFill/>
          <a:ln w="9525">
            <a:noFill/>
            <a:miter lim="800000"/>
            <a:headEnd/>
            <a:tailEnd/>
          </a:ln>
        </p:spPr>
      </p:pic>
      <p:pic>
        <p:nvPicPr>
          <p:cNvPr id="101418" name="Barrier" descr="R:\filing\GIS\projects\Presentations\Presentation_2011\Restructure\Jerusalemi\Barrier.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3452813" y="1020763"/>
            <a:ext cx="5684837" cy="5435600"/>
          </a:xfrm>
          <a:prstGeom prst="rect">
            <a:avLst/>
          </a:prstGeom>
          <a:noFill/>
          <a:ln w="9525">
            <a:noFill/>
            <a:miter lim="800000"/>
            <a:headEnd/>
            <a:tailEnd/>
          </a:ln>
        </p:spPr>
      </p:pic>
      <p:pic>
        <p:nvPicPr>
          <p:cNvPr id="101410" name="Settlments 1987" descr="R:\filing\GIS\projects\Presentations\Presentation_2011\Restructure\Jerusalemi\Settlement 87.pn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452813" y="1020763"/>
            <a:ext cx="5684837" cy="5435600"/>
          </a:xfrm>
          <a:prstGeom prst="rect">
            <a:avLst/>
          </a:prstGeom>
          <a:noFill/>
          <a:ln w="9525">
            <a:noFill/>
            <a:miter lim="800000"/>
            <a:headEnd/>
            <a:tailEnd/>
          </a:ln>
        </p:spPr>
      </p:pic>
      <p:pic>
        <p:nvPicPr>
          <p:cNvPr id="101411" name="Settlments 2005" descr="R:\filing\GIS\projects\Presentations\Presentation_2011\Restructure\Jerusalemi\Settlement 05.pn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3452813" y="1020763"/>
            <a:ext cx="5684837" cy="5435600"/>
          </a:xfrm>
          <a:prstGeom prst="rect">
            <a:avLst/>
          </a:prstGeom>
          <a:noFill/>
          <a:ln w="9525">
            <a:noFill/>
            <a:miter lim="800000"/>
            <a:headEnd/>
            <a:tailEnd/>
          </a:ln>
        </p:spPr>
      </p:pic>
      <p:pic>
        <p:nvPicPr>
          <p:cNvPr id="101416" name="overtaken houses" descr="R:\filing\GIS\projects\Presentations\Presentation_2011\Restructure\Jerusalemi\overtaken houses.png"/>
          <p:cNvPicPr>
            <a:picLocks noChangeAspect="1" noChangeArrowheads="1"/>
          </p:cNvPicPr>
          <p:nvPr/>
        </p:nvPicPr>
        <p:blipFill>
          <a:blip r:embed="rId12" cstate="email"/>
          <a:srcRect/>
          <a:stretch>
            <a:fillRect/>
          </a:stretch>
        </p:blipFill>
        <p:spPr bwMode="auto">
          <a:xfrm>
            <a:off x="3452813" y="1020763"/>
            <a:ext cx="5684837" cy="5435600"/>
          </a:xfrm>
          <a:prstGeom prst="rect">
            <a:avLst/>
          </a:prstGeom>
          <a:noFill/>
          <a:ln w="9525">
            <a:noFill/>
            <a:miter lim="800000"/>
            <a:headEnd/>
            <a:tailEnd/>
          </a:ln>
        </p:spPr>
      </p:pic>
      <p:pic>
        <p:nvPicPr>
          <p:cNvPr id="56" name="greenline" descr="R:\filing\GIS\projects\Presentations\Presentation_2011\Restructure\Jerusalemi\basemap.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452813" y="1022350"/>
            <a:ext cx="5684837" cy="5435600"/>
          </a:xfrm>
          <a:prstGeom prst="rect">
            <a:avLst/>
          </a:prstGeom>
          <a:noFill/>
          <a:ln w="9525">
            <a:noFill/>
            <a:miter lim="800000"/>
            <a:headEnd/>
            <a:tailEnd/>
          </a:ln>
        </p:spPr>
      </p:pic>
      <p:pic>
        <p:nvPicPr>
          <p:cNvPr id="101419" name="Closures" descr="R:\filing\GIS\projects\Presentations\Presentation_2011\Restructure\Jerusalemi\Checkpoints.png"/>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3452813" y="1020763"/>
            <a:ext cx="5684837" cy="5435600"/>
          </a:xfrm>
          <a:prstGeom prst="rect">
            <a:avLst/>
          </a:prstGeom>
          <a:noFill/>
          <a:ln w="9525">
            <a:noFill/>
            <a:miter lim="800000"/>
            <a:headEnd/>
            <a:tailEnd/>
          </a:ln>
        </p:spPr>
      </p:pic>
      <p:pic>
        <p:nvPicPr>
          <p:cNvPr id="42" name="isolated communities" descr="R:\filing\GIS\projects\Presentations\Presentation_2011\Restructure\Jerusalemi\Pal label.png"/>
          <p:cNvPicPr>
            <a:picLocks noChangeAspect="1" noChangeArrowheads="1"/>
          </p:cNvPicPr>
          <p:nvPr/>
        </p:nvPicPr>
        <p:blipFill>
          <a:blip r:embed="rId14" cstate="email"/>
          <a:srcRect/>
          <a:stretch>
            <a:fillRect/>
          </a:stretch>
        </p:blipFill>
        <p:spPr bwMode="auto">
          <a:xfrm>
            <a:off x="3452813" y="1022350"/>
            <a:ext cx="5684837" cy="5435600"/>
          </a:xfrm>
          <a:prstGeom prst="rect">
            <a:avLst/>
          </a:prstGeom>
          <a:noFill/>
          <a:ln w="9525">
            <a:noFill/>
            <a:miter lim="800000"/>
            <a:headEnd/>
            <a:tailEnd/>
          </a:ln>
        </p:spPr>
      </p:pic>
      <p:sp>
        <p:nvSpPr>
          <p:cNvPr id="29" name="triggersettl87">
            <a:hlinkClick r:id="" action="ppaction://noaction" highlightClick="1"/>
            <a:hlinkHover r:id="" action="ppaction://noaction" highlightClick="1"/>
          </p:cNvPr>
          <p:cNvSpPr txBox="1"/>
          <p:nvPr/>
        </p:nvSpPr>
        <p:spPr>
          <a:xfrm>
            <a:off x="0" y="5086350"/>
            <a:ext cx="1660525" cy="246063"/>
          </a:xfrm>
          <a:prstGeom prst="rect">
            <a:avLst/>
          </a:prstGeom>
          <a:gradFill>
            <a:gsLst>
              <a:gs pos="0">
                <a:schemeClr val="accent4"/>
              </a:gs>
              <a:gs pos="18000">
                <a:schemeClr val="bg1"/>
              </a:gs>
              <a:gs pos="100000">
                <a:schemeClr val="accent4"/>
              </a:gs>
            </a:gsLst>
            <a:lin ang="5400000" scaled="0"/>
          </a:gradFill>
          <a:effectLst>
            <a:outerShdw blurRad="50800" dist="38100" dir="2700000" algn="tl" rotWithShape="0">
              <a:prstClr val="black">
                <a:alpha val="40000"/>
              </a:prstClr>
            </a:outerShdw>
          </a:effectLst>
        </p:spPr>
        <p:txBody>
          <a:bodyPr>
            <a:spAutoFit/>
          </a:bodyPr>
          <a:lstStyle/>
          <a:p>
            <a:pPr>
              <a:defRPr/>
            </a:pPr>
            <a:r>
              <a:rPr lang="en-US" sz="1000" dirty="0">
                <a:solidFill>
                  <a:schemeClr val="accent4">
                    <a:lumMod val="50000"/>
                  </a:schemeClr>
                </a:solidFill>
                <a:latin typeface="Gill Sans MT" pitchFamily="34" charset="0"/>
                <a:cs typeface="Arial" charset="0"/>
              </a:rPr>
              <a:t>Settlements</a:t>
            </a:r>
          </a:p>
        </p:txBody>
      </p:sp>
      <p:grpSp>
        <p:nvGrpSpPr>
          <p:cNvPr id="2" name="Leg greenline"/>
          <p:cNvGrpSpPr>
            <a:grpSpLocks/>
          </p:cNvGrpSpPr>
          <p:nvPr/>
        </p:nvGrpSpPr>
        <p:grpSpPr bwMode="auto">
          <a:xfrm>
            <a:off x="127000" y="3856038"/>
            <a:ext cx="2536825" cy="246062"/>
            <a:chOff x="857224" y="4335679"/>
            <a:chExt cx="2535634" cy="247254"/>
          </a:xfrm>
        </p:grpSpPr>
        <p:pic>
          <p:nvPicPr>
            <p:cNvPr id="52321" name="Picture 2"/>
            <p:cNvPicPr>
              <a:picLocks noChangeAspect="1" noChangeArrowheads="1"/>
            </p:cNvPicPr>
            <p:nvPr/>
          </p:nvPicPr>
          <p:blipFill>
            <a:blip r:embed="rId15" cstate="email"/>
            <a:srcRect/>
            <a:stretch>
              <a:fillRect/>
            </a:stretch>
          </p:blipFill>
          <p:spPr bwMode="auto">
            <a:xfrm>
              <a:off x="857224" y="4429132"/>
              <a:ext cx="381000" cy="114300"/>
            </a:xfrm>
            <a:prstGeom prst="rect">
              <a:avLst/>
            </a:prstGeom>
            <a:noFill/>
            <a:ln w="9525">
              <a:noFill/>
              <a:miter lim="800000"/>
              <a:headEnd/>
              <a:tailEnd/>
            </a:ln>
          </p:spPr>
        </p:pic>
        <p:sp>
          <p:nvSpPr>
            <p:cNvPr id="52322" name="Rectangle 142"/>
            <p:cNvSpPr>
              <a:spLocks noChangeArrowheads="1"/>
            </p:cNvSpPr>
            <p:nvPr/>
          </p:nvSpPr>
          <p:spPr bwMode="auto">
            <a:xfrm>
              <a:off x="1272432" y="4335679"/>
              <a:ext cx="2120426" cy="247254"/>
            </a:xfrm>
            <a:prstGeom prst="rect">
              <a:avLst/>
            </a:prstGeom>
            <a:noFill/>
            <a:ln w="9525">
              <a:noFill/>
              <a:miter lim="800000"/>
              <a:headEnd/>
              <a:tailEnd/>
            </a:ln>
          </p:spPr>
          <p:txBody>
            <a:bodyPr>
              <a:spAutoFit/>
            </a:bodyPr>
            <a:lstStyle/>
            <a:p>
              <a:pPr>
                <a:spcBef>
                  <a:spcPct val="50000"/>
                </a:spcBef>
              </a:pPr>
              <a:r>
                <a:rPr lang="en-US" sz="1000">
                  <a:solidFill>
                    <a:schemeClr val="tx2"/>
                  </a:solidFill>
                  <a:latin typeface="Gill Sans MT" pitchFamily="34" charset="0"/>
                </a:rPr>
                <a:t>Armistice line (Green Line)</a:t>
              </a:r>
              <a:endParaRPr lang="en-US" sz="1000">
                <a:solidFill>
                  <a:schemeClr val="accent2"/>
                </a:solidFill>
                <a:latin typeface="Gill Sans MT" pitchFamily="34" charset="0"/>
              </a:endParaRPr>
            </a:p>
          </p:txBody>
        </p:sp>
      </p:grpSp>
      <p:sp>
        <p:nvSpPr>
          <p:cNvPr id="38" name="outer circle"/>
          <p:cNvSpPr/>
          <p:nvPr/>
        </p:nvSpPr>
        <p:spPr bwMode="auto">
          <a:xfrm>
            <a:off x="3527425" y="1031875"/>
            <a:ext cx="5616575" cy="5394325"/>
          </a:xfrm>
          <a:prstGeom prst="ellipse">
            <a:avLst/>
          </a:prstGeom>
          <a:solidFill>
            <a:schemeClr val="accent5">
              <a:lumMod val="20000"/>
              <a:lumOff val="80000"/>
              <a:alpha val="20000"/>
            </a:schemeClr>
          </a:solidFill>
          <a:ln w="28575">
            <a:solidFill>
              <a:schemeClr val="accent3">
                <a:lumMod val="75000"/>
              </a:schemeClr>
            </a:solidFill>
            <a:prstDash val="sysDot"/>
            <a:miter lim="800000"/>
            <a:headEnd/>
            <a:tailEnd/>
          </a:ln>
        </p:spPr>
        <p:txBody>
          <a:bodyPr anchor="ctr"/>
          <a:lstStyle/>
          <a:p>
            <a:pPr algn="ctr" fontAlgn="auto">
              <a:spcBef>
                <a:spcPts val="0"/>
              </a:spcBef>
              <a:spcAft>
                <a:spcPts val="0"/>
              </a:spcAft>
              <a:defRPr/>
            </a:pPr>
            <a:endParaRPr lang="en-US" b="1" dirty="0">
              <a:latin typeface="+mn-lt"/>
              <a:cs typeface="+mn-cs"/>
            </a:endParaRPr>
          </a:p>
        </p:txBody>
      </p:sp>
      <p:sp>
        <p:nvSpPr>
          <p:cNvPr id="37" name="inner ring"/>
          <p:cNvSpPr/>
          <p:nvPr/>
        </p:nvSpPr>
        <p:spPr bwMode="auto">
          <a:xfrm>
            <a:off x="5373688" y="2027238"/>
            <a:ext cx="1916112" cy="2970212"/>
          </a:xfrm>
          <a:prstGeom prst="ellipse">
            <a:avLst/>
          </a:prstGeom>
          <a:solidFill>
            <a:schemeClr val="accent5">
              <a:lumMod val="40000"/>
              <a:lumOff val="60000"/>
              <a:alpha val="5000"/>
            </a:schemeClr>
          </a:solidFill>
          <a:ln w="28575">
            <a:solidFill>
              <a:schemeClr val="accent3">
                <a:lumMod val="75000"/>
              </a:schemeClr>
            </a:solidFill>
            <a:prstDash val="sysDot"/>
            <a:miter lim="800000"/>
            <a:headEnd/>
            <a:tailEnd/>
          </a:ln>
        </p:spPr>
        <p:txBody>
          <a:bodyPr anchor="ctr"/>
          <a:lstStyle/>
          <a:p>
            <a:pPr algn="ctr" fontAlgn="auto">
              <a:spcBef>
                <a:spcPts val="0"/>
              </a:spcBef>
              <a:spcAft>
                <a:spcPts val="0"/>
              </a:spcAft>
              <a:defRPr/>
            </a:pPr>
            <a:endParaRPr lang="en-US" b="1">
              <a:latin typeface="+mn-lt"/>
              <a:cs typeface="+mn-cs"/>
            </a:endParaRPr>
          </a:p>
        </p:txBody>
      </p:sp>
      <p:sp>
        <p:nvSpPr>
          <p:cNvPr id="36" name="nucleus"/>
          <p:cNvSpPr/>
          <p:nvPr/>
        </p:nvSpPr>
        <p:spPr bwMode="auto">
          <a:xfrm>
            <a:off x="6213475" y="3367088"/>
            <a:ext cx="703263" cy="714375"/>
          </a:xfrm>
          <a:prstGeom prst="ellipse">
            <a:avLst/>
          </a:prstGeom>
          <a:solidFill>
            <a:schemeClr val="accent5">
              <a:lumMod val="60000"/>
              <a:lumOff val="40000"/>
              <a:alpha val="2000"/>
            </a:schemeClr>
          </a:solidFill>
          <a:ln w="28575">
            <a:solidFill>
              <a:schemeClr val="accent3">
                <a:lumMod val="75000"/>
              </a:schemeClr>
            </a:solidFill>
            <a:prstDash val="sysDot"/>
            <a:miter lim="800000"/>
            <a:headEnd/>
            <a:tailEnd/>
          </a:ln>
        </p:spPr>
        <p:txBody>
          <a:bodyPr anchor="ctr"/>
          <a:lstStyle/>
          <a:p>
            <a:pPr algn="ctr" fontAlgn="auto">
              <a:spcBef>
                <a:spcPts val="0"/>
              </a:spcBef>
              <a:spcAft>
                <a:spcPts val="0"/>
              </a:spcAft>
              <a:defRPr/>
            </a:pPr>
            <a:endParaRPr lang="en-US" b="1">
              <a:latin typeface="+mn-lt"/>
              <a:cs typeface="+mn-cs"/>
            </a:endParaRPr>
          </a:p>
        </p:txBody>
      </p:sp>
      <p:sp>
        <p:nvSpPr>
          <p:cNvPr id="39" name="triggerlayers">
            <a:hlinkClick r:id="" action="ppaction://noaction" highlightClick="1"/>
            <a:hlinkHover r:id="" action="ppaction://noaction" highlightClick="1"/>
          </p:cNvPr>
          <p:cNvSpPr txBox="1"/>
          <p:nvPr/>
        </p:nvSpPr>
        <p:spPr>
          <a:xfrm>
            <a:off x="0" y="5727700"/>
            <a:ext cx="1660525" cy="246063"/>
          </a:xfrm>
          <a:prstGeom prst="rect">
            <a:avLst/>
          </a:prstGeom>
          <a:gradFill>
            <a:gsLst>
              <a:gs pos="0">
                <a:schemeClr val="accent4"/>
              </a:gs>
              <a:gs pos="18000">
                <a:schemeClr val="bg1"/>
              </a:gs>
              <a:gs pos="100000">
                <a:schemeClr val="accent4"/>
              </a:gs>
            </a:gsLst>
            <a:lin ang="5400000" scaled="0"/>
          </a:gradFill>
          <a:effectLst>
            <a:outerShdw blurRad="50800" dist="38100" dir="2700000" algn="tl" rotWithShape="0">
              <a:prstClr val="black">
                <a:alpha val="40000"/>
              </a:prstClr>
            </a:outerShdw>
          </a:effectLst>
        </p:spPr>
        <p:txBody>
          <a:bodyPr>
            <a:spAutoFit/>
          </a:bodyPr>
          <a:lstStyle/>
          <a:p>
            <a:pPr>
              <a:defRPr/>
            </a:pPr>
            <a:r>
              <a:rPr lang="en-US" sz="1000" dirty="0">
                <a:solidFill>
                  <a:schemeClr val="accent4">
                    <a:lumMod val="50000"/>
                  </a:schemeClr>
                </a:solidFill>
                <a:latin typeface="Gill Sans MT" pitchFamily="34" charset="0"/>
                <a:cs typeface="Arial" charset="0"/>
              </a:rPr>
              <a:t>Settlement layers</a:t>
            </a:r>
          </a:p>
        </p:txBody>
      </p:sp>
      <p:sp>
        <p:nvSpPr>
          <p:cNvPr id="40" name="triggerHospital">
            <a:hlinkClick r:id="" action="ppaction://noaction" highlightClick="1"/>
            <a:hlinkHover r:id="" action="ppaction://noaction" highlightClick="1"/>
          </p:cNvPr>
          <p:cNvSpPr txBox="1"/>
          <p:nvPr/>
        </p:nvSpPr>
        <p:spPr>
          <a:xfrm>
            <a:off x="1754188" y="5099050"/>
            <a:ext cx="1660525" cy="246063"/>
          </a:xfrm>
          <a:prstGeom prst="rect">
            <a:avLst/>
          </a:prstGeom>
          <a:gradFill>
            <a:gsLst>
              <a:gs pos="0">
                <a:schemeClr val="accent4"/>
              </a:gs>
              <a:gs pos="18000">
                <a:schemeClr val="bg1"/>
              </a:gs>
              <a:gs pos="100000">
                <a:schemeClr val="accent4"/>
              </a:gs>
            </a:gsLst>
            <a:lin ang="5400000" scaled="0"/>
          </a:gradFill>
          <a:effectLst>
            <a:outerShdw blurRad="50800" dist="38100" dir="2700000" algn="tl" rotWithShape="0">
              <a:prstClr val="black">
                <a:alpha val="40000"/>
              </a:prstClr>
            </a:outerShdw>
          </a:effectLst>
        </p:spPr>
        <p:txBody>
          <a:bodyPr lIns="0" rIns="0">
            <a:spAutoFit/>
          </a:bodyPr>
          <a:lstStyle/>
          <a:p>
            <a:pPr>
              <a:defRPr/>
            </a:pPr>
            <a:r>
              <a:rPr lang="en-US" sz="1000" dirty="0">
                <a:solidFill>
                  <a:schemeClr val="accent4">
                    <a:lumMod val="50000"/>
                  </a:schemeClr>
                </a:solidFill>
                <a:latin typeface="Gill Sans MT" pitchFamily="34" charset="0"/>
                <a:cs typeface="Arial" charset="0"/>
              </a:rPr>
              <a:t>   East Jerusalem hospitals</a:t>
            </a:r>
          </a:p>
        </p:txBody>
      </p:sp>
      <p:pic>
        <p:nvPicPr>
          <p:cNvPr id="41" name="Hospital" descr="R:\filing\GIS\projects\Presentations\Presentation_2011\Restructure\Jerusalemi\East Jerusalem.png"/>
          <p:cNvPicPr>
            <a:picLocks noChangeAspect="1" noChangeArrowheads="1"/>
          </p:cNvPicPr>
          <p:nvPr/>
        </p:nvPicPr>
        <p:blipFill>
          <a:blip r:embed="rId16" cstate="email"/>
          <a:srcRect/>
          <a:stretch>
            <a:fillRect/>
          </a:stretch>
        </p:blipFill>
        <p:spPr bwMode="auto">
          <a:xfrm>
            <a:off x="3452813" y="1022350"/>
            <a:ext cx="5684837" cy="5435600"/>
          </a:xfrm>
          <a:prstGeom prst="rect">
            <a:avLst/>
          </a:prstGeom>
          <a:noFill/>
          <a:ln w="9525">
            <a:noFill/>
            <a:miter lim="800000"/>
            <a:headEnd/>
            <a:tailEnd/>
          </a:ln>
        </p:spPr>
      </p:pic>
      <p:sp>
        <p:nvSpPr>
          <p:cNvPr id="43" name="triggerisolated">
            <a:hlinkClick r:id="" action="ppaction://noaction" highlightClick="1"/>
            <a:hlinkHover r:id="" action="ppaction://noaction" highlightClick="1"/>
          </p:cNvPr>
          <p:cNvSpPr txBox="1"/>
          <p:nvPr/>
        </p:nvSpPr>
        <p:spPr>
          <a:xfrm>
            <a:off x="0" y="6059488"/>
            <a:ext cx="1660525" cy="246062"/>
          </a:xfrm>
          <a:prstGeom prst="rect">
            <a:avLst/>
          </a:prstGeom>
          <a:gradFill>
            <a:gsLst>
              <a:gs pos="0">
                <a:schemeClr val="accent4"/>
              </a:gs>
              <a:gs pos="18000">
                <a:schemeClr val="bg1"/>
              </a:gs>
              <a:gs pos="100000">
                <a:schemeClr val="accent4"/>
              </a:gs>
            </a:gsLst>
            <a:lin ang="5400000" scaled="0"/>
          </a:gradFill>
          <a:effectLst>
            <a:outerShdw blurRad="50800" dist="38100" dir="2700000" algn="tl" rotWithShape="0">
              <a:prstClr val="black">
                <a:alpha val="40000"/>
              </a:prstClr>
            </a:outerShdw>
          </a:effectLst>
        </p:spPr>
        <p:txBody>
          <a:bodyPr>
            <a:spAutoFit/>
          </a:bodyPr>
          <a:lstStyle/>
          <a:p>
            <a:pPr>
              <a:defRPr/>
            </a:pPr>
            <a:r>
              <a:rPr lang="en-US" sz="1000" dirty="0">
                <a:solidFill>
                  <a:schemeClr val="accent4">
                    <a:lumMod val="50000"/>
                  </a:schemeClr>
                </a:solidFill>
                <a:latin typeface="Gill Sans MT" pitchFamily="34" charset="0"/>
                <a:cs typeface="Arial" charset="0"/>
              </a:rPr>
              <a:t>Isolated communities</a:t>
            </a:r>
          </a:p>
        </p:txBody>
      </p:sp>
      <p:sp>
        <p:nvSpPr>
          <p:cNvPr id="44" name="triggerdemolitions">
            <a:hlinkClick r:id="" action="ppaction://noaction" highlightClick="1"/>
            <a:hlinkHover r:id="" action="ppaction://noaction" highlightClick="1"/>
          </p:cNvPr>
          <p:cNvSpPr txBox="1"/>
          <p:nvPr/>
        </p:nvSpPr>
        <p:spPr>
          <a:xfrm>
            <a:off x="1752600" y="5424488"/>
            <a:ext cx="911225" cy="246062"/>
          </a:xfrm>
          <a:prstGeom prst="rect">
            <a:avLst/>
          </a:prstGeom>
          <a:gradFill>
            <a:gsLst>
              <a:gs pos="0">
                <a:schemeClr val="accent4"/>
              </a:gs>
              <a:gs pos="18000">
                <a:schemeClr val="bg1"/>
              </a:gs>
              <a:gs pos="100000">
                <a:schemeClr val="accent4"/>
              </a:gs>
            </a:gsLst>
            <a:lin ang="5400000" scaled="0"/>
          </a:gradFill>
          <a:effectLst>
            <a:outerShdw blurRad="50800" dist="38100" dir="2700000" algn="tl" rotWithShape="0">
              <a:prstClr val="black">
                <a:alpha val="40000"/>
              </a:prstClr>
            </a:outerShdw>
          </a:effectLst>
        </p:spPr>
        <p:txBody>
          <a:bodyPr>
            <a:spAutoFit/>
          </a:bodyPr>
          <a:lstStyle/>
          <a:p>
            <a:pPr>
              <a:defRPr/>
            </a:pPr>
            <a:r>
              <a:rPr lang="en-US" sz="1000" dirty="0">
                <a:solidFill>
                  <a:schemeClr val="accent4">
                    <a:lumMod val="50000"/>
                  </a:schemeClr>
                </a:solidFill>
                <a:latin typeface="Gill Sans MT" pitchFamily="34" charset="0"/>
                <a:cs typeface="Arial" charset="0"/>
              </a:rPr>
              <a:t>Demolitions</a:t>
            </a:r>
          </a:p>
        </p:txBody>
      </p:sp>
      <p:pic>
        <p:nvPicPr>
          <p:cNvPr id="45" name="Demolitions" descr="R:\filing\GIS\projects\Presentations\Presentation_2011\Restructure\Jerusalemi\Pal label.png"/>
          <p:cNvPicPr>
            <a:picLocks noChangeAspect="1" noChangeArrowheads="1"/>
          </p:cNvPicPr>
          <p:nvPr/>
        </p:nvPicPr>
        <p:blipFill>
          <a:blip r:embed="rId17" cstate="email"/>
          <a:srcRect/>
          <a:stretch>
            <a:fillRect/>
          </a:stretch>
        </p:blipFill>
        <p:spPr bwMode="auto">
          <a:xfrm>
            <a:off x="3459163" y="1031875"/>
            <a:ext cx="5684837" cy="5435600"/>
          </a:xfrm>
          <a:prstGeom prst="rect">
            <a:avLst/>
          </a:prstGeom>
          <a:noFill/>
          <a:ln w="9525">
            <a:noFill/>
            <a:miter lim="800000"/>
            <a:headEnd/>
            <a:tailEnd/>
          </a:ln>
        </p:spPr>
      </p:pic>
      <p:pic>
        <p:nvPicPr>
          <p:cNvPr id="101421" name="Dislocated comm" descr="R:\filing\GIS\projects\Presentations\Presentation_2011\Restructure\Jerusalemi\MC.png"/>
          <p:cNvPicPr>
            <a:picLocks noChangeAspect="1" noChangeArrowheads="1"/>
          </p:cNvPicPr>
          <p:nvPr/>
        </p:nvPicPr>
        <p:blipFill>
          <a:blip r:embed="rId18" cstate="email"/>
          <a:srcRect/>
          <a:stretch>
            <a:fillRect/>
          </a:stretch>
        </p:blipFill>
        <p:spPr bwMode="auto">
          <a:xfrm>
            <a:off x="3452813" y="1020763"/>
            <a:ext cx="5684837" cy="5435600"/>
          </a:xfrm>
          <a:prstGeom prst="rect">
            <a:avLst/>
          </a:prstGeom>
          <a:noFill/>
          <a:ln w="9525">
            <a:noFill/>
            <a:miter lim="800000"/>
            <a:headEnd/>
            <a:tailEnd/>
          </a:ln>
        </p:spPr>
      </p:pic>
      <p:pic>
        <p:nvPicPr>
          <p:cNvPr id="101407" name="comms" descr="R:\filing\GIS\projects\Presentations\Presentation_2011\Restructure\Jerusalemi\Pal label.png"/>
          <p:cNvPicPr>
            <a:picLocks noChangeAspect="1" noChangeArrowheads="1"/>
          </p:cNvPicPr>
          <p:nvPr/>
        </p:nvPicPr>
        <p:blipFill>
          <a:blip r:embed="rId19" cstate="email">
            <a:extLst>
              <a:ext uri="{28A0092B-C50C-407E-A947-70E740481C1C}">
                <a14:useLocalDpi xmlns:a14="http://schemas.microsoft.com/office/drawing/2010/main"/>
              </a:ext>
            </a:extLst>
          </a:blip>
          <a:srcRect/>
          <a:stretch>
            <a:fillRect/>
          </a:stretch>
        </p:blipFill>
        <p:spPr bwMode="auto">
          <a:xfrm>
            <a:off x="3452813" y="1020763"/>
            <a:ext cx="5684837" cy="5435600"/>
          </a:xfrm>
          <a:prstGeom prst="rect">
            <a:avLst/>
          </a:prstGeom>
          <a:noFill/>
          <a:ln w="9525">
            <a:noFill/>
            <a:miter lim="800000"/>
            <a:headEnd/>
            <a:tailEnd/>
          </a:ln>
        </p:spPr>
      </p:pic>
      <p:sp>
        <p:nvSpPr>
          <p:cNvPr id="52256" name="Rectangle 46"/>
          <p:cNvSpPr>
            <a:spLocks noChangeArrowheads="1"/>
          </p:cNvSpPr>
          <p:nvPr/>
        </p:nvSpPr>
        <p:spPr bwMode="auto">
          <a:xfrm>
            <a:off x="4524375" y="161925"/>
            <a:ext cx="4438650" cy="461963"/>
          </a:xfrm>
          <a:prstGeom prst="rect">
            <a:avLst/>
          </a:prstGeom>
          <a:noFill/>
          <a:ln w="9525">
            <a:noFill/>
            <a:miter lim="800000"/>
            <a:headEnd/>
            <a:tailEnd/>
          </a:ln>
        </p:spPr>
        <p:txBody>
          <a:bodyPr>
            <a:spAutoFit/>
          </a:bodyPr>
          <a:lstStyle/>
          <a:p>
            <a:pPr algn="r"/>
            <a:r>
              <a:rPr lang="en-US" sz="2400" b="1" dirty="0" smtClean="0">
                <a:solidFill>
                  <a:schemeClr val="tx2"/>
                </a:solidFill>
                <a:latin typeface="Gill Sans MT" pitchFamily="34" charset="0"/>
              </a:rPr>
              <a:t>Occupied East </a:t>
            </a:r>
            <a:r>
              <a:rPr lang="en-US" sz="2400" b="1" dirty="0">
                <a:solidFill>
                  <a:schemeClr val="tx2"/>
                </a:solidFill>
                <a:latin typeface="Gill Sans MT" pitchFamily="34" charset="0"/>
              </a:rPr>
              <a:t>Jerusalem</a:t>
            </a:r>
          </a:p>
        </p:txBody>
      </p:sp>
      <p:sp>
        <p:nvSpPr>
          <p:cNvPr id="53" name="pal_comm_on"/>
          <p:cNvSpPr/>
          <p:nvPr/>
        </p:nvSpPr>
        <p:spPr bwMode="auto">
          <a:xfrm>
            <a:off x="1474788" y="4819650"/>
            <a:ext cx="142875" cy="142875"/>
          </a:xfrm>
          <a:prstGeom prst="ellipse">
            <a:avLst/>
          </a:prstGeom>
          <a:solidFill>
            <a:srgbClr val="C00000"/>
          </a:solidFill>
          <a:ln w="9525">
            <a:noFill/>
            <a:miter lim="800000"/>
            <a:headEnd/>
            <a:tailEnd/>
          </a:ln>
        </p:spPr>
        <p:txBody>
          <a:bodyPr anchor="ctr"/>
          <a:lstStyle/>
          <a:p>
            <a:pPr algn="ctr" fontAlgn="auto">
              <a:spcBef>
                <a:spcPts val="0"/>
              </a:spcBef>
              <a:spcAft>
                <a:spcPts val="0"/>
              </a:spcAft>
              <a:defRPr/>
            </a:pPr>
            <a:endParaRPr lang="en-US" b="1">
              <a:latin typeface="+mn-lt"/>
              <a:cs typeface="+mn-cs"/>
            </a:endParaRPr>
          </a:p>
        </p:txBody>
      </p:sp>
      <p:sp>
        <p:nvSpPr>
          <p:cNvPr id="54" name="pal_closures_on"/>
          <p:cNvSpPr/>
          <p:nvPr/>
        </p:nvSpPr>
        <p:spPr bwMode="auto">
          <a:xfrm>
            <a:off x="3217863" y="4819650"/>
            <a:ext cx="142875" cy="142875"/>
          </a:xfrm>
          <a:prstGeom prst="ellipse">
            <a:avLst/>
          </a:prstGeom>
          <a:solidFill>
            <a:srgbClr val="C00000"/>
          </a:solidFill>
          <a:ln w="9525">
            <a:noFill/>
            <a:miter lim="800000"/>
            <a:headEnd/>
            <a:tailEnd/>
          </a:ln>
        </p:spPr>
        <p:txBody>
          <a:bodyPr anchor="ctr"/>
          <a:lstStyle/>
          <a:p>
            <a:pPr algn="ctr" fontAlgn="auto">
              <a:spcBef>
                <a:spcPts val="0"/>
              </a:spcBef>
              <a:spcAft>
                <a:spcPts val="0"/>
              </a:spcAft>
              <a:defRPr/>
            </a:pPr>
            <a:endParaRPr lang="en-US" b="1">
              <a:latin typeface="+mn-lt"/>
              <a:cs typeface="+mn-cs"/>
            </a:endParaRPr>
          </a:p>
        </p:txBody>
      </p:sp>
      <p:sp>
        <p:nvSpPr>
          <p:cNvPr id="58" name="pal_barrier_on"/>
          <p:cNvSpPr/>
          <p:nvPr/>
        </p:nvSpPr>
        <p:spPr bwMode="auto">
          <a:xfrm>
            <a:off x="1471613" y="5448300"/>
            <a:ext cx="142875" cy="142875"/>
          </a:xfrm>
          <a:prstGeom prst="ellipse">
            <a:avLst/>
          </a:prstGeom>
          <a:solidFill>
            <a:srgbClr val="C00000"/>
          </a:solidFill>
          <a:ln w="9525">
            <a:noFill/>
            <a:miter lim="800000"/>
            <a:headEnd/>
            <a:tailEnd/>
          </a:ln>
        </p:spPr>
        <p:txBody>
          <a:bodyPr anchor="ctr"/>
          <a:lstStyle/>
          <a:p>
            <a:pPr algn="ctr" fontAlgn="auto">
              <a:spcBef>
                <a:spcPts val="0"/>
              </a:spcBef>
              <a:spcAft>
                <a:spcPts val="0"/>
              </a:spcAft>
              <a:defRPr/>
            </a:pPr>
            <a:endParaRPr lang="en-US" b="1">
              <a:latin typeface="+mn-lt"/>
              <a:cs typeface="+mn-cs"/>
            </a:endParaRPr>
          </a:p>
        </p:txBody>
      </p:sp>
      <p:sp>
        <p:nvSpPr>
          <p:cNvPr id="59" name="pal_overtaken_on"/>
          <p:cNvSpPr/>
          <p:nvPr/>
        </p:nvSpPr>
        <p:spPr bwMode="auto">
          <a:xfrm>
            <a:off x="2495550" y="5800725"/>
            <a:ext cx="142875" cy="142875"/>
          </a:xfrm>
          <a:prstGeom prst="ellipse">
            <a:avLst/>
          </a:prstGeom>
          <a:solidFill>
            <a:srgbClr val="C00000"/>
          </a:solidFill>
          <a:ln w="9525">
            <a:noFill/>
            <a:miter lim="800000"/>
            <a:headEnd/>
            <a:tailEnd/>
          </a:ln>
        </p:spPr>
        <p:txBody>
          <a:bodyPr anchor="ctr"/>
          <a:lstStyle/>
          <a:p>
            <a:pPr algn="ctr" fontAlgn="auto">
              <a:spcBef>
                <a:spcPts val="0"/>
              </a:spcBef>
              <a:spcAft>
                <a:spcPts val="0"/>
              </a:spcAft>
              <a:defRPr/>
            </a:pPr>
            <a:endParaRPr lang="en-US" b="1">
              <a:latin typeface="+mn-lt"/>
              <a:cs typeface="+mn-cs"/>
            </a:endParaRPr>
          </a:p>
        </p:txBody>
      </p:sp>
      <p:sp>
        <p:nvSpPr>
          <p:cNvPr id="60" name="pal_settlements_on"/>
          <p:cNvSpPr/>
          <p:nvPr/>
        </p:nvSpPr>
        <p:spPr bwMode="auto">
          <a:xfrm>
            <a:off x="1476375" y="5775325"/>
            <a:ext cx="142875" cy="142875"/>
          </a:xfrm>
          <a:prstGeom prst="ellipse">
            <a:avLst/>
          </a:prstGeom>
          <a:solidFill>
            <a:srgbClr val="C00000"/>
          </a:solidFill>
          <a:ln w="9525">
            <a:noFill/>
            <a:miter lim="800000"/>
            <a:headEnd/>
            <a:tailEnd/>
          </a:ln>
        </p:spPr>
        <p:txBody>
          <a:bodyPr anchor="ctr"/>
          <a:lstStyle/>
          <a:p>
            <a:pPr algn="ctr" fontAlgn="auto">
              <a:spcBef>
                <a:spcPts val="0"/>
              </a:spcBef>
              <a:spcAft>
                <a:spcPts val="0"/>
              </a:spcAft>
              <a:defRPr/>
            </a:pPr>
            <a:endParaRPr lang="en-US" b="1">
              <a:latin typeface="+mn-lt"/>
              <a:cs typeface="+mn-cs"/>
            </a:endParaRPr>
          </a:p>
        </p:txBody>
      </p:sp>
      <p:sp>
        <p:nvSpPr>
          <p:cNvPr id="61" name="pal_EJ_on"/>
          <p:cNvSpPr/>
          <p:nvPr/>
        </p:nvSpPr>
        <p:spPr bwMode="auto">
          <a:xfrm>
            <a:off x="3232150" y="5151438"/>
            <a:ext cx="142875" cy="142875"/>
          </a:xfrm>
          <a:prstGeom prst="ellipse">
            <a:avLst/>
          </a:prstGeom>
          <a:solidFill>
            <a:srgbClr val="C00000"/>
          </a:solidFill>
          <a:ln w="9525">
            <a:noFill/>
            <a:miter lim="800000"/>
            <a:headEnd/>
            <a:tailEnd/>
          </a:ln>
        </p:spPr>
        <p:txBody>
          <a:bodyPr anchor="ctr"/>
          <a:lstStyle/>
          <a:p>
            <a:pPr algn="ctr" fontAlgn="auto">
              <a:spcBef>
                <a:spcPts val="0"/>
              </a:spcBef>
              <a:spcAft>
                <a:spcPts val="0"/>
              </a:spcAft>
              <a:defRPr/>
            </a:pPr>
            <a:endParaRPr lang="en-US" b="1">
              <a:latin typeface="+mn-lt"/>
              <a:cs typeface="+mn-cs"/>
            </a:endParaRPr>
          </a:p>
        </p:txBody>
      </p:sp>
      <p:sp>
        <p:nvSpPr>
          <p:cNvPr id="62" name="pal_Isolated_on"/>
          <p:cNvSpPr/>
          <p:nvPr/>
        </p:nvSpPr>
        <p:spPr bwMode="auto">
          <a:xfrm>
            <a:off x="1476375" y="6115050"/>
            <a:ext cx="142875" cy="142875"/>
          </a:xfrm>
          <a:prstGeom prst="ellipse">
            <a:avLst/>
          </a:prstGeom>
          <a:solidFill>
            <a:srgbClr val="C00000"/>
          </a:solidFill>
          <a:ln w="9525">
            <a:noFill/>
            <a:miter lim="800000"/>
            <a:headEnd/>
            <a:tailEnd/>
          </a:ln>
        </p:spPr>
        <p:txBody>
          <a:bodyPr anchor="ctr"/>
          <a:lstStyle/>
          <a:p>
            <a:pPr algn="ctr" fontAlgn="auto">
              <a:spcBef>
                <a:spcPts val="0"/>
              </a:spcBef>
              <a:spcAft>
                <a:spcPts val="0"/>
              </a:spcAft>
              <a:defRPr/>
            </a:pPr>
            <a:endParaRPr lang="en-US" b="1">
              <a:latin typeface="+mn-lt"/>
              <a:cs typeface="+mn-cs"/>
            </a:endParaRPr>
          </a:p>
        </p:txBody>
      </p:sp>
      <p:sp>
        <p:nvSpPr>
          <p:cNvPr id="63" name="pal_Demo_on"/>
          <p:cNvSpPr/>
          <p:nvPr/>
        </p:nvSpPr>
        <p:spPr bwMode="auto">
          <a:xfrm>
            <a:off x="2493963" y="5481638"/>
            <a:ext cx="142875" cy="142875"/>
          </a:xfrm>
          <a:prstGeom prst="ellipse">
            <a:avLst/>
          </a:prstGeom>
          <a:solidFill>
            <a:srgbClr val="C00000"/>
          </a:solidFill>
          <a:ln w="9525">
            <a:noFill/>
            <a:miter lim="800000"/>
            <a:headEnd/>
            <a:tailEnd/>
          </a:ln>
        </p:spPr>
        <p:txBody>
          <a:bodyPr anchor="ctr"/>
          <a:lstStyle/>
          <a:p>
            <a:pPr algn="ctr" fontAlgn="auto">
              <a:spcBef>
                <a:spcPts val="0"/>
              </a:spcBef>
              <a:spcAft>
                <a:spcPts val="0"/>
              </a:spcAft>
              <a:defRPr/>
            </a:pPr>
            <a:endParaRPr lang="en-US" b="1">
              <a:latin typeface="+mn-lt"/>
              <a:cs typeface="+mn-cs"/>
            </a:endParaRPr>
          </a:p>
        </p:txBody>
      </p:sp>
      <p:sp>
        <p:nvSpPr>
          <p:cNvPr id="64" name="pal_Settle87_on"/>
          <p:cNvSpPr/>
          <p:nvPr/>
        </p:nvSpPr>
        <p:spPr bwMode="auto">
          <a:xfrm>
            <a:off x="1484313" y="5129213"/>
            <a:ext cx="142875" cy="142875"/>
          </a:xfrm>
          <a:prstGeom prst="ellipse">
            <a:avLst/>
          </a:prstGeom>
          <a:solidFill>
            <a:srgbClr val="C00000"/>
          </a:solidFill>
          <a:ln w="9525">
            <a:noFill/>
            <a:miter lim="800000"/>
            <a:headEnd/>
            <a:tailEnd/>
          </a:ln>
        </p:spPr>
        <p:txBody>
          <a:bodyPr anchor="ctr"/>
          <a:lstStyle/>
          <a:p>
            <a:pPr algn="ctr" fontAlgn="auto">
              <a:spcBef>
                <a:spcPts val="0"/>
              </a:spcBef>
              <a:spcAft>
                <a:spcPts val="0"/>
              </a:spcAft>
              <a:defRPr/>
            </a:pPr>
            <a:endParaRPr lang="en-US" b="1">
              <a:latin typeface="+mn-lt"/>
              <a:cs typeface="+mn-cs"/>
            </a:endParaRPr>
          </a:p>
        </p:txBody>
      </p:sp>
      <p:grpSp>
        <p:nvGrpSpPr>
          <p:cNvPr id="3" name="leg_muni"/>
          <p:cNvGrpSpPr>
            <a:grpSpLocks/>
          </p:cNvGrpSpPr>
          <p:nvPr/>
        </p:nvGrpSpPr>
        <p:grpSpPr bwMode="auto">
          <a:xfrm>
            <a:off x="163513" y="3990975"/>
            <a:ext cx="3225800" cy="246063"/>
            <a:chOff x="193853" y="3629025"/>
            <a:chExt cx="2721312" cy="246221"/>
          </a:xfrm>
        </p:grpSpPr>
        <p:sp>
          <p:nvSpPr>
            <p:cNvPr id="52319" name="Rectangle 142"/>
            <p:cNvSpPr>
              <a:spLocks noChangeArrowheads="1"/>
            </p:cNvSpPr>
            <p:nvPr/>
          </p:nvSpPr>
          <p:spPr bwMode="auto">
            <a:xfrm>
              <a:off x="506521" y="3629025"/>
              <a:ext cx="2408644" cy="246221"/>
            </a:xfrm>
            <a:prstGeom prst="rect">
              <a:avLst/>
            </a:prstGeom>
            <a:noFill/>
            <a:ln w="9525">
              <a:noFill/>
              <a:miter lim="800000"/>
              <a:headEnd/>
              <a:tailEnd/>
            </a:ln>
          </p:spPr>
          <p:txBody>
            <a:bodyPr>
              <a:spAutoFit/>
            </a:bodyPr>
            <a:lstStyle/>
            <a:p>
              <a:pPr>
                <a:spcBef>
                  <a:spcPct val="50000"/>
                </a:spcBef>
              </a:pPr>
              <a:r>
                <a:rPr lang="en-US" sz="1000">
                  <a:solidFill>
                    <a:schemeClr val="tx2"/>
                  </a:solidFill>
                  <a:latin typeface="Gill Sans MT" pitchFamily="34" charset="0"/>
                </a:rPr>
                <a:t>Israeli declared Jerusalem municipal boundary </a:t>
              </a:r>
              <a:endParaRPr lang="en-US" sz="1000">
                <a:solidFill>
                  <a:schemeClr val="accent2"/>
                </a:solidFill>
                <a:latin typeface="Gill Sans MT" pitchFamily="34" charset="0"/>
              </a:endParaRPr>
            </a:p>
          </p:txBody>
        </p:sp>
        <p:cxnSp>
          <p:nvCxnSpPr>
            <p:cNvPr id="77" name="Straight Connector 76"/>
            <p:cNvCxnSpPr/>
            <p:nvPr/>
          </p:nvCxnSpPr>
          <p:spPr>
            <a:xfrm>
              <a:off x="193853" y="3819647"/>
              <a:ext cx="257132" cy="1589"/>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80" name="trigger_dislocated">
            <a:hlinkClick r:id="" action="ppaction://noaction" highlightClick="1"/>
            <a:hlinkHover r:id="" action="ppaction://noaction" highlightClick="1"/>
          </p:cNvPr>
          <p:cNvSpPr txBox="1"/>
          <p:nvPr/>
        </p:nvSpPr>
        <p:spPr>
          <a:xfrm>
            <a:off x="1757363" y="6059488"/>
            <a:ext cx="1660525" cy="246062"/>
          </a:xfrm>
          <a:prstGeom prst="rect">
            <a:avLst/>
          </a:prstGeom>
          <a:gradFill>
            <a:gsLst>
              <a:gs pos="0">
                <a:schemeClr val="accent4"/>
              </a:gs>
              <a:gs pos="18000">
                <a:schemeClr val="bg1"/>
              </a:gs>
              <a:gs pos="100000">
                <a:schemeClr val="accent4"/>
              </a:gs>
            </a:gsLst>
            <a:lin ang="5400000" scaled="0"/>
          </a:gradFill>
          <a:effectLst>
            <a:outerShdw blurRad="50800" dist="38100" dir="2700000" algn="tl" rotWithShape="0">
              <a:prstClr val="black">
                <a:alpha val="40000"/>
              </a:prstClr>
            </a:outerShdw>
          </a:effectLst>
        </p:spPr>
        <p:txBody>
          <a:bodyPr>
            <a:spAutoFit/>
          </a:bodyPr>
          <a:lstStyle/>
          <a:p>
            <a:pPr>
              <a:defRPr/>
            </a:pPr>
            <a:r>
              <a:rPr lang="en-US" sz="1000" dirty="0">
                <a:solidFill>
                  <a:schemeClr val="accent4">
                    <a:lumMod val="50000"/>
                  </a:schemeClr>
                </a:solidFill>
                <a:latin typeface="Gill Sans MT" pitchFamily="34" charset="0"/>
                <a:cs typeface="Arial" charset="0"/>
              </a:rPr>
              <a:t>Dislocated communities</a:t>
            </a:r>
          </a:p>
        </p:txBody>
      </p:sp>
      <p:sp>
        <p:nvSpPr>
          <p:cNvPr id="81" name="pal_dislocated_on"/>
          <p:cNvSpPr/>
          <p:nvPr/>
        </p:nvSpPr>
        <p:spPr bwMode="auto">
          <a:xfrm>
            <a:off x="3233738" y="6115050"/>
            <a:ext cx="142875" cy="142875"/>
          </a:xfrm>
          <a:prstGeom prst="ellipse">
            <a:avLst/>
          </a:prstGeom>
          <a:solidFill>
            <a:srgbClr val="C00000"/>
          </a:solidFill>
          <a:ln w="9525">
            <a:noFill/>
            <a:miter lim="800000"/>
            <a:headEnd/>
            <a:tailEnd/>
          </a:ln>
        </p:spPr>
        <p:txBody>
          <a:bodyPr anchor="ctr"/>
          <a:lstStyle/>
          <a:p>
            <a:pPr algn="ctr" fontAlgn="auto">
              <a:spcBef>
                <a:spcPts val="0"/>
              </a:spcBef>
              <a:spcAft>
                <a:spcPts val="0"/>
              </a:spcAft>
              <a:defRPr/>
            </a:pPr>
            <a:endParaRPr lang="en-US" b="1">
              <a:latin typeface="+mn-lt"/>
              <a:cs typeface="+mn-cs"/>
            </a:endParaRPr>
          </a:p>
        </p:txBody>
      </p:sp>
      <p:grpSp>
        <p:nvGrpSpPr>
          <p:cNvPr id="5" name="pic_pal_comm"/>
          <p:cNvGrpSpPr>
            <a:grpSpLocks/>
          </p:cNvGrpSpPr>
          <p:nvPr/>
        </p:nvGrpSpPr>
        <p:grpSpPr bwMode="auto">
          <a:xfrm>
            <a:off x="79375" y="704850"/>
            <a:ext cx="3328988" cy="3092450"/>
            <a:chOff x="57150" y="688154"/>
            <a:chExt cx="3328988" cy="3091902"/>
          </a:xfrm>
        </p:grpSpPr>
        <p:pic>
          <p:nvPicPr>
            <p:cNvPr id="52317" name="Picture 4" descr="\\psf\Host\Volumes\everyone$\Presentations\Personal Presentations\Ayman\PHOTOS - FINAL\Slide 20 - General - option 1.jpg"/>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114300" y="688154"/>
              <a:ext cx="3271838" cy="2486702"/>
            </a:xfrm>
            <a:prstGeom prst="rect">
              <a:avLst/>
            </a:prstGeom>
            <a:noFill/>
            <a:ln w="9525">
              <a:noFill/>
              <a:miter lim="800000"/>
              <a:headEnd/>
              <a:tailEnd/>
            </a:ln>
          </p:spPr>
        </p:pic>
        <p:sp>
          <p:nvSpPr>
            <p:cNvPr id="52318" name="TextBox 94"/>
            <p:cNvSpPr txBox="1">
              <a:spLocks noChangeArrowheads="1"/>
            </p:cNvSpPr>
            <p:nvPr/>
          </p:nvSpPr>
          <p:spPr bwMode="auto">
            <a:xfrm>
              <a:off x="57150" y="3133725"/>
              <a:ext cx="3228975" cy="646331"/>
            </a:xfrm>
            <a:prstGeom prst="rect">
              <a:avLst/>
            </a:prstGeom>
            <a:noFill/>
            <a:ln w="9525">
              <a:noFill/>
              <a:miter lim="800000"/>
              <a:headEnd/>
              <a:tailEnd/>
            </a:ln>
          </p:spPr>
          <p:txBody>
            <a:bodyPr>
              <a:spAutoFit/>
            </a:bodyPr>
            <a:lstStyle/>
            <a:p>
              <a:pPr algn="ctr"/>
              <a:r>
                <a:rPr lang="en-US" sz="1200">
                  <a:latin typeface="Gill Sans MT" pitchFamily="34" charset="0"/>
                </a:rPr>
                <a:t>~ 270,000 Palestinians with permanent residency</a:t>
              </a:r>
            </a:p>
            <a:p>
              <a:pPr algn="ctr"/>
              <a:r>
                <a:rPr lang="en-US" sz="1200">
                  <a:latin typeface="Gill Sans MT" pitchFamily="34" charset="0"/>
                </a:rPr>
                <a:t>Over 14,000 revocations since ‘67</a:t>
              </a:r>
            </a:p>
            <a:p>
              <a:pPr algn="ctr"/>
              <a:endParaRPr lang="en-US" sz="1200">
                <a:latin typeface="Gill Sans MT" pitchFamily="34" charset="0"/>
              </a:endParaRPr>
            </a:p>
          </p:txBody>
        </p:sp>
      </p:grpSp>
      <p:grpSp>
        <p:nvGrpSpPr>
          <p:cNvPr id="6" name="pic_Barrier"/>
          <p:cNvGrpSpPr>
            <a:grpSpLocks/>
          </p:cNvGrpSpPr>
          <p:nvPr/>
        </p:nvGrpSpPr>
        <p:grpSpPr bwMode="auto">
          <a:xfrm>
            <a:off x="-11113" y="985838"/>
            <a:ext cx="3386138" cy="2614612"/>
            <a:chOff x="-10501" y="986021"/>
            <a:chExt cx="3386305" cy="2613808"/>
          </a:xfrm>
        </p:grpSpPr>
        <p:pic>
          <p:nvPicPr>
            <p:cNvPr id="52315" name="Picture 2" descr="N:\Presentations\Personal Presentations\Ayman\PHOTOS - FINAL\Slide 20 - Barrier.jpg"/>
            <p:cNvPicPr>
              <a:picLocks noChangeAspect="1" noChangeArrowheads="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92016" y="986021"/>
              <a:ext cx="3283788" cy="2181908"/>
            </a:xfrm>
            <a:prstGeom prst="rect">
              <a:avLst/>
            </a:prstGeom>
            <a:noFill/>
            <a:ln w="9525">
              <a:noFill/>
              <a:miter lim="800000"/>
              <a:headEnd/>
              <a:tailEnd/>
            </a:ln>
          </p:spPr>
        </p:pic>
        <p:sp>
          <p:nvSpPr>
            <p:cNvPr id="52316" name="TextBox 81"/>
            <p:cNvSpPr txBox="1">
              <a:spLocks noChangeArrowheads="1"/>
            </p:cNvSpPr>
            <p:nvPr/>
          </p:nvSpPr>
          <p:spPr bwMode="auto">
            <a:xfrm>
              <a:off x="-10501" y="3138164"/>
              <a:ext cx="3228975" cy="461665"/>
            </a:xfrm>
            <a:prstGeom prst="rect">
              <a:avLst/>
            </a:prstGeom>
            <a:noFill/>
            <a:ln w="9525">
              <a:noFill/>
              <a:miter lim="800000"/>
              <a:headEnd/>
              <a:tailEnd/>
            </a:ln>
          </p:spPr>
          <p:txBody>
            <a:bodyPr>
              <a:spAutoFit/>
            </a:bodyPr>
            <a:lstStyle/>
            <a:p>
              <a:pPr algn="ctr"/>
              <a:r>
                <a:rPr lang="en-US" sz="1200">
                  <a:latin typeface="Gill Sans MT" pitchFamily="34" charset="0"/>
                </a:rPr>
                <a:t>142 km (4 km on the Green Line)</a:t>
              </a:r>
            </a:p>
            <a:p>
              <a:pPr algn="ctr"/>
              <a:r>
                <a:rPr lang="en-US" sz="1200">
                  <a:latin typeface="Gill Sans MT" pitchFamily="34" charset="0"/>
                </a:rPr>
                <a:t>Illegal according to the ICJ</a:t>
              </a:r>
            </a:p>
          </p:txBody>
        </p:sp>
      </p:grpSp>
      <p:grpSp>
        <p:nvGrpSpPr>
          <p:cNvPr id="7" name="pic_closures"/>
          <p:cNvGrpSpPr>
            <a:grpSpLocks/>
          </p:cNvGrpSpPr>
          <p:nvPr/>
        </p:nvGrpSpPr>
        <p:grpSpPr bwMode="auto">
          <a:xfrm>
            <a:off x="-7938" y="873125"/>
            <a:ext cx="3417888" cy="2574925"/>
            <a:chOff x="-7315" y="872519"/>
            <a:chExt cx="3417888" cy="2576046"/>
          </a:xfrm>
        </p:grpSpPr>
        <p:pic>
          <p:nvPicPr>
            <p:cNvPr id="52313" name="Picture 3" descr="N:\Presentations\Personal Presentations\Ayman\PHOTOS - FINAL\Slide 20 - Closures.jpg"/>
            <p:cNvPicPr>
              <a:picLocks noChangeAspect="1" noChangeArrowheads="1"/>
            </p:cNvPicPr>
            <p:nvPr/>
          </p:nvPicPr>
          <p:blipFill>
            <a:blip r:embed="rId22" cstate="email"/>
            <a:srcRect/>
            <a:stretch>
              <a:fillRect/>
            </a:stretch>
          </p:blipFill>
          <p:spPr bwMode="auto">
            <a:xfrm>
              <a:off x="105560" y="872519"/>
              <a:ext cx="3265855" cy="2303452"/>
            </a:xfrm>
            <a:prstGeom prst="rect">
              <a:avLst/>
            </a:prstGeom>
            <a:noFill/>
            <a:ln w="9525">
              <a:noFill/>
              <a:miter lim="800000"/>
              <a:headEnd/>
              <a:tailEnd/>
            </a:ln>
          </p:spPr>
        </p:pic>
        <p:sp>
          <p:nvSpPr>
            <p:cNvPr id="52314" name="TextBox 85"/>
            <p:cNvSpPr txBox="1">
              <a:spLocks noChangeArrowheads="1"/>
            </p:cNvSpPr>
            <p:nvPr/>
          </p:nvSpPr>
          <p:spPr bwMode="auto">
            <a:xfrm>
              <a:off x="-7315" y="3171566"/>
              <a:ext cx="3417888" cy="276999"/>
            </a:xfrm>
            <a:prstGeom prst="rect">
              <a:avLst/>
            </a:prstGeom>
            <a:noFill/>
            <a:ln w="9525">
              <a:noFill/>
              <a:miter lim="800000"/>
              <a:headEnd/>
              <a:tailEnd/>
            </a:ln>
          </p:spPr>
          <p:txBody>
            <a:bodyPr>
              <a:spAutoFit/>
            </a:bodyPr>
            <a:lstStyle/>
            <a:p>
              <a:pPr algn="ctr"/>
              <a:r>
                <a:rPr lang="en-US" sz="1200">
                  <a:latin typeface="Gill Sans MT" pitchFamily="34" charset="0"/>
                </a:rPr>
                <a:t>17 Checkpoints – only 4 for WB Palestinians</a:t>
              </a:r>
            </a:p>
          </p:txBody>
        </p:sp>
      </p:grpSp>
      <p:grpSp>
        <p:nvGrpSpPr>
          <p:cNvPr id="8" name="pic_dislocated"/>
          <p:cNvGrpSpPr>
            <a:grpSpLocks/>
          </p:cNvGrpSpPr>
          <p:nvPr/>
        </p:nvGrpSpPr>
        <p:grpSpPr bwMode="auto">
          <a:xfrm>
            <a:off x="104775" y="865188"/>
            <a:ext cx="3273425" cy="2770187"/>
            <a:chOff x="97722" y="872520"/>
            <a:chExt cx="3273692" cy="2770568"/>
          </a:xfrm>
        </p:grpSpPr>
        <p:pic>
          <p:nvPicPr>
            <p:cNvPr id="52311" name="Picture 4" descr="N:\Presentations\Personal Presentations\Ayman\PHOTOS - FINAL\Slide 20 - Dislocated.jpg"/>
            <p:cNvPicPr>
              <a:picLocks noChangeAspect="1" noChangeArrowheads="1"/>
            </p:cNvPicPr>
            <p:nvPr/>
          </p:nvPicPr>
          <p:blipFill>
            <a:blip r:embed="rId23" cstate="screen">
              <a:extLst>
                <a:ext uri="{28A0092B-C50C-407E-A947-70E740481C1C}">
                  <a14:useLocalDpi xmlns:a14="http://schemas.microsoft.com/office/drawing/2010/main"/>
                </a:ext>
              </a:extLst>
            </a:blip>
            <a:srcRect/>
            <a:stretch>
              <a:fillRect/>
            </a:stretch>
          </p:blipFill>
          <p:spPr bwMode="auto">
            <a:xfrm>
              <a:off x="97722" y="872520"/>
              <a:ext cx="3273692" cy="2317410"/>
            </a:xfrm>
            <a:prstGeom prst="rect">
              <a:avLst/>
            </a:prstGeom>
            <a:noFill/>
            <a:ln w="9525">
              <a:noFill/>
              <a:miter lim="800000"/>
              <a:headEnd/>
              <a:tailEnd/>
            </a:ln>
          </p:spPr>
        </p:pic>
        <p:sp>
          <p:nvSpPr>
            <p:cNvPr id="52312" name="TextBox 97"/>
            <p:cNvSpPr txBox="1">
              <a:spLocks noChangeArrowheads="1"/>
            </p:cNvSpPr>
            <p:nvPr/>
          </p:nvSpPr>
          <p:spPr bwMode="auto">
            <a:xfrm>
              <a:off x="97868" y="3181423"/>
              <a:ext cx="3228975" cy="461665"/>
            </a:xfrm>
            <a:prstGeom prst="rect">
              <a:avLst/>
            </a:prstGeom>
            <a:noFill/>
            <a:ln w="9525">
              <a:noFill/>
              <a:miter lim="800000"/>
              <a:headEnd/>
              <a:tailEnd/>
            </a:ln>
          </p:spPr>
          <p:txBody>
            <a:bodyPr>
              <a:spAutoFit/>
            </a:bodyPr>
            <a:lstStyle/>
            <a:p>
              <a:pPr algn="ctr"/>
              <a:r>
                <a:rPr lang="en-US" sz="1200">
                  <a:latin typeface="Gill Sans MT" pitchFamily="34" charset="0"/>
                </a:rPr>
                <a:t>16 Palestinian communities</a:t>
              </a:r>
            </a:p>
            <a:p>
              <a:pPr algn="ctr"/>
              <a:r>
                <a:rPr lang="en-US" sz="1200">
                  <a:latin typeface="Gill Sans MT" pitchFamily="34" charset="0"/>
                </a:rPr>
                <a:t>~ 2,500 people affected</a:t>
              </a:r>
            </a:p>
          </p:txBody>
        </p:sp>
      </p:grpSp>
      <p:grpSp>
        <p:nvGrpSpPr>
          <p:cNvPr id="9" name="pic_isolated"/>
          <p:cNvGrpSpPr>
            <a:grpSpLocks/>
          </p:cNvGrpSpPr>
          <p:nvPr/>
        </p:nvGrpSpPr>
        <p:grpSpPr bwMode="auto">
          <a:xfrm>
            <a:off x="104775" y="549275"/>
            <a:ext cx="3228975" cy="2957513"/>
            <a:chOff x="170035" y="687625"/>
            <a:chExt cx="3228975" cy="2958781"/>
          </a:xfrm>
        </p:grpSpPr>
        <p:pic>
          <p:nvPicPr>
            <p:cNvPr id="52309" name="Picture 5" descr="N:\Presentations\Personal Presentations\Ayman\PHOTOS - FINAL\Slide 20 - isolated.jpg"/>
            <p:cNvPicPr>
              <a:picLocks noChangeAspect="1" noChangeArrowheads="1"/>
            </p:cNvPicPr>
            <p:nvPr/>
          </p:nvPicPr>
          <p:blipFill>
            <a:blip r:embed="rId24" cstate="screen">
              <a:extLst>
                <a:ext uri="{28A0092B-C50C-407E-A947-70E740481C1C}">
                  <a14:useLocalDpi xmlns:a14="http://schemas.microsoft.com/office/drawing/2010/main"/>
                </a:ext>
              </a:extLst>
            </a:blip>
            <a:srcRect/>
            <a:stretch>
              <a:fillRect/>
            </a:stretch>
          </p:blipFill>
          <p:spPr bwMode="auto">
            <a:xfrm>
              <a:off x="223817" y="687625"/>
              <a:ext cx="3056597" cy="2500418"/>
            </a:xfrm>
            <a:prstGeom prst="rect">
              <a:avLst/>
            </a:prstGeom>
            <a:noFill/>
            <a:ln w="9525">
              <a:noFill/>
              <a:miter lim="800000"/>
              <a:headEnd/>
              <a:tailEnd/>
            </a:ln>
          </p:spPr>
        </p:pic>
        <p:sp>
          <p:nvSpPr>
            <p:cNvPr id="52310" name="TextBox 99"/>
            <p:cNvSpPr txBox="1">
              <a:spLocks noChangeArrowheads="1"/>
            </p:cNvSpPr>
            <p:nvPr/>
          </p:nvSpPr>
          <p:spPr bwMode="auto">
            <a:xfrm>
              <a:off x="170035" y="3184741"/>
              <a:ext cx="3228975" cy="461665"/>
            </a:xfrm>
            <a:prstGeom prst="rect">
              <a:avLst/>
            </a:prstGeom>
            <a:noFill/>
            <a:ln w="9525">
              <a:noFill/>
              <a:miter lim="800000"/>
              <a:headEnd/>
              <a:tailEnd/>
            </a:ln>
          </p:spPr>
          <p:txBody>
            <a:bodyPr>
              <a:spAutoFit/>
            </a:bodyPr>
            <a:lstStyle/>
            <a:p>
              <a:pPr algn="ctr"/>
              <a:r>
                <a:rPr lang="en-US" sz="1200">
                  <a:latin typeface="Gill Sans MT" pitchFamily="34" charset="0"/>
                </a:rPr>
                <a:t>Jerusalem ID holders on the WB side of Barrier</a:t>
              </a:r>
            </a:p>
            <a:p>
              <a:pPr algn="ctr"/>
              <a:r>
                <a:rPr lang="en-US" sz="1200">
                  <a:latin typeface="Gill Sans MT" pitchFamily="34" charset="0"/>
                </a:rPr>
                <a:t>~ 55,000 affected</a:t>
              </a:r>
            </a:p>
          </p:txBody>
        </p:sp>
      </p:grpSp>
      <p:grpSp>
        <p:nvGrpSpPr>
          <p:cNvPr id="10" name="pic_settlements"/>
          <p:cNvGrpSpPr>
            <a:grpSpLocks/>
          </p:cNvGrpSpPr>
          <p:nvPr/>
        </p:nvGrpSpPr>
        <p:grpSpPr bwMode="auto">
          <a:xfrm>
            <a:off x="95250" y="987425"/>
            <a:ext cx="3284538" cy="2646363"/>
            <a:chOff x="94619" y="987815"/>
            <a:chExt cx="3285627" cy="2646312"/>
          </a:xfrm>
        </p:grpSpPr>
        <p:pic>
          <p:nvPicPr>
            <p:cNvPr id="52307" name="Picture 6" descr="N:\Presentations\Personal Presentations\Ayman\PHOTOS - FINAL\Slide 20 - settlements.jpg"/>
            <p:cNvPicPr>
              <a:picLocks noChangeAspect="1" noChangeArrowheads="1"/>
            </p:cNvPicPr>
            <p:nvPr/>
          </p:nvPicPr>
          <p:blipFill>
            <a:blip r:embed="rId25" cstate="email"/>
            <a:srcRect/>
            <a:stretch>
              <a:fillRect/>
            </a:stretch>
          </p:blipFill>
          <p:spPr bwMode="auto">
            <a:xfrm>
              <a:off x="94619" y="987815"/>
              <a:ext cx="3285627" cy="2184592"/>
            </a:xfrm>
            <a:prstGeom prst="rect">
              <a:avLst/>
            </a:prstGeom>
            <a:noFill/>
            <a:ln w="9525">
              <a:noFill/>
              <a:miter lim="800000"/>
              <a:headEnd/>
              <a:tailEnd/>
            </a:ln>
          </p:spPr>
        </p:pic>
        <p:sp>
          <p:nvSpPr>
            <p:cNvPr id="52308" name="TextBox 101"/>
            <p:cNvSpPr txBox="1">
              <a:spLocks noChangeArrowheads="1"/>
            </p:cNvSpPr>
            <p:nvPr/>
          </p:nvSpPr>
          <p:spPr bwMode="auto">
            <a:xfrm>
              <a:off x="97040" y="3172462"/>
              <a:ext cx="3228975" cy="461665"/>
            </a:xfrm>
            <a:prstGeom prst="rect">
              <a:avLst/>
            </a:prstGeom>
            <a:noFill/>
            <a:ln w="9525">
              <a:noFill/>
              <a:miter lim="800000"/>
              <a:headEnd/>
              <a:tailEnd/>
            </a:ln>
          </p:spPr>
          <p:txBody>
            <a:bodyPr>
              <a:spAutoFit/>
            </a:bodyPr>
            <a:lstStyle/>
            <a:p>
              <a:pPr algn="ctr"/>
              <a:r>
                <a:rPr lang="en-US" sz="1200">
                  <a:latin typeface="Gill Sans MT" pitchFamily="34" charset="0"/>
                </a:rPr>
                <a:t>~200,000 settlers (doubled since 1993)</a:t>
              </a:r>
            </a:p>
            <a:p>
              <a:pPr algn="ctr"/>
              <a:r>
                <a:rPr lang="en-US" sz="1200">
                  <a:latin typeface="Gill Sans MT" pitchFamily="34" charset="0"/>
                </a:rPr>
                <a:t>Illegal under international law</a:t>
              </a:r>
            </a:p>
          </p:txBody>
        </p:sp>
      </p:grpSp>
      <p:grpSp>
        <p:nvGrpSpPr>
          <p:cNvPr id="11" name="pic_evictions"/>
          <p:cNvGrpSpPr>
            <a:grpSpLocks/>
          </p:cNvGrpSpPr>
          <p:nvPr/>
        </p:nvGrpSpPr>
        <p:grpSpPr bwMode="auto">
          <a:xfrm>
            <a:off x="19050" y="841375"/>
            <a:ext cx="3389313" cy="2635250"/>
            <a:chOff x="-5756" y="997009"/>
            <a:chExt cx="3389037" cy="2634462"/>
          </a:xfrm>
        </p:grpSpPr>
        <p:pic>
          <p:nvPicPr>
            <p:cNvPr id="52305" name="Picture 7" descr="N:\Presentations\Personal Presentations\Ayman\PHOTOS - FINAL\slide 20- eviction.jpg"/>
            <p:cNvPicPr>
              <a:picLocks noChangeAspect="1" noChangeArrowheads="1"/>
            </p:cNvPicPr>
            <p:nvPr/>
          </p:nvPicPr>
          <p:blipFill>
            <a:blip r:embed="rId26" cstate="email"/>
            <a:srcRect/>
            <a:stretch>
              <a:fillRect/>
            </a:stretch>
          </p:blipFill>
          <p:spPr bwMode="auto">
            <a:xfrm>
              <a:off x="86868" y="997009"/>
              <a:ext cx="3296413" cy="2190380"/>
            </a:xfrm>
            <a:prstGeom prst="rect">
              <a:avLst/>
            </a:prstGeom>
            <a:noFill/>
            <a:ln w="9525">
              <a:noFill/>
              <a:miter lim="800000"/>
              <a:headEnd/>
              <a:tailEnd/>
            </a:ln>
          </p:spPr>
        </p:pic>
        <p:sp>
          <p:nvSpPr>
            <p:cNvPr id="52306" name="TextBox 103"/>
            <p:cNvSpPr txBox="1">
              <a:spLocks noChangeArrowheads="1"/>
            </p:cNvSpPr>
            <p:nvPr/>
          </p:nvSpPr>
          <p:spPr bwMode="auto">
            <a:xfrm>
              <a:off x="-5756" y="3169806"/>
              <a:ext cx="3228975" cy="461665"/>
            </a:xfrm>
            <a:prstGeom prst="rect">
              <a:avLst/>
            </a:prstGeom>
            <a:noFill/>
            <a:ln w="9525">
              <a:noFill/>
              <a:miter lim="800000"/>
              <a:headEnd/>
              <a:tailEnd/>
            </a:ln>
          </p:spPr>
          <p:txBody>
            <a:bodyPr>
              <a:spAutoFit/>
            </a:bodyPr>
            <a:lstStyle/>
            <a:p>
              <a:pPr algn="ctr"/>
              <a:r>
                <a:rPr lang="en-US" sz="1200">
                  <a:latin typeface="Gill Sans MT" pitchFamily="34" charset="0"/>
                </a:rPr>
                <a:t>~130 evicted in 2009/2010</a:t>
              </a:r>
            </a:p>
            <a:p>
              <a:pPr algn="ctr"/>
              <a:r>
                <a:rPr lang="en-US" sz="1200">
                  <a:latin typeface="Gill Sans MT" pitchFamily="34" charset="0"/>
                </a:rPr>
                <a:t>At least 500 at risk</a:t>
              </a:r>
            </a:p>
          </p:txBody>
        </p:sp>
      </p:grpSp>
      <p:grpSp>
        <p:nvGrpSpPr>
          <p:cNvPr id="12" name="pic_demolitions"/>
          <p:cNvGrpSpPr>
            <a:grpSpLocks/>
          </p:cNvGrpSpPr>
          <p:nvPr/>
        </p:nvGrpSpPr>
        <p:grpSpPr bwMode="auto">
          <a:xfrm>
            <a:off x="17463" y="550863"/>
            <a:ext cx="3400425" cy="2827337"/>
            <a:chOff x="-27533" y="995300"/>
            <a:chExt cx="3401048" cy="2826933"/>
          </a:xfrm>
        </p:grpSpPr>
        <p:pic>
          <p:nvPicPr>
            <p:cNvPr id="52303" name="Picture 8" descr="N:\Presentations\Personal Presentations\Ayman\PHOTOS - FINAL\slide 20-demolition.jpg"/>
            <p:cNvPicPr>
              <a:picLocks noChangeAspect="1" noChangeArrowheads="1"/>
            </p:cNvPicPr>
            <p:nvPr/>
          </p:nvPicPr>
          <p:blipFill>
            <a:blip r:embed="rId27" cstate="email"/>
            <a:srcRect/>
            <a:stretch>
              <a:fillRect/>
            </a:stretch>
          </p:blipFill>
          <p:spPr bwMode="auto">
            <a:xfrm>
              <a:off x="73150" y="995300"/>
              <a:ext cx="3300365" cy="2189447"/>
            </a:xfrm>
            <a:prstGeom prst="rect">
              <a:avLst/>
            </a:prstGeom>
            <a:noFill/>
            <a:ln w="9525">
              <a:noFill/>
              <a:miter lim="800000"/>
              <a:headEnd/>
              <a:tailEnd/>
            </a:ln>
          </p:spPr>
        </p:pic>
        <p:sp>
          <p:nvSpPr>
            <p:cNvPr id="52304" name="TextBox 105"/>
            <p:cNvSpPr txBox="1">
              <a:spLocks noChangeArrowheads="1"/>
            </p:cNvSpPr>
            <p:nvPr/>
          </p:nvSpPr>
          <p:spPr bwMode="auto">
            <a:xfrm>
              <a:off x="-27533" y="3175902"/>
              <a:ext cx="3351943" cy="646331"/>
            </a:xfrm>
            <a:prstGeom prst="rect">
              <a:avLst/>
            </a:prstGeom>
            <a:noFill/>
            <a:ln w="9525">
              <a:noFill/>
              <a:miter lim="800000"/>
              <a:headEnd/>
              <a:tailEnd/>
            </a:ln>
          </p:spPr>
          <p:txBody>
            <a:bodyPr>
              <a:spAutoFit/>
            </a:bodyPr>
            <a:lstStyle/>
            <a:p>
              <a:pPr algn="ctr"/>
              <a:r>
                <a:rPr lang="en-US" sz="1200">
                  <a:latin typeface="Gill Sans MT" pitchFamily="34" charset="0"/>
                </a:rPr>
                <a:t>839 structures demolished since 2000</a:t>
              </a:r>
            </a:p>
            <a:p>
              <a:pPr algn="ctr"/>
              <a:r>
                <a:rPr lang="en-US" sz="1200">
                  <a:latin typeface="Gill Sans MT" pitchFamily="34" charset="0"/>
                </a:rPr>
                <a:t>1,500 orders outstanding</a:t>
              </a:r>
            </a:p>
            <a:p>
              <a:pPr algn="ctr"/>
              <a:r>
                <a:rPr lang="en-US" sz="1200">
                  <a:latin typeface="Gill Sans MT" pitchFamily="34" charset="0"/>
                </a:rPr>
                <a:t>86,500 people at risk</a:t>
              </a:r>
            </a:p>
          </p:txBody>
        </p:sp>
      </p:grpSp>
      <p:grpSp>
        <p:nvGrpSpPr>
          <p:cNvPr id="17" name="pic_E1"/>
          <p:cNvGrpSpPr>
            <a:grpSpLocks/>
          </p:cNvGrpSpPr>
          <p:nvPr/>
        </p:nvGrpSpPr>
        <p:grpSpPr bwMode="auto">
          <a:xfrm>
            <a:off x="87313" y="1031875"/>
            <a:ext cx="3321050" cy="2484438"/>
            <a:chOff x="43591" y="1011042"/>
            <a:chExt cx="3321401" cy="2484531"/>
          </a:xfrm>
        </p:grpSpPr>
        <p:pic>
          <p:nvPicPr>
            <p:cNvPr id="52301" name="pic_E1" descr="N:\Presentations\Personal Presentations\Ayman\PHOTOS - FINAL\slide 20-E1.jpg"/>
            <p:cNvPicPr>
              <a:picLocks noChangeAspect="1" noChangeArrowheads="1"/>
            </p:cNvPicPr>
            <p:nvPr/>
          </p:nvPicPr>
          <p:blipFill>
            <a:blip r:embed="rId28" cstate="email"/>
            <a:srcRect/>
            <a:stretch>
              <a:fillRect/>
            </a:stretch>
          </p:blipFill>
          <p:spPr bwMode="auto">
            <a:xfrm>
              <a:off x="43591" y="1011042"/>
              <a:ext cx="3321401" cy="2223389"/>
            </a:xfrm>
            <a:prstGeom prst="rect">
              <a:avLst/>
            </a:prstGeom>
            <a:noFill/>
            <a:ln w="9525">
              <a:noFill/>
              <a:miter lim="800000"/>
              <a:headEnd/>
              <a:tailEnd/>
            </a:ln>
          </p:spPr>
        </p:pic>
        <p:sp>
          <p:nvSpPr>
            <p:cNvPr id="52302" name="TextBox 107"/>
            <p:cNvSpPr txBox="1">
              <a:spLocks noChangeArrowheads="1"/>
            </p:cNvSpPr>
            <p:nvPr/>
          </p:nvSpPr>
          <p:spPr bwMode="auto">
            <a:xfrm>
              <a:off x="65835" y="3218574"/>
              <a:ext cx="3228975" cy="276999"/>
            </a:xfrm>
            <a:prstGeom prst="rect">
              <a:avLst/>
            </a:prstGeom>
            <a:noFill/>
            <a:ln w="9525">
              <a:noFill/>
              <a:miter lim="800000"/>
              <a:headEnd/>
              <a:tailEnd/>
            </a:ln>
          </p:spPr>
          <p:txBody>
            <a:bodyPr>
              <a:spAutoFit/>
            </a:bodyPr>
            <a:lstStyle/>
            <a:p>
              <a:pPr algn="ctr"/>
              <a:endParaRPr lang="en-US" sz="1200">
                <a:latin typeface="Gill Sans MT" pitchFamily="34" charset="0"/>
              </a:endParaRPr>
            </a:p>
          </p:txBody>
        </p:sp>
      </p:grpSp>
      <p:sp>
        <p:nvSpPr>
          <p:cNvPr id="83" name="Rectangle 82"/>
          <p:cNvSpPr/>
          <p:nvPr/>
        </p:nvSpPr>
        <p:spPr>
          <a:xfrm>
            <a:off x="7396163" y="5738813"/>
            <a:ext cx="1633537" cy="338137"/>
          </a:xfrm>
          <a:prstGeom prst="rect">
            <a:avLst/>
          </a:prstGeom>
        </p:spPr>
        <p:txBody>
          <a:bodyPr wrap="none">
            <a:spAutoFit/>
          </a:bodyPr>
          <a:lstStyle/>
          <a:p>
            <a:pPr>
              <a:defRPr/>
            </a:pPr>
            <a:r>
              <a:rPr lang="en-US" sz="1600" dirty="0">
                <a:solidFill>
                  <a:schemeClr val="accent3"/>
                </a:solidFill>
                <a:latin typeface="Gill Sans MT" pitchFamily="34" charset="0"/>
                <a:cs typeface="Arial" charset="0"/>
              </a:rPr>
              <a:t>Settlements 1987</a:t>
            </a:r>
          </a:p>
        </p:txBody>
      </p:sp>
      <p:sp>
        <p:nvSpPr>
          <p:cNvPr id="84" name="Rectangle 83"/>
          <p:cNvSpPr/>
          <p:nvPr/>
        </p:nvSpPr>
        <p:spPr>
          <a:xfrm>
            <a:off x="7396163" y="6024563"/>
            <a:ext cx="1633537" cy="338137"/>
          </a:xfrm>
          <a:prstGeom prst="rect">
            <a:avLst/>
          </a:prstGeom>
        </p:spPr>
        <p:txBody>
          <a:bodyPr wrap="none">
            <a:spAutoFit/>
          </a:bodyPr>
          <a:lstStyle/>
          <a:p>
            <a:pPr>
              <a:defRPr/>
            </a:pPr>
            <a:r>
              <a:rPr lang="en-US" sz="1600" dirty="0">
                <a:solidFill>
                  <a:schemeClr val="accent3"/>
                </a:solidFill>
                <a:latin typeface="Gill Sans MT" pitchFamily="34" charset="0"/>
                <a:cs typeface="Arial" charset="0"/>
              </a:rPr>
              <a:t>Settlements 2005</a:t>
            </a:r>
          </a:p>
        </p:txBody>
      </p:sp>
      <p:sp>
        <p:nvSpPr>
          <p:cNvPr id="94" name="triggerovertakenmap">
            <a:hlinkClick r:id="" action="ppaction://noaction" highlightClick="1"/>
            <a:hlinkHover r:id="" action="ppaction://noaction" highlightClick="1"/>
          </p:cNvPr>
          <p:cNvSpPr txBox="1"/>
          <p:nvPr/>
        </p:nvSpPr>
        <p:spPr>
          <a:xfrm>
            <a:off x="2698750" y="5759450"/>
            <a:ext cx="717550" cy="200025"/>
          </a:xfrm>
          <a:prstGeom prst="rect">
            <a:avLst/>
          </a:prstGeom>
          <a:gradFill>
            <a:gsLst>
              <a:gs pos="0">
                <a:schemeClr val="accent4"/>
              </a:gs>
              <a:gs pos="18000">
                <a:schemeClr val="bg1"/>
              </a:gs>
              <a:gs pos="100000">
                <a:schemeClr val="accent4"/>
              </a:gs>
            </a:gsLst>
            <a:lin ang="5400000" scaled="0"/>
          </a:gradFill>
          <a:effectLst>
            <a:outerShdw blurRad="50800" dist="38100" dir="2700000" algn="tl" rotWithShape="0">
              <a:prstClr val="black">
                <a:alpha val="40000"/>
              </a:prstClr>
            </a:outerShdw>
          </a:effectLst>
        </p:spPr>
        <p:txBody>
          <a:bodyPr>
            <a:spAutoFit/>
          </a:bodyPr>
          <a:lstStyle/>
          <a:p>
            <a:pPr>
              <a:defRPr/>
            </a:pPr>
            <a:r>
              <a:rPr lang="en-US" sz="700" dirty="0">
                <a:solidFill>
                  <a:schemeClr val="accent4">
                    <a:lumMod val="50000"/>
                  </a:schemeClr>
                </a:solidFill>
                <a:latin typeface="Gill Sans MT" pitchFamily="34" charset="0"/>
                <a:cs typeface="Arial" charset="0"/>
              </a:rPr>
              <a:t>Sheikh </a:t>
            </a:r>
            <a:r>
              <a:rPr lang="en-US" sz="700" dirty="0" err="1">
                <a:solidFill>
                  <a:schemeClr val="accent4">
                    <a:lumMod val="50000"/>
                  </a:schemeClr>
                </a:solidFill>
                <a:latin typeface="Gill Sans MT" pitchFamily="34" charset="0"/>
                <a:cs typeface="Arial" charset="0"/>
              </a:rPr>
              <a:t>Jarrah</a:t>
            </a:r>
            <a:endParaRPr lang="en-US" sz="700" dirty="0">
              <a:solidFill>
                <a:schemeClr val="accent4">
                  <a:lumMod val="50000"/>
                </a:schemeClr>
              </a:solidFill>
              <a:latin typeface="Gill Sans MT" pitchFamily="34" charset="0"/>
              <a:cs typeface="Arial" charset="0"/>
            </a:endParaRPr>
          </a:p>
        </p:txBody>
      </p:sp>
      <p:sp>
        <p:nvSpPr>
          <p:cNvPr id="95" name="triggerdemolitionsmap">
            <a:hlinkClick r:id="" action="ppaction://noaction" highlightClick="1"/>
            <a:hlinkHover r:id="" action="ppaction://noaction" highlightClick="1"/>
          </p:cNvPr>
          <p:cNvSpPr txBox="1"/>
          <p:nvPr/>
        </p:nvSpPr>
        <p:spPr>
          <a:xfrm>
            <a:off x="2689225" y="5437188"/>
            <a:ext cx="728663" cy="214312"/>
          </a:xfrm>
          <a:prstGeom prst="rect">
            <a:avLst/>
          </a:prstGeom>
          <a:gradFill>
            <a:gsLst>
              <a:gs pos="0">
                <a:schemeClr val="accent4"/>
              </a:gs>
              <a:gs pos="18000">
                <a:schemeClr val="bg1"/>
              </a:gs>
              <a:gs pos="100000">
                <a:schemeClr val="accent4"/>
              </a:gs>
            </a:gsLst>
            <a:lin ang="5400000" scaled="0"/>
          </a:gradFill>
          <a:effectLst>
            <a:outerShdw blurRad="50800" dist="38100" dir="2700000" algn="tl" rotWithShape="0">
              <a:prstClr val="black">
                <a:alpha val="40000"/>
              </a:prstClr>
            </a:outerShdw>
          </a:effectLst>
        </p:spPr>
        <p:txBody>
          <a:bodyPr>
            <a:spAutoFit/>
          </a:bodyPr>
          <a:lstStyle/>
          <a:p>
            <a:pPr>
              <a:defRPr/>
            </a:pPr>
            <a:r>
              <a:rPr lang="en-US" sz="800" dirty="0" err="1">
                <a:solidFill>
                  <a:schemeClr val="accent4">
                    <a:lumMod val="50000"/>
                  </a:schemeClr>
                </a:solidFill>
                <a:latin typeface="Gill Sans MT" pitchFamily="34" charset="0"/>
                <a:cs typeface="Arial" charset="0"/>
              </a:rPr>
              <a:t>Silwan</a:t>
            </a:r>
            <a:r>
              <a:rPr lang="en-US" sz="800" dirty="0">
                <a:solidFill>
                  <a:schemeClr val="accent4">
                    <a:lumMod val="50000"/>
                  </a:schemeClr>
                </a:solidFill>
                <a:latin typeface="Gill Sans MT" pitchFamily="34" charset="0"/>
                <a:cs typeface="Arial" charset="0"/>
              </a:rPr>
              <a:t> map</a:t>
            </a:r>
          </a:p>
        </p:txBody>
      </p:sp>
      <p:grpSp>
        <p:nvGrpSpPr>
          <p:cNvPr id="101" name="sheikh_jarrah_map"/>
          <p:cNvGrpSpPr>
            <a:grpSpLocks/>
          </p:cNvGrpSpPr>
          <p:nvPr/>
        </p:nvGrpSpPr>
        <p:grpSpPr bwMode="auto">
          <a:xfrm>
            <a:off x="0" y="328613"/>
            <a:ext cx="9144000" cy="6165850"/>
            <a:chOff x="0" y="328612"/>
            <a:chExt cx="9144000" cy="6165321"/>
          </a:xfrm>
        </p:grpSpPr>
        <p:grpSp>
          <p:nvGrpSpPr>
            <p:cNvPr id="52289" name="Sheikh Jarrah map"/>
            <p:cNvGrpSpPr>
              <a:grpSpLocks/>
            </p:cNvGrpSpPr>
            <p:nvPr/>
          </p:nvGrpSpPr>
          <p:grpSpPr bwMode="auto">
            <a:xfrm>
              <a:off x="0" y="328612"/>
              <a:ext cx="9144000" cy="6165321"/>
              <a:chOff x="0" y="328612"/>
              <a:chExt cx="9144000" cy="6165321"/>
            </a:xfrm>
          </p:grpSpPr>
          <p:sp>
            <p:nvSpPr>
              <p:cNvPr id="86" name="Flowchart: Process 85"/>
              <p:cNvSpPr/>
              <p:nvPr/>
            </p:nvSpPr>
            <p:spPr bwMode="auto">
              <a:xfrm>
                <a:off x="0" y="846093"/>
                <a:ext cx="9144000" cy="5647840"/>
              </a:xfrm>
              <a:prstGeom prst="flowChartProcess">
                <a:avLst/>
              </a:prstGeom>
              <a:solidFill>
                <a:schemeClr val="bg1"/>
              </a:solidFill>
              <a:ln w="9525">
                <a:noFill/>
                <a:miter lim="800000"/>
                <a:headEnd/>
                <a:tailEnd/>
              </a:ln>
            </p:spPr>
            <p:txBody>
              <a:bodyPr anchor="ctr"/>
              <a:lstStyle/>
              <a:p>
                <a:pPr algn="ctr" fontAlgn="auto">
                  <a:spcBef>
                    <a:spcPts val="0"/>
                  </a:spcBef>
                  <a:spcAft>
                    <a:spcPts val="0"/>
                  </a:spcAft>
                  <a:defRPr/>
                </a:pPr>
                <a:endParaRPr lang="en-US" b="1">
                  <a:latin typeface="+mn-lt"/>
                  <a:cs typeface="+mn-cs"/>
                </a:endParaRPr>
              </a:p>
            </p:txBody>
          </p:sp>
          <p:pic>
            <p:nvPicPr>
              <p:cNvPr id="52293" name="Picture 7" descr="Shepard Hotel"/>
              <p:cNvPicPr>
                <a:picLocks noChangeArrowheads="1"/>
              </p:cNvPicPr>
              <p:nvPr/>
            </p:nvPicPr>
            <p:blipFill>
              <a:blip r:embed="rId29" cstate="screen">
                <a:extLst>
                  <a:ext uri="{28A0092B-C50C-407E-A947-70E740481C1C}">
                    <a14:useLocalDpi xmlns:a14="http://schemas.microsoft.com/office/drawing/2010/main"/>
                  </a:ext>
                </a:extLst>
              </a:blip>
              <a:srcRect/>
              <a:stretch>
                <a:fillRect/>
              </a:stretch>
            </p:blipFill>
            <p:spPr bwMode="auto">
              <a:xfrm>
                <a:off x="4857750" y="872067"/>
                <a:ext cx="4286250" cy="5588000"/>
              </a:xfrm>
              <a:prstGeom prst="rect">
                <a:avLst/>
              </a:prstGeom>
              <a:noFill/>
              <a:ln w="9525">
                <a:noFill/>
                <a:miter lim="800000"/>
                <a:headEnd/>
                <a:tailEnd/>
              </a:ln>
            </p:spPr>
          </p:pic>
          <p:sp>
            <p:nvSpPr>
              <p:cNvPr id="88" name="Oval 87"/>
              <p:cNvSpPr/>
              <p:nvPr/>
            </p:nvSpPr>
            <p:spPr>
              <a:xfrm>
                <a:off x="5875338" y="4335118"/>
                <a:ext cx="76200" cy="76193"/>
              </a:xfrm>
              <a:prstGeom prst="ellipse">
                <a:avLst/>
              </a:prstGeom>
              <a:solidFill>
                <a:srgbClr val="FFC000"/>
              </a:solidFill>
              <a:ln w="127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9" name="Rounded Rectangular Callout 88"/>
              <p:cNvSpPr/>
              <p:nvPr/>
            </p:nvSpPr>
            <p:spPr bwMode="auto">
              <a:xfrm>
                <a:off x="6184900" y="2311229"/>
                <a:ext cx="811213" cy="215881"/>
              </a:xfrm>
              <a:prstGeom prst="wedgeRoundRectCallout">
                <a:avLst>
                  <a:gd name="adj1" fmla="val 71933"/>
                  <a:gd name="adj2" fmla="val 169232"/>
                  <a:gd name="adj3" fmla="val 16667"/>
                </a:avLst>
              </a:prstGeom>
              <a:solidFill>
                <a:schemeClr val="bg1"/>
              </a:solidFill>
              <a:ln w="9525">
                <a:solidFill>
                  <a:schemeClr val="accent6"/>
                </a:solidFill>
                <a:miter lim="800000"/>
                <a:headEnd/>
                <a:tailEnd/>
              </a:ln>
            </p:spPr>
            <p:txBody>
              <a:bodyPr anchor="ctr"/>
              <a:lstStyle/>
              <a:p>
                <a:pPr algn="ctr" fontAlgn="auto">
                  <a:spcBef>
                    <a:spcPts val="0"/>
                  </a:spcBef>
                  <a:spcAft>
                    <a:spcPts val="0"/>
                  </a:spcAft>
                  <a:defRPr/>
                </a:pPr>
                <a:r>
                  <a:rPr lang="en-US" sz="1200" b="1" dirty="0">
                    <a:latin typeface="GillSans" pitchFamily="34" charset="0"/>
                    <a:cs typeface="+mn-cs"/>
                  </a:rPr>
                  <a:t>Al-Kurd</a:t>
                </a:r>
              </a:p>
            </p:txBody>
          </p:sp>
          <p:sp>
            <p:nvSpPr>
              <p:cNvPr id="90" name="Rounded Rectangular Callout 89"/>
              <p:cNvSpPr/>
              <p:nvPr/>
            </p:nvSpPr>
            <p:spPr bwMode="auto">
              <a:xfrm>
                <a:off x="7383463" y="2881093"/>
                <a:ext cx="811212" cy="215881"/>
              </a:xfrm>
              <a:prstGeom prst="wedgeRoundRectCallout">
                <a:avLst>
                  <a:gd name="adj1" fmla="val -91897"/>
                  <a:gd name="adj2" fmla="val 69232"/>
                  <a:gd name="adj3" fmla="val 16667"/>
                </a:avLst>
              </a:prstGeom>
              <a:solidFill>
                <a:schemeClr val="bg1"/>
              </a:solidFill>
              <a:ln w="9525">
                <a:solidFill>
                  <a:schemeClr val="accent6"/>
                </a:solidFill>
                <a:miter lim="800000"/>
                <a:headEnd/>
                <a:tailEnd/>
              </a:ln>
            </p:spPr>
            <p:txBody>
              <a:bodyPr anchor="ctr"/>
              <a:lstStyle/>
              <a:p>
                <a:pPr algn="ctr" fontAlgn="auto">
                  <a:spcBef>
                    <a:spcPts val="0"/>
                  </a:spcBef>
                  <a:spcAft>
                    <a:spcPts val="0"/>
                  </a:spcAft>
                  <a:defRPr/>
                </a:pPr>
                <a:r>
                  <a:rPr lang="en-US" sz="1200" b="1" dirty="0" err="1">
                    <a:latin typeface="GillSans" pitchFamily="34" charset="0"/>
                    <a:cs typeface="+mn-cs"/>
                  </a:rPr>
                  <a:t>Ghawi</a:t>
                </a:r>
                <a:endParaRPr lang="en-US" sz="1200" b="1" dirty="0">
                  <a:latin typeface="GillSans" pitchFamily="34" charset="0"/>
                  <a:cs typeface="+mn-cs"/>
                </a:endParaRPr>
              </a:p>
            </p:txBody>
          </p:sp>
          <p:sp>
            <p:nvSpPr>
              <p:cNvPr id="91" name="Rounded Rectangular Callout 90"/>
              <p:cNvSpPr/>
              <p:nvPr/>
            </p:nvSpPr>
            <p:spPr bwMode="auto">
              <a:xfrm>
                <a:off x="6270625" y="4114474"/>
                <a:ext cx="1328738" cy="215881"/>
              </a:xfrm>
              <a:prstGeom prst="wedgeRoundRectCallout">
                <a:avLst>
                  <a:gd name="adj1" fmla="val -75843"/>
                  <a:gd name="adj2" fmla="val 69232"/>
                  <a:gd name="adj3" fmla="val 16667"/>
                </a:avLst>
              </a:prstGeom>
              <a:solidFill>
                <a:schemeClr val="bg1"/>
              </a:solidFill>
              <a:ln w="9525">
                <a:solidFill>
                  <a:schemeClr val="accent6"/>
                </a:solidFill>
                <a:miter lim="800000"/>
                <a:headEnd/>
                <a:tailEnd/>
              </a:ln>
            </p:spPr>
            <p:txBody>
              <a:bodyPr anchor="ctr"/>
              <a:lstStyle/>
              <a:p>
                <a:pPr algn="ctr" fontAlgn="auto">
                  <a:spcBef>
                    <a:spcPts val="0"/>
                  </a:spcBef>
                  <a:spcAft>
                    <a:spcPts val="0"/>
                  </a:spcAft>
                  <a:defRPr/>
                </a:pPr>
                <a:r>
                  <a:rPr lang="en-US" sz="1200" b="1" dirty="0">
                    <a:latin typeface="GillSans" pitchFamily="34" charset="0"/>
                    <a:cs typeface="+mn-cs"/>
                  </a:rPr>
                  <a:t>OCHA Office</a:t>
                </a:r>
              </a:p>
            </p:txBody>
          </p:sp>
          <p:sp>
            <p:nvSpPr>
              <p:cNvPr id="92" name="Rounded Rectangular Callout 91"/>
              <p:cNvSpPr/>
              <p:nvPr/>
            </p:nvSpPr>
            <p:spPr bwMode="auto">
              <a:xfrm>
                <a:off x="7485063" y="3203327"/>
                <a:ext cx="1074737" cy="242867"/>
              </a:xfrm>
              <a:prstGeom prst="wedgeRoundRectCallout">
                <a:avLst>
                  <a:gd name="adj1" fmla="val -114237"/>
                  <a:gd name="adj2" fmla="val -14428"/>
                  <a:gd name="adj3" fmla="val 16667"/>
                </a:avLst>
              </a:prstGeom>
              <a:solidFill>
                <a:schemeClr val="bg1"/>
              </a:solidFill>
              <a:ln w="9525">
                <a:solidFill>
                  <a:schemeClr val="accent6"/>
                </a:solidFill>
                <a:miter lim="800000"/>
                <a:headEnd/>
                <a:tailEnd/>
              </a:ln>
            </p:spPr>
            <p:txBody>
              <a:bodyPr anchor="ctr"/>
              <a:lstStyle/>
              <a:p>
                <a:pPr algn="ctr" fontAlgn="auto">
                  <a:spcBef>
                    <a:spcPts val="0"/>
                  </a:spcBef>
                  <a:spcAft>
                    <a:spcPts val="0"/>
                  </a:spcAft>
                  <a:defRPr/>
                </a:pPr>
                <a:r>
                  <a:rPr lang="en-US" sz="1200" b="1" dirty="0" err="1">
                    <a:latin typeface="GillSans" pitchFamily="34" charset="0"/>
                    <a:cs typeface="+mn-cs"/>
                  </a:rPr>
                  <a:t>Hannoun</a:t>
                </a:r>
                <a:endParaRPr lang="en-US" sz="1200" b="1" dirty="0">
                  <a:latin typeface="GillSans" pitchFamily="34" charset="0"/>
                  <a:cs typeface="+mn-cs"/>
                </a:endParaRPr>
              </a:p>
            </p:txBody>
          </p:sp>
          <p:sp>
            <p:nvSpPr>
              <p:cNvPr id="93" name="Rounded Rectangular Callout 92"/>
              <p:cNvSpPr/>
              <p:nvPr/>
            </p:nvSpPr>
            <p:spPr bwMode="auto">
              <a:xfrm>
                <a:off x="5003800" y="3406510"/>
                <a:ext cx="1506538" cy="395254"/>
              </a:xfrm>
              <a:prstGeom prst="wedgeRoundRectCallout">
                <a:avLst>
                  <a:gd name="adj1" fmla="val 24381"/>
                  <a:gd name="adj2" fmla="val -137568"/>
                  <a:gd name="adj3" fmla="val 16667"/>
                </a:avLst>
              </a:prstGeom>
              <a:solidFill>
                <a:schemeClr val="bg1"/>
              </a:solidFill>
              <a:ln w="9525">
                <a:solidFill>
                  <a:schemeClr val="accent6"/>
                </a:solidFill>
                <a:miter lim="800000"/>
                <a:headEnd/>
                <a:tailEnd/>
              </a:ln>
            </p:spPr>
            <p:txBody>
              <a:bodyPr anchor="ctr"/>
              <a:lstStyle/>
              <a:p>
                <a:pPr algn="ctr" fontAlgn="auto">
                  <a:spcBef>
                    <a:spcPts val="0"/>
                  </a:spcBef>
                  <a:spcAft>
                    <a:spcPts val="0"/>
                  </a:spcAft>
                  <a:defRPr/>
                </a:pPr>
                <a:r>
                  <a:rPr lang="en-US" sz="1200" b="1" dirty="0" err="1">
                    <a:latin typeface="GillSans" pitchFamily="34" charset="0"/>
                    <a:cs typeface="+mn-cs"/>
                  </a:rPr>
                  <a:t>Kubbania</a:t>
                </a:r>
                <a:r>
                  <a:rPr lang="en-US" sz="1200" b="1" dirty="0">
                    <a:latin typeface="GillSans" pitchFamily="34" charset="0"/>
                    <a:cs typeface="+mn-cs"/>
                  </a:rPr>
                  <a:t> Um </a:t>
                </a:r>
                <a:r>
                  <a:rPr lang="en-US" sz="1200" b="1" dirty="0" err="1">
                    <a:latin typeface="GillSans" pitchFamily="34" charset="0"/>
                    <a:cs typeface="+mn-cs"/>
                  </a:rPr>
                  <a:t>Haroun</a:t>
                </a:r>
                <a:endParaRPr lang="en-US" sz="1200" b="1" dirty="0">
                  <a:latin typeface="GillSans" pitchFamily="34" charset="0"/>
                  <a:cs typeface="+mn-cs"/>
                </a:endParaRPr>
              </a:p>
            </p:txBody>
          </p:sp>
          <p:sp>
            <p:nvSpPr>
              <p:cNvPr id="100" name="Rounded Rectangular Callout 99"/>
              <p:cNvSpPr/>
              <p:nvPr/>
            </p:nvSpPr>
            <p:spPr bwMode="auto">
              <a:xfrm>
                <a:off x="6635750" y="328612"/>
                <a:ext cx="2279650" cy="752410"/>
              </a:xfrm>
              <a:prstGeom prst="wedgeRoundRectCallout">
                <a:avLst>
                  <a:gd name="adj1" fmla="val -91897"/>
                  <a:gd name="adj2" fmla="val 69232"/>
                  <a:gd name="adj3" fmla="val 16667"/>
                </a:avLst>
              </a:prstGeom>
              <a:noFill/>
              <a:ln w="9525">
                <a:noFill/>
                <a:miter lim="800000"/>
                <a:headEnd/>
                <a:tailEnd/>
              </a:ln>
            </p:spPr>
            <p:txBody>
              <a:bodyPr anchor="ctr"/>
              <a:lstStyle/>
              <a:p>
                <a:pPr algn="ctr" fontAlgn="auto">
                  <a:spcBef>
                    <a:spcPts val="0"/>
                  </a:spcBef>
                  <a:spcAft>
                    <a:spcPts val="0"/>
                  </a:spcAft>
                  <a:defRPr/>
                </a:pPr>
                <a:r>
                  <a:rPr lang="en-US" sz="2000" b="1" dirty="0">
                    <a:latin typeface="Gill Sans MT" pitchFamily="34" charset="0"/>
                    <a:cs typeface="+mn-cs"/>
                  </a:rPr>
                  <a:t>Sheikh </a:t>
                </a:r>
                <a:r>
                  <a:rPr lang="en-US" sz="2000" b="1" dirty="0" err="1">
                    <a:latin typeface="Gill Sans MT" pitchFamily="34" charset="0"/>
                    <a:cs typeface="+mn-cs"/>
                  </a:rPr>
                  <a:t>Jarrah</a:t>
                </a:r>
                <a:endParaRPr lang="en-US" sz="2000" b="1" dirty="0">
                  <a:latin typeface="Gill Sans MT" pitchFamily="34" charset="0"/>
                  <a:cs typeface="+mn-cs"/>
                </a:endParaRPr>
              </a:p>
            </p:txBody>
          </p:sp>
        </p:grpSp>
        <p:pic>
          <p:nvPicPr>
            <p:cNvPr id="1026" name="Picture 2" descr="\\psf\Host\Volumes\photos$\photo archive\2010\10_2010\DSC_4515.jpg"/>
            <p:cNvPicPr>
              <a:picLocks noChangeAspect="1" noChangeArrowheads="1"/>
            </p:cNvPicPr>
            <p:nvPr/>
          </p:nvPicPr>
          <p:blipFill>
            <a:blip r:embed="rId30" cstate="email"/>
            <a:srcRect/>
            <a:stretch>
              <a:fillRect/>
            </a:stretch>
          </p:blipFill>
          <p:spPr bwMode="auto">
            <a:xfrm>
              <a:off x="72547" y="919094"/>
              <a:ext cx="4701396" cy="31203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2291" name="TextBox 98"/>
            <p:cNvSpPr txBox="1">
              <a:spLocks noChangeArrowheads="1"/>
            </p:cNvSpPr>
            <p:nvPr/>
          </p:nvSpPr>
          <p:spPr bwMode="auto">
            <a:xfrm>
              <a:off x="98425" y="4364966"/>
              <a:ext cx="4611598" cy="369332"/>
            </a:xfrm>
            <a:prstGeom prst="rect">
              <a:avLst/>
            </a:prstGeom>
            <a:noFill/>
            <a:ln w="9525">
              <a:noFill/>
              <a:miter lim="800000"/>
              <a:headEnd/>
              <a:tailEnd/>
            </a:ln>
          </p:spPr>
          <p:txBody>
            <a:bodyPr>
              <a:spAutoFit/>
            </a:bodyPr>
            <a:lstStyle/>
            <a:p>
              <a:endParaRPr lang="en-US"/>
            </a:p>
          </p:txBody>
        </p:sp>
      </p:grpSp>
      <p:grpSp>
        <p:nvGrpSpPr>
          <p:cNvPr id="104" name="Silwan_map"/>
          <p:cNvGrpSpPr>
            <a:grpSpLocks/>
          </p:cNvGrpSpPr>
          <p:nvPr/>
        </p:nvGrpSpPr>
        <p:grpSpPr bwMode="auto">
          <a:xfrm>
            <a:off x="0" y="571500"/>
            <a:ext cx="9144000" cy="5981700"/>
            <a:chOff x="0" y="571500"/>
            <a:chExt cx="9144000" cy="5981700"/>
          </a:xfrm>
        </p:grpSpPr>
        <p:grpSp>
          <p:nvGrpSpPr>
            <p:cNvPr id="52284" name="Silwanmap"/>
            <p:cNvGrpSpPr>
              <a:grpSpLocks/>
            </p:cNvGrpSpPr>
            <p:nvPr/>
          </p:nvGrpSpPr>
          <p:grpSpPr bwMode="auto">
            <a:xfrm>
              <a:off x="0" y="571500"/>
              <a:ext cx="9144000" cy="5981700"/>
              <a:chOff x="0" y="571500"/>
              <a:chExt cx="9144000" cy="5981700"/>
            </a:xfrm>
          </p:grpSpPr>
          <p:sp>
            <p:nvSpPr>
              <p:cNvPr id="97" name="Flowchart: Process 96"/>
              <p:cNvSpPr/>
              <p:nvPr/>
            </p:nvSpPr>
            <p:spPr bwMode="auto">
              <a:xfrm>
                <a:off x="0" y="584200"/>
                <a:ext cx="9144000" cy="5969000"/>
              </a:xfrm>
              <a:prstGeom prst="flowChartProcess">
                <a:avLst/>
              </a:prstGeom>
              <a:solidFill>
                <a:schemeClr val="bg1"/>
              </a:solidFill>
              <a:ln w="9525">
                <a:noFill/>
                <a:miter lim="800000"/>
                <a:headEnd/>
                <a:tailEnd/>
              </a:ln>
            </p:spPr>
            <p:txBody>
              <a:bodyPr anchor="ctr"/>
              <a:lstStyle/>
              <a:p>
                <a:pPr algn="ctr" fontAlgn="auto">
                  <a:spcBef>
                    <a:spcPts val="0"/>
                  </a:spcBef>
                  <a:spcAft>
                    <a:spcPts val="0"/>
                  </a:spcAft>
                  <a:defRPr/>
                </a:pPr>
                <a:endParaRPr lang="en-US" b="1">
                  <a:latin typeface="+mn-lt"/>
                  <a:cs typeface="+mn-cs"/>
                </a:endParaRPr>
              </a:p>
            </p:txBody>
          </p:sp>
          <p:pic>
            <p:nvPicPr>
              <p:cNvPr id="52288" name="Picture 4"/>
              <p:cNvPicPr>
                <a:picLocks noChangeAspect="1" noChangeArrowheads="1"/>
              </p:cNvPicPr>
              <p:nvPr/>
            </p:nvPicPr>
            <p:blipFill>
              <a:blip r:embed="rId31" cstate="email"/>
              <a:srcRect/>
              <a:stretch>
                <a:fillRect/>
              </a:stretch>
            </p:blipFill>
            <p:spPr bwMode="auto">
              <a:xfrm>
                <a:off x="4857750" y="571500"/>
                <a:ext cx="4217988" cy="5953125"/>
              </a:xfrm>
              <a:prstGeom prst="rect">
                <a:avLst/>
              </a:prstGeom>
              <a:noFill/>
              <a:ln w="9525">
                <a:noFill/>
                <a:miter lim="800000"/>
                <a:headEnd/>
                <a:tailEnd/>
              </a:ln>
            </p:spPr>
          </p:pic>
        </p:grpSp>
        <p:pic>
          <p:nvPicPr>
            <p:cNvPr id="102" name="Picture 3" descr="\\psf\Host\Volumes\photos$\photo archive\2011\01_2011\Silwan.JPG"/>
            <p:cNvPicPr>
              <a:picLocks noChangeAspect="1" noChangeArrowheads="1"/>
            </p:cNvPicPr>
            <p:nvPr/>
          </p:nvPicPr>
          <p:blipFill>
            <a:blip r:embed="rId32" cstate="email"/>
            <a:srcRect/>
            <a:stretch>
              <a:fillRect/>
            </a:stretch>
          </p:blipFill>
          <p:spPr bwMode="auto">
            <a:xfrm>
              <a:off x="150182" y="675983"/>
              <a:ext cx="4412562" cy="33094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2286" name="TextBox 102"/>
            <p:cNvSpPr txBox="1">
              <a:spLocks noChangeArrowheads="1"/>
            </p:cNvSpPr>
            <p:nvPr/>
          </p:nvSpPr>
          <p:spPr bwMode="auto">
            <a:xfrm>
              <a:off x="98425" y="4235570"/>
              <a:ext cx="4421188" cy="369332"/>
            </a:xfrm>
            <a:prstGeom prst="rect">
              <a:avLst/>
            </a:prstGeom>
            <a:noFill/>
            <a:ln w="9525">
              <a:noFill/>
              <a:miter lim="800000"/>
              <a:headEnd/>
              <a:tailEnd/>
            </a:ln>
          </p:spPr>
          <p:txBody>
            <a:bodyPr>
              <a:spAutoFit/>
            </a:bodyPr>
            <a:lstStyle/>
            <a:p>
              <a:endParaRPr lang="en-US"/>
            </a:p>
          </p:txBody>
        </p:sp>
      </p:grpSp>
    </p:spTree>
  </p:cSld>
  <p:clrMapOvr>
    <a:masterClrMapping/>
  </p:clrMapOvr>
  <p:transition xmlns:p14="http://schemas.microsoft.com/office/powerpoint/2010/main" advClick="0"/>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101401"/>
                                        </p:tgtEl>
                                        <p:attrNameLst>
                                          <p:attrName>style.visibility</p:attrName>
                                        </p:attrNameLst>
                                      </p:cBhvr>
                                      <p:to>
                                        <p:strVal val="visible"/>
                                      </p:to>
                                    </p:set>
                                    <p:animEffect transition="in" filter="strips(downLeft)">
                                      <p:cBhvr>
                                        <p:cTn id="7" dur="500"/>
                                        <p:tgtEl>
                                          <p:spTgt spid="101401"/>
                                        </p:tgtEl>
                                      </p:cBhvr>
                                    </p:animEffect>
                                  </p:childTnLst>
                                </p:cTn>
                              </p:par>
                            </p:childTnLst>
                          </p:cTn>
                        </p:par>
                        <p:par>
                          <p:cTn id="8" fill="hold">
                            <p:stCondLst>
                              <p:cond delay="500"/>
                            </p:stCondLst>
                            <p:childTnLst>
                              <p:par>
                                <p:cTn id="9" presetID="10" presetClass="exit" presetSubtype="0" fill="hold" nodeType="afterEffect">
                                  <p:stCondLst>
                                    <p:cond delay="0"/>
                                  </p:stCondLst>
                                  <p:childTnLst>
                                    <p:animEffect transition="out" filter="fade">
                                      <p:cBhvr>
                                        <p:cTn id="10" dur="2000"/>
                                        <p:tgtEl>
                                          <p:spTgt spid="101401"/>
                                        </p:tgtEl>
                                      </p:cBhvr>
                                    </p:animEffect>
                                    <p:set>
                                      <p:cBhvr>
                                        <p:cTn id="11" dur="1" fill="hold">
                                          <p:stCondLst>
                                            <p:cond delay="1999"/>
                                          </p:stCondLst>
                                        </p:cTn>
                                        <p:tgtEl>
                                          <p:spTgt spid="101401"/>
                                        </p:tgtEl>
                                        <p:attrNameLst>
                                          <p:attrName>style.visibility</p:attrName>
                                        </p:attrNameLst>
                                      </p:cBhvr>
                                      <p:to>
                                        <p:strVal val="hidden"/>
                                      </p:to>
                                    </p:set>
                                  </p:childTnLst>
                                </p:cTn>
                              </p:par>
                              <p:par>
                                <p:cTn id="12" presetID="22" presetClass="entr" presetSubtype="1" fill="hold" nodeType="withEffect">
                                  <p:stCondLst>
                                    <p:cond delay="0"/>
                                  </p:stCondLst>
                                  <p:childTnLst>
                                    <p:set>
                                      <p:cBhvr>
                                        <p:cTn id="13" dur="1" fill="hold">
                                          <p:stCondLst>
                                            <p:cond delay="0"/>
                                          </p:stCondLst>
                                        </p:cTn>
                                        <p:tgtEl>
                                          <p:spTgt spid="55"/>
                                        </p:tgtEl>
                                        <p:attrNameLst>
                                          <p:attrName>style.visibility</p:attrName>
                                        </p:attrNameLst>
                                      </p:cBhvr>
                                      <p:to>
                                        <p:strVal val="visible"/>
                                      </p:to>
                                    </p:set>
                                    <p:animEffect transition="in" filter="wipe(up)">
                                      <p:cBhvr>
                                        <p:cTn id="14" dur="1000"/>
                                        <p:tgtEl>
                                          <p:spTgt spid="55"/>
                                        </p:tgtEl>
                                      </p:cBhvr>
                                    </p:animEffect>
                                  </p:childTnLst>
                                </p:cTn>
                              </p:par>
                            </p:childTnLst>
                          </p:cTn>
                        </p:par>
                        <p:par>
                          <p:cTn id="15" fill="hold">
                            <p:stCondLst>
                              <p:cond delay="2500"/>
                            </p:stCondLst>
                            <p:childTnLst>
                              <p:par>
                                <p:cTn id="16" presetID="10" presetClass="entr" presetSubtype="0" fill="hold" nodeType="afterEffect">
                                  <p:stCondLst>
                                    <p:cond delay="0"/>
                                  </p:stCondLst>
                                  <p:childTnLst>
                                    <p:set>
                                      <p:cBhvr>
                                        <p:cTn id="17" dur="1" fill="hold">
                                          <p:stCondLst>
                                            <p:cond delay="0"/>
                                          </p:stCondLst>
                                        </p:cTn>
                                        <p:tgtEl>
                                          <p:spTgt spid="101408"/>
                                        </p:tgtEl>
                                        <p:attrNameLst>
                                          <p:attrName>style.visibility</p:attrName>
                                        </p:attrNameLst>
                                      </p:cBhvr>
                                      <p:to>
                                        <p:strVal val="visible"/>
                                      </p:to>
                                    </p:set>
                                    <p:animEffect transition="in" filter="fade">
                                      <p:cBhvr>
                                        <p:cTn id="18" dur="2000"/>
                                        <p:tgtEl>
                                          <p:spTgt spid="101408"/>
                                        </p:tgtEl>
                                      </p:cBhvr>
                                    </p:animEffect>
                                  </p:childTnLst>
                                </p:cTn>
                              </p:par>
                              <p:par>
                                <p:cTn id="19" presetID="22" presetClass="entr" presetSubtype="8"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left)">
                                      <p:cBhvr>
                                        <p:cTn id="21" dur="500"/>
                                        <p:tgtEl>
                                          <p:spTgt spid="2"/>
                                        </p:tgtEl>
                                      </p:cBhvr>
                                    </p:animEffect>
                                  </p:childTnLst>
                                </p:cTn>
                              </p:par>
                              <p:par>
                                <p:cTn id="22" presetID="10" presetClass="entr" presetSubtype="0" fill="hold" nodeType="withEffect">
                                  <p:stCondLst>
                                    <p:cond delay="0"/>
                                  </p:stCondLst>
                                  <p:childTnLst>
                                    <p:set>
                                      <p:cBhvr>
                                        <p:cTn id="23" dur="1" fill="hold">
                                          <p:stCondLst>
                                            <p:cond delay="0"/>
                                          </p:stCondLst>
                                        </p:cTn>
                                        <p:tgtEl>
                                          <p:spTgt spid="57"/>
                                        </p:tgtEl>
                                        <p:attrNameLst>
                                          <p:attrName>style.visibility</p:attrName>
                                        </p:attrNameLst>
                                      </p:cBhvr>
                                      <p:to>
                                        <p:strVal val="visible"/>
                                      </p:to>
                                    </p:set>
                                    <p:animEffect transition="in" filter="fade">
                                      <p:cBhvr>
                                        <p:cTn id="24" dur="2000"/>
                                        <p:tgtEl>
                                          <p:spTgt spid="57"/>
                                        </p:tgtEl>
                                      </p:cBhvr>
                                    </p:animEffect>
                                  </p:childTnLst>
                                </p:cTn>
                              </p:par>
                            </p:childTnLst>
                          </p:cTn>
                        </p:par>
                        <p:par>
                          <p:cTn id="25" fill="hold">
                            <p:stCondLst>
                              <p:cond delay="4500"/>
                            </p:stCondLst>
                            <p:childTnLst>
                              <p:par>
                                <p:cTn id="26" presetID="18" presetClass="entr" presetSubtype="12"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strips(downLeft)">
                                      <p:cBhvr>
                                        <p:cTn id="28" dur="500"/>
                                        <p:tgtEl>
                                          <p:spTgt spid="5"/>
                                        </p:tgtEl>
                                      </p:cBhvr>
                                    </p:animEffect>
                                  </p:childTnLst>
                                </p:cTn>
                              </p:par>
                              <p:par>
                                <p:cTn id="29" presetID="22" presetClass="entr" presetSubtype="1" fill="hold" nodeType="withEffect">
                                  <p:stCondLst>
                                    <p:cond delay="0"/>
                                  </p:stCondLst>
                                  <p:childTnLst>
                                    <p:set>
                                      <p:cBhvr>
                                        <p:cTn id="30" dur="1" fill="hold">
                                          <p:stCondLst>
                                            <p:cond delay="0"/>
                                          </p:stCondLst>
                                        </p:cTn>
                                        <p:tgtEl>
                                          <p:spTgt spid="101405"/>
                                        </p:tgtEl>
                                        <p:attrNameLst>
                                          <p:attrName>style.visibility</p:attrName>
                                        </p:attrNameLst>
                                      </p:cBhvr>
                                      <p:to>
                                        <p:strVal val="visible"/>
                                      </p:to>
                                    </p:set>
                                    <p:animEffect transition="in" filter="wipe(up)">
                                      <p:cBhvr>
                                        <p:cTn id="31" dur="1000"/>
                                        <p:tgtEl>
                                          <p:spTgt spid="101405"/>
                                        </p:tgtEl>
                                      </p:cBhvr>
                                    </p:animEffect>
                                  </p:childTnLst>
                                </p:cTn>
                              </p:par>
                            </p:childTnLst>
                          </p:cTn>
                        </p:par>
                        <p:par>
                          <p:cTn id="32" fill="hold">
                            <p:stCondLst>
                              <p:cond delay="5500"/>
                            </p:stCondLst>
                            <p:childTnLst>
                              <p:par>
                                <p:cTn id="33" presetID="22" presetClass="entr" presetSubtype="8" fill="hold" nodeType="after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ipe(left)">
                                      <p:cBhvr>
                                        <p:cTn id="35" dur="500"/>
                                        <p:tgtEl>
                                          <p:spTgt spid="3"/>
                                        </p:tgtEl>
                                      </p:cBhvr>
                                    </p:animEffect>
                                  </p:childTnLst>
                                </p:cTn>
                              </p:par>
                              <p:par>
                                <p:cTn id="36" presetID="12" presetClass="entr" presetSubtype="4"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slide(fromBottom)">
                                      <p:cBhvr>
                                        <p:cTn id="38" dur="500"/>
                                        <p:tgtEl>
                                          <p:spTgt spid="13"/>
                                        </p:tgtEl>
                                      </p:cBhvr>
                                    </p:animEffect>
                                  </p:childTnLst>
                                </p:cTn>
                              </p:par>
                              <p:par>
                                <p:cTn id="39" presetID="12" presetClass="entr" presetSubtype="4"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slide(fromBottom)">
                                      <p:cBhvr>
                                        <p:cTn id="41" dur="500"/>
                                        <p:tgtEl>
                                          <p:spTgt spid="14"/>
                                        </p:tgtEl>
                                      </p:cBhvr>
                                    </p:animEffect>
                                  </p:childTnLst>
                                </p:cTn>
                              </p:par>
                              <p:par>
                                <p:cTn id="42" presetID="12" presetClass="entr" presetSubtype="4"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slide(fromBottom)">
                                      <p:cBhvr>
                                        <p:cTn id="44" dur="500"/>
                                        <p:tgtEl>
                                          <p:spTgt spid="15"/>
                                        </p:tgtEl>
                                      </p:cBhvr>
                                    </p:animEffect>
                                  </p:childTnLst>
                                </p:cTn>
                              </p:par>
                              <p:par>
                                <p:cTn id="45" presetID="12" presetClass="entr" presetSubtype="4"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slide(fromBottom)">
                                      <p:cBhvr>
                                        <p:cTn id="47" dur="500"/>
                                        <p:tgtEl>
                                          <p:spTgt spid="16"/>
                                        </p:tgtEl>
                                      </p:cBhvr>
                                    </p:animEffect>
                                  </p:childTnLst>
                                </p:cTn>
                              </p:par>
                              <p:par>
                                <p:cTn id="48" presetID="12" presetClass="entr" presetSubtype="4" fill="hold" grpId="0" nodeType="with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slide(fromBottom)">
                                      <p:cBhvr>
                                        <p:cTn id="50" dur="500"/>
                                        <p:tgtEl>
                                          <p:spTgt spid="29"/>
                                        </p:tgtEl>
                                      </p:cBhvr>
                                    </p:animEffect>
                                  </p:childTnLst>
                                </p:cTn>
                              </p:par>
                              <p:par>
                                <p:cTn id="51" presetID="12" presetClass="entr" presetSubtype="4" fill="hold" grpId="0" nodeType="withEffect">
                                  <p:stCondLst>
                                    <p:cond delay="0"/>
                                  </p:stCondLst>
                                  <p:childTnLst>
                                    <p:set>
                                      <p:cBhvr>
                                        <p:cTn id="52" dur="1" fill="hold">
                                          <p:stCondLst>
                                            <p:cond delay="0"/>
                                          </p:stCondLst>
                                        </p:cTn>
                                        <p:tgtEl>
                                          <p:spTgt spid="39"/>
                                        </p:tgtEl>
                                        <p:attrNameLst>
                                          <p:attrName>style.visibility</p:attrName>
                                        </p:attrNameLst>
                                      </p:cBhvr>
                                      <p:to>
                                        <p:strVal val="visible"/>
                                      </p:to>
                                    </p:set>
                                    <p:animEffect transition="in" filter="slide(fromBottom)">
                                      <p:cBhvr>
                                        <p:cTn id="53" dur="500"/>
                                        <p:tgtEl>
                                          <p:spTgt spid="39"/>
                                        </p:tgtEl>
                                      </p:cBhvr>
                                    </p:animEffect>
                                  </p:childTnLst>
                                </p:cTn>
                              </p:par>
                              <p:par>
                                <p:cTn id="54" presetID="12" presetClass="entr" presetSubtype="4" fill="hold" grpId="0" nodeType="withEffect">
                                  <p:stCondLst>
                                    <p:cond delay="0"/>
                                  </p:stCondLst>
                                  <p:childTnLst>
                                    <p:set>
                                      <p:cBhvr>
                                        <p:cTn id="55" dur="1" fill="hold">
                                          <p:stCondLst>
                                            <p:cond delay="0"/>
                                          </p:stCondLst>
                                        </p:cTn>
                                        <p:tgtEl>
                                          <p:spTgt spid="40"/>
                                        </p:tgtEl>
                                        <p:attrNameLst>
                                          <p:attrName>style.visibility</p:attrName>
                                        </p:attrNameLst>
                                      </p:cBhvr>
                                      <p:to>
                                        <p:strVal val="visible"/>
                                      </p:to>
                                    </p:set>
                                    <p:animEffect transition="in" filter="slide(fromBottom)">
                                      <p:cBhvr>
                                        <p:cTn id="56" dur="500"/>
                                        <p:tgtEl>
                                          <p:spTgt spid="40"/>
                                        </p:tgtEl>
                                      </p:cBhvr>
                                    </p:animEffect>
                                  </p:childTnLst>
                                </p:cTn>
                              </p:par>
                              <p:par>
                                <p:cTn id="57" presetID="12" presetClass="entr" presetSubtype="4" fill="hold" grpId="0" nodeType="withEffect">
                                  <p:stCondLst>
                                    <p:cond delay="0"/>
                                  </p:stCondLst>
                                  <p:childTnLst>
                                    <p:set>
                                      <p:cBhvr>
                                        <p:cTn id="58" dur="1" fill="hold">
                                          <p:stCondLst>
                                            <p:cond delay="0"/>
                                          </p:stCondLst>
                                        </p:cTn>
                                        <p:tgtEl>
                                          <p:spTgt spid="43"/>
                                        </p:tgtEl>
                                        <p:attrNameLst>
                                          <p:attrName>style.visibility</p:attrName>
                                        </p:attrNameLst>
                                      </p:cBhvr>
                                      <p:to>
                                        <p:strVal val="visible"/>
                                      </p:to>
                                    </p:set>
                                    <p:animEffect transition="in" filter="slide(fromBottom)">
                                      <p:cBhvr>
                                        <p:cTn id="59" dur="500"/>
                                        <p:tgtEl>
                                          <p:spTgt spid="43"/>
                                        </p:tgtEl>
                                      </p:cBhvr>
                                    </p:animEffect>
                                  </p:childTnLst>
                                </p:cTn>
                              </p:par>
                              <p:par>
                                <p:cTn id="60" presetID="12" presetClass="entr" presetSubtype="4" fill="hold" grpId="0" nodeType="withEffect">
                                  <p:stCondLst>
                                    <p:cond delay="0"/>
                                  </p:stCondLst>
                                  <p:childTnLst>
                                    <p:set>
                                      <p:cBhvr>
                                        <p:cTn id="61" dur="1" fill="hold">
                                          <p:stCondLst>
                                            <p:cond delay="0"/>
                                          </p:stCondLst>
                                        </p:cTn>
                                        <p:tgtEl>
                                          <p:spTgt spid="44"/>
                                        </p:tgtEl>
                                        <p:attrNameLst>
                                          <p:attrName>style.visibility</p:attrName>
                                        </p:attrNameLst>
                                      </p:cBhvr>
                                      <p:to>
                                        <p:strVal val="visible"/>
                                      </p:to>
                                    </p:set>
                                    <p:animEffect transition="in" filter="slide(fromBottom)">
                                      <p:cBhvr>
                                        <p:cTn id="62" dur="500"/>
                                        <p:tgtEl>
                                          <p:spTgt spid="44"/>
                                        </p:tgtEl>
                                      </p:cBhvr>
                                    </p:animEffect>
                                  </p:childTnLst>
                                </p:cTn>
                              </p:par>
                              <p:par>
                                <p:cTn id="63" presetID="12" presetClass="entr" presetSubtype="4" fill="hold" grpId="0" nodeType="withEffect">
                                  <p:stCondLst>
                                    <p:cond delay="0"/>
                                  </p:stCondLst>
                                  <p:childTnLst>
                                    <p:set>
                                      <p:cBhvr>
                                        <p:cTn id="64" dur="1" fill="hold">
                                          <p:stCondLst>
                                            <p:cond delay="0"/>
                                          </p:stCondLst>
                                        </p:cTn>
                                        <p:tgtEl>
                                          <p:spTgt spid="80"/>
                                        </p:tgtEl>
                                        <p:attrNameLst>
                                          <p:attrName>style.visibility</p:attrName>
                                        </p:attrNameLst>
                                      </p:cBhvr>
                                      <p:to>
                                        <p:strVal val="visible"/>
                                      </p:to>
                                    </p:set>
                                    <p:animEffect transition="in" filter="slide(fromBottom)">
                                      <p:cBhvr>
                                        <p:cTn id="65" dur="500"/>
                                        <p:tgtEl>
                                          <p:spTgt spid="80"/>
                                        </p:tgtEl>
                                      </p:cBhvr>
                                    </p:animEffect>
                                  </p:childTnLst>
                                </p:cTn>
                              </p:par>
                              <p:par>
                                <p:cTn id="66" presetID="1" presetClass="entr" presetSubtype="0" fill="hold" nodeType="withEffect">
                                  <p:stCondLst>
                                    <p:cond delay="0"/>
                                  </p:stCondLst>
                                  <p:childTnLst>
                                    <p:set>
                                      <p:cBhvr>
                                        <p:cTn id="67" dur="1" fill="hold">
                                          <p:stCondLst>
                                            <p:cond delay="0"/>
                                          </p:stCondLst>
                                        </p:cTn>
                                        <p:tgtEl>
                                          <p:spTgt spid="6"/>
                                        </p:tgtEl>
                                        <p:attrNameLst>
                                          <p:attrName>style.visibility</p:attrName>
                                        </p:attrNameLst>
                                      </p:cBhvr>
                                      <p:to>
                                        <p:strVal val="visible"/>
                                      </p:to>
                                    </p:set>
                                  </p:childTnLst>
                                </p:cTn>
                              </p:par>
                              <p:par>
                                <p:cTn id="68" presetID="1" presetClass="entr" presetSubtype="0" fill="hold" nodeType="withEffect">
                                  <p:stCondLst>
                                    <p:cond delay="0"/>
                                  </p:stCondLst>
                                  <p:childTnLst>
                                    <p:set>
                                      <p:cBhvr>
                                        <p:cTn id="69" dur="1" fill="hold">
                                          <p:stCondLst>
                                            <p:cond delay="0"/>
                                          </p:stCondLst>
                                        </p:cTn>
                                        <p:tgtEl>
                                          <p:spTgt spid="7"/>
                                        </p:tgtEl>
                                        <p:attrNameLst>
                                          <p:attrName>style.visibility</p:attrName>
                                        </p:attrNameLst>
                                      </p:cBhvr>
                                      <p:to>
                                        <p:strVal val="visible"/>
                                      </p:to>
                                    </p:set>
                                  </p:childTnLst>
                                </p:cTn>
                              </p:par>
                              <p:par>
                                <p:cTn id="70" presetID="1" presetClass="entr" presetSubtype="0" fill="hold" nodeType="withEffect">
                                  <p:stCondLst>
                                    <p:cond delay="0"/>
                                  </p:stCondLst>
                                  <p:childTnLst>
                                    <p:set>
                                      <p:cBhvr>
                                        <p:cTn id="71" dur="1" fill="hold">
                                          <p:stCondLst>
                                            <p:cond delay="0"/>
                                          </p:stCondLst>
                                        </p:cTn>
                                        <p:tgtEl>
                                          <p:spTgt spid="8"/>
                                        </p:tgtEl>
                                        <p:attrNameLst>
                                          <p:attrName>style.visibility</p:attrName>
                                        </p:attrNameLst>
                                      </p:cBhvr>
                                      <p:to>
                                        <p:strVal val="visible"/>
                                      </p:to>
                                    </p:set>
                                  </p:childTnLst>
                                </p:cTn>
                              </p:par>
                              <p:par>
                                <p:cTn id="72" presetID="1" presetClass="entr" presetSubtype="0" fill="hold" nodeType="withEffect">
                                  <p:stCondLst>
                                    <p:cond delay="0"/>
                                  </p:stCondLst>
                                  <p:childTnLst>
                                    <p:set>
                                      <p:cBhvr>
                                        <p:cTn id="73" dur="1" fill="hold">
                                          <p:stCondLst>
                                            <p:cond delay="0"/>
                                          </p:stCondLst>
                                        </p:cTn>
                                        <p:tgtEl>
                                          <p:spTgt spid="9"/>
                                        </p:tgtEl>
                                        <p:attrNameLst>
                                          <p:attrName>style.visibility</p:attrName>
                                        </p:attrNameLst>
                                      </p:cBhvr>
                                      <p:to>
                                        <p:strVal val="visible"/>
                                      </p:to>
                                    </p:set>
                                  </p:childTnLst>
                                </p:cTn>
                              </p:par>
                              <p:par>
                                <p:cTn id="74" presetID="1" presetClass="entr" presetSubtype="0" fill="hold" nodeType="withEffect">
                                  <p:stCondLst>
                                    <p:cond delay="0"/>
                                  </p:stCondLst>
                                  <p:childTnLst>
                                    <p:set>
                                      <p:cBhvr>
                                        <p:cTn id="75" dur="1" fill="hold">
                                          <p:stCondLst>
                                            <p:cond delay="0"/>
                                          </p:stCondLst>
                                        </p:cTn>
                                        <p:tgtEl>
                                          <p:spTgt spid="10"/>
                                        </p:tgtEl>
                                        <p:attrNameLst>
                                          <p:attrName>style.visibility</p:attrName>
                                        </p:attrNameLst>
                                      </p:cBhvr>
                                      <p:to>
                                        <p:strVal val="visible"/>
                                      </p:to>
                                    </p:set>
                                  </p:childTnLst>
                                </p:cTn>
                              </p:par>
                              <p:par>
                                <p:cTn id="76" presetID="1" presetClass="entr" presetSubtype="0" fill="hold" nodeType="withEffect">
                                  <p:stCondLst>
                                    <p:cond delay="0"/>
                                  </p:stCondLst>
                                  <p:childTnLst>
                                    <p:set>
                                      <p:cBhvr>
                                        <p:cTn id="77" dur="1" fill="hold">
                                          <p:stCondLst>
                                            <p:cond delay="0"/>
                                          </p:stCondLst>
                                        </p:cTn>
                                        <p:tgtEl>
                                          <p:spTgt spid="11"/>
                                        </p:tgtEl>
                                        <p:attrNameLst>
                                          <p:attrName>style.visibility</p:attrName>
                                        </p:attrNameLst>
                                      </p:cBhvr>
                                      <p:to>
                                        <p:strVal val="visible"/>
                                      </p:to>
                                    </p:set>
                                  </p:childTnLst>
                                </p:cTn>
                              </p:par>
                              <p:par>
                                <p:cTn id="78" presetID="1" presetClass="entr" presetSubtype="0" fill="hold" nodeType="withEffect">
                                  <p:stCondLst>
                                    <p:cond delay="0"/>
                                  </p:stCondLst>
                                  <p:childTnLst>
                                    <p:set>
                                      <p:cBhvr>
                                        <p:cTn id="79" dur="1" fill="hold">
                                          <p:stCondLst>
                                            <p:cond delay="0"/>
                                          </p:stCondLst>
                                        </p:cTn>
                                        <p:tgtEl>
                                          <p:spTgt spid="12"/>
                                        </p:tgtEl>
                                        <p:attrNameLst>
                                          <p:attrName>style.visibility</p:attrName>
                                        </p:attrNameLst>
                                      </p:cBhvr>
                                      <p:to>
                                        <p:strVal val="visible"/>
                                      </p:to>
                                    </p:set>
                                  </p:childTnLst>
                                </p:cTn>
                              </p:par>
                              <p:par>
                                <p:cTn id="80" presetID="1" presetClass="entr" presetSubtype="0" fill="hold" nodeType="withEffect">
                                  <p:stCondLst>
                                    <p:cond delay="0"/>
                                  </p:stCondLst>
                                  <p:childTnLst>
                                    <p:set>
                                      <p:cBhvr>
                                        <p:cTn id="81" dur="1" fill="hold">
                                          <p:stCondLst>
                                            <p:cond delay="0"/>
                                          </p:stCondLst>
                                        </p:cTn>
                                        <p:tgtEl>
                                          <p:spTgt spid="17"/>
                                        </p:tgtEl>
                                        <p:attrNameLst>
                                          <p:attrName>style.visibility</p:attrName>
                                        </p:attrNameLst>
                                      </p:cBhvr>
                                      <p:to>
                                        <p:strVal val="visible"/>
                                      </p:to>
                                    </p:set>
                                  </p:childTnLst>
                                </p:cTn>
                              </p:par>
                              <p:par>
                                <p:cTn id="82" presetID="1" presetClass="exit" presetSubtype="0" fill="hold" nodeType="withEffect">
                                  <p:stCondLst>
                                    <p:cond delay="0"/>
                                  </p:stCondLst>
                                  <p:childTnLst>
                                    <p:set>
                                      <p:cBhvr>
                                        <p:cTn id="83" dur="1" fill="hold">
                                          <p:stCondLst>
                                            <p:cond delay="0"/>
                                          </p:stCondLst>
                                        </p:cTn>
                                        <p:tgtEl>
                                          <p:spTgt spid="6"/>
                                        </p:tgtEl>
                                        <p:attrNameLst>
                                          <p:attrName>style.visibility</p:attrName>
                                        </p:attrNameLst>
                                      </p:cBhvr>
                                      <p:to>
                                        <p:strVal val="hidden"/>
                                      </p:to>
                                    </p:set>
                                  </p:childTnLst>
                                </p:cTn>
                              </p:par>
                              <p:par>
                                <p:cTn id="84" presetID="1" presetClass="exit" presetSubtype="0" fill="hold" nodeType="withEffect">
                                  <p:stCondLst>
                                    <p:cond delay="0"/>
                                  </p:stCondLst>
                                  <p:childTnLst>
                                    <p:set>
                                      <p:cBhvr>
                                        <p:cTn id="85" dur="1" fill="hold">
                                          <p:stCondLst>
                                            <p:cond delay="0"/>
                                          </p:stCondLst>
                                        </p:cTn>
                                        <p:tgtEl>
                                          <p:spTgt spid="7"/>
                                        </p:tgtEl>
                                        <p:attrNameLst>
                                          <p:attrName>style.visibility</p:attrName>
                                        </p:attrNameLst>
                                      </p:cBhvr>
                                      <p:to>
                                        <p:strVal val="hidden"/>
                                      </p:to>
                                    </p:set>
                                  </p:childTnLst>
                                </p:cTn>
                              </p:par>
                              <p:par>
                                <p:cTn id="86" presetID="1" presetClass="exit" presetSubtype="0" fill="hold" nodeType="withEffect">
                                  <p:stCondLst>
                                    <p:cond delay="0"/>
                                  </p:stCondLst>
                                  <p:childTnLst>
                                    <p:set>
                                      <p:cBhvr>
                                        <p:cTn id="87" dur="1" fill="hold">
                                          <p:stCondLst>
                                            <p:cond delay="0"/>
                                          </p:stCondLst>
                                        </p:cTn>
                                        <p:tgtEl>
                                          <p:spTgt spid="8"/>
                                        </p:tgtEl>
                                        <p:attrNameLst>
                                          <p:attrName>style.visibility</p:attrName>
                                        </p:attrNameLst>
                                      </p:cBhvr>
                                      <p:to>
                                        <p:strVal val="hidden"/>
                                      </p:to>
                                    </p:set>
                                  </p:childTnLst>
                                </p:cTn>
                              </p:par>
                              <p:par>
                                <p:cTn id="88" presetID="1" presetClass="exit" presetSubtype="0" fill="hold" nodeType="withEffect">
                                  <p:stCondLst>
                                    <p:cond delay="0"/>
                                  </p:stCondLst>
                                  <p:childTnLst>
                                    <p:set>
                                      <p:cBhvr>
                                        <p:cTn id="89" dur="1" fill="hold">
                                          <p:stCondLst>
                                            <p:cond delay="0"/>
                                          </p:stCondLst>
                                        </p:cTn>
                                        <p:tgtEl>
                                          <p:spTgt spid="9"/>
                                        </p:tgtEl>
                                        <p:attrNameLst>
                                          <p:attrName>style.visibility</p:attrName>
                                        </p:attrNameLst>
                                      </p:cBhvr>
                                      <p:to>
                                        <p:strVal val="hidden"/>
                                      </p:to>
                                    </p:set>
                                  </p:childTnLst>
                                </p:cTn>
                              </p:par>
                              <p:par>
                                <p:cTn id="90" presetID="1" presetClass="exit" presetSubtype="0" fill="hold" nodeType="withEffect">
                                  <p:stCondLst>
                                    <p:cond delay="0"/>
                                  </p:stCondLst>
                                  <p:childTnLst>
                                    <p:set>
                                      <p:cBhvr>
                                        <p:cTn id="91" dur="1" fill="hold">
                                          <p:stCondLst>
                                            <p:cond delay="0"/>
                                          </p:stCondLst>
                                        </p:cTn>
                                        <p:tgtEl>
                                          <p:spTgt spid="10"/>
                                        </p:tgtEl>
                                        <p:attrNameLst>
                                          <p:attrName>style.visibility</p:attrName>
                                        </p:attrNameLst>
                                      </p:cBhvr>
                                      <p:to>
                                        <p:strVal val="hidden"/>
                                      </p:to>
                                    </p:set>
                                  </p:childTnLst>
                                </p:cTn>
                              </p:par>
                              <p:par>
                                <p:cTn id="92" presetID="1" presetClass="exit" presetSubtype="0" fill="hold" nodeType="withEffect">
                                  <p:stCondLst>
                                    <p:cond delay="0"/>
                                  </p:stCondLst>
                                  <p:childTnLst>
                                    <p:set>
                                      <p:cBhvr>
                                        <p:cTn id="93" dur="1" fill="hold">
                                          <p:stCondLst>
                                            <p:cond delay="0"/>
                                          </p:stCondLst>
                                        </p:cTn>
                                        <p:tgtEl>
                                          <p:spTgt spid="11"/>
                                        </p:tgtEl>
                                        <p:attrNameLst>
                                          <p:attrName>style.visibility</p:attrName>
                                        </p:attrNameLst>
                                      </p:cBhvr>
                                      <p:to>
                                        <p:strVal val="hidden"/>
                                      </p:to>
                                    </p:set>
                                  </p:childTnLst>
                                </p:cTn>
                              </p:par>
                              <p:par>
                                <p:cTn id="94" presetID="1" presetClass="exit" presetSubtype="0" fill="hold" nodeType="withEffect">
                                  <p:stCondLst>
                                    <p:cond delay="0"/>
                                  </p:stCondLst>
                                  <p:childTnLst>
                                    <p:set>
                                      <p:cBhvr>
                                        <p:cTn id="95" dur="1" fill="hold">
                                          <p:stCondLst>
                                            <p:cond delay="0"/>
                                          </p:stCondLst>
                                        </p:cTn>
                                        <p:tgtEl>
                                          <p:spTgt spid="12"/>
                                        </p:tgtEl>
                                        <p:attrNameLst>
                                          <p:attrName>style.visibility</p:attrName>
                                        </p:attrNameLst>
                                      </p:cBhvr>
                                      <p:to>
                                        <p:strVal val="hidden"/>
                                      </p:to>
                                    </p:set>
                                  </p:childTnLst>
                                </p:cTn>
                              </p:par>
                              <p:par>
                                <p:cTn id="96" presetID="1" presetClass="exit" presetSubtype="0" fill="hold" nodeType="withEffect">
                                  <p:stCondLst>
                                    <p:cond delay="0"/>
                                  </p:stCondLst>
                                  <p:childTnLst>
                                    <p:set>
                                      <p:cBhvr>
                                        <p:cTn id="97" dur="1" fill="hold">
                                          <p:stCondLst>
                                            <p:cond delay="0"/>
                                          </p:stCondLst>
                                        </p:cTn>
                                        <p:tgtEl>
                                          <p:spTgt spid="17"/>
                                        </p:tgtEl>
                                        <p:attrNameLst>
                                          <p:attrName>style.visibility</p:attrName>
                                        </p:attrNameLst>
                                      </p:cBhvr>
                                      <p:to>
                                        <p:strVal val="hidden"/>
                                      </p:to>
                                    </p:set>
                                  </p:childTnLst>
                                </p:cTn>
                              </p:par>
                              <p:par>
                                <p:cTn id="98" presetID="18" presetClass="entr" presetSubtype="12" fill="hold" nodeType="withEffect">
                                  <p:stCondLst>
                                    <p:cond delay="0"/>
                                  </p:stCondLst>
                                  <p:childTnLst>
                                    <p:set>
                                      <p:cBhvr>
                                        <p:cTn id="99" dur="1" fill="hold">
                                          <p:stCondLst>
                                            <p:cond delay="0"/>
                                          </p:stCondLst>
                                        </p:cTn>
                                        <p:tgtEl>
                                          <p:spTgt spid="17"/>
                                        </p:tgtEl>
                                        <p:attrNameLst>
                                          <p:attrName>style.visibility</p:attrName>
                                        </p:attrNameLst>
                                      </p:cBhvr>
                                      <p:to>
                                        <p:strVal val="visible"/>
                                      </p:to>
                                    </p:set>
                                    <p:animEffect transition="in" filter="strips(downLeft)">
                                      <p:cBhvr>
                                        <p:cTn id="100" dur="500"/>
                                        <p:tgtEl>
                                          <p:spTgt spid="17"/>
                                        </p:tgtEl>
                                      </p:cBhvr>
                                    </p:animEffect>
                                  </p:childTnLst>
                                </p:cTn>
                              </p:par>
                              <p:par>
                                <p:cTn id="101" presetID="1" presetClass="exit" presetSubtype="0" fill="hold" nodeType="withEffect">
                                  <p:stCondLst>
                                    <p:cond delay="0"/>
                                  </p:stCondLst>
                                  <p:childTnLst>
                                    <p:set>
                                      <p:cBhvr>
                                        <p:cTn id="102" dur="1" fill="hold">
                                          <p:stCondLst>
                                            <p:cond delay="0"/>
                                          </p:stCondLst>
                                        </p:cTn>
                                        <p:tgtEl>
                                          <p:spTgt spid="6"/>
                                        </p:tgtEl>
                                        <p:attrNameLst>
                                          <p:attrName>style.visibility</p:attrName>
                                        </p:attrNameLst>
                                      </p:cBhvr>
                                      <p:to>
                                        <p:strVal val="hidden"/>
                                      </p:to>
                                    </p:set>
                                  </p:childTnLst>
                                </p:cTn>
                              </p:par>
                              <p:par>
                                <p:cTn id="103" presetID="1" presetClass="exit" presetSubtype="0" fill="hold" nodeType="withEffect">
                                  <p:stCondLst>
                                    <p:cond delay="0"/>
                                  </p:stCondLst>
                                  <p:childTnLst>
                                    <p:set>
                                      <p:cBhvr>
                                        <p:cTn id="104" dur="1" fill="hold">
                                          <p:stCondLst>
                                            <p:cond delay="0"/>
                                          </p:stCondLst>
                                        </p:cTn>
                                        <p:tgtEl>
                                          <p:spTgt spid="7"/>
                                        </p:tgtEl>
                                        <p:attrNameLst>
                                          <p:attrName>style.visibility</p:attrName>
                                        </p:attrNameLst>
                                      </p:cBhvr>
                                      <p:to>
                                        <p:strVal val="hidden"/>
                                      </p:to>
                                    </p:set>
                                  </p:childTnLst>
                                </p:cTn>
                              </p:par>
                              <p:par>
                                <p:cTn id="105" presetID="1" presetClass="exit" presetSubtype="0" fill="hold" nodeType="withEffect">
                                  <p:stCondLst>
                                    <p:cond delay="0"/>
                                  </p:stCondLst>
                                  <p:childTnLst>
                                    <p:set>
                                      <p:cBhvr>
                                        <p:cTn id="106" dur="1" fill="hold">
                                          <p:stCondLst>
                                            <p:cond delay="0"/>
                                          </p:stCondLst>
                                        </p:cTn>
                                        <p:tgtEl>
                                          <p:spTgt spid="8"/>
                                        </p:tgtEl>
                                        <p:attrNameLst>
                                          <p:attrName>style.visibility</p:attrName>
                                        </p:attrNameLst>
                                      </p:cBhvr>
                                      <p:to>
                                        <p:strVal val="hidden"/>
                                      </p:to>
                                    </p:set>
                                  </p:childTnLst>
                                </p:cTn>
                              </p:par>
                              <p:par>
                                <p:cTn id="107" presetID="1" presetClass="exit" presetSubtype="0" fill="hold" nodeType="withEffect">
                                  <p:stCondLst>
                                    <p:cond delay="0"/>
                                  </p:stCondLst>
                                  <p:childTnLst>
                                    <p:set>
                                      <p:cBhvr>
                                        <p:cTn id="108" dur="1" fill="hold">
                                          <p:stCondLst>
                                            <p:cond delay="0"/>
                                          </p:stCondLst>
                                        </p:cTn>
                                        <p:tgtEl>
                                          <p:spTgt spid="9"/>
                                        </p:tgtEl>
                                        <p:attrNameLst>
                                          <p:attrName>style.visibility</p:attrName>
                                        </p:attrNameLst>
                                      </p:cBhvr>
                                      <p:to>
                                        <p:strVal val="hidden"/>
                                      </p:to>
                                    </p:set>
                                  </p:childTnLst>
                                </p:cTn>
                              </p:par>
                              <p:par>
                                <p:cTn id="109" presetID="1" presetClass="exit" presetSubtype="0" fill="hold" nodeType="withEffect">
                                  <p:stCondLst>
                                    <p:cond delay="0"/>
                                  </p:stCondLst>
                                  <p:childTnLst>
                                    <p:set>
                                      <p:cBhvr>
                                        <p:cTn id="110" dur="1" fill="hold">
                                          <p:stCondLst>
                                            <p:cond delay="0"/>
                                          </p:stCondLst>
                                        </p:cTn>
                                        <p:tgtEl>
                                          <p:spTgt spid="10"/>
                                        </p:tgtEl>
                                        <p:attrNameLst>
                                          <p:attrName>style.visibility</p:attrName>
                                        </p:attrNameLst>
                                      </p:cBhvr>
                                      <p:to>
                                        <p:strVal val="hidden"/>
                                      </p:to>
                                    </p:set>
                                  </p:childTnLst>
                                </p:cTn>
                              </p:par>
                              <p:par>
                                <p:cTn id="111" presetID="1" presetClass="exit" presetSubtype="0" fill="hold" nodeType="withEffect">
                                  <p:stCondLst>
                                    <p:cond delay="0"/>
                                  </p:stCondLst>
                                  <p:childTnLst>
                                    <p:set>
                                      <p:cBhvr>
                                        <p:cTn id="112" dur="1" fill="hold">
                                          <p:stCondLst>
                                            <p:cond delay="0"/>
                                          </p:stCondLst>
                                        </p:cTn>
                                        <p:tgtEl>
                                          <p:spTgt spid="11"/>
                                        </p:tgtEl>
                                        <p:attrNameLst>
                                          <p:attrName>style.visibility</p:attrName>
                                        </p:attrNameLst>
                                      </p:cBhvr>
                                      <p:to>
                                        <p:strVal val="hidden"/>
                                      </p:to>
                                    </p:set>
                                  </p:childTnLst>
                                </p:cTn>
                              </p:par>
                              <p:par>
                                <p:cTn id="113" presetID="1" presetClass="exit" presetSubtype="0" fill="hold" nodeType="withEffect">
                                  <p:stCondLst>
                                    <p:cond delay="0"/>
                                  </p:stCondLst>
                                  <p:childTnLst>
                                    <p:set>
                                      <p:cBhvr>
                                        <p:cTn id="114" dur="1" fill="hold">
                                          <p:stCondLst>
                                            <p:cond delay="0"/>
                                          </p:stCondLst>
                                        </p:cTn>
                                        <p:tgtEl>
                                          <p:spTgt spid="12"/>
                                        </p:tgtEl>
                                        <p:attrNameLst>
                                          <p:attrName>style.visibility</p:attrName>
                                        </p:attrNameLst>
                                      </p:cBhvr>
                                      <p:to>
                                        <p:strVal val="hidden"/>
                                      </p:to>
                                    </p:set>
                                  </p:childTnLst>
                                </p:cTn>
                              </p:par>
                              <p:par>
                                <p:cTn id="115" presetID="1" presetClass="exit" presetSubtype="0" fill="hold" nodeType="withEffect">
                                  <p:stCondLst>
                                    <p:cond delay="0"/>
                                  </p:stCondLst>
                                  <p:childTnLst>
                                    <p:set>
                                      <p:cBhvr>
                                        <p:cTn id="116" dur="1" fill="hold">
                                          <p:stCondLst>
                                            <p:cond delay="0"/>
                                          </p:stCondLst>
                                        </p:cTn>
                                        <p:tgtEl>
                                          <p:spTgt spid="5"/>
                                        </p:tgtEl>
                                        <p:attrNameLst>
                                          <p:attrName>style.visibility</p:attrName>
                                        </p:attrNameLst>
                                      </p:cBhvr>
                                      <p:to>
                                        <p:strVal val="hidden"/>
                                      </p:to>
                                    </p:set>
                                  </p:childTnLst>
                                </p:cTn>
                              </p:par>
                              <p:par>
                                <p:cTn id="117" presetID="12" presetClass="entr" presetSubtype="4" fill="hold" grpId="0" nodeType="withEffect">
                                  <p:stCondLst>
                                    <p:cond delay="0"/>
                                  </p:stCondLst>
                                  <p:childTnLst>
                                    <p:set>
                                      <p:cBhvr>
                                        <p:cTn id="118" dur="1" fill="hold">
                                          <p:stCondLst>
                                            <p:cond delay="0"/>
                                          </p:stCondLst>
                                        </p:cTn>
                                        <p:tgtEl>
                                          <p:spTgt spid="94"/>
                                        </p:tgtEl>
                                        <p:attrNameLst>
                                          <p:attrName>style.visibility</p:attrName>
                                        </p:attrNameLst>
                                      </p:cBhvr>
                                      <p:to>
                                        <p:strVal val="visible"/>
                                      </p:to>
                                    </p:set>
                                    <p:animEffect transition="in" filter="slide(fromBottom)">
                                      <p:cBhvr>
                                        <p:cTn id="119" dur="500"/>
                                        <p:tgtEl>
                                          <p:spTgt spid="94"/>
                                        </p:tgtEl>
                                      </p:cBhvr>
                                    </p:animEffect>
                                  </p:childTnLst>
                                </p:cTn>
                              </p:par>
                              <p:par>
                                <p:cTn id="120" presetID="12" presetClass="entr" presetSubtype="4" fill="hold" grpId="0" nodeType="withEffect">
                                  <p:stCondLst>
                                    <p:cond delay="0"/>
                                  </p:stCondLst>
                                  <p:childTnLst>
                                    <p:set>
                                      <p:cBhvr>
                                        <p:cTn id="121" dur="1" fill="hold">
                                          <p:stCondLst>
                                            <p:cond delay="0"/>
                                          </p:stCondLst>
                                        </p:cTn>
                                        <p:tgtEl>
                                          <p:spTgt spid="95"/>
                                        </p:tgtEl>
                                        <p:attrNameLst>
                                          <p:attrName>style.visibility</p:attrName>
                                        </p:attrNameLst>
                                      </p:cBhvr>
                                      <p:to>
                                        <p:strVal val="visible"/>
                                      </p:to>
                                    </p:set>
                                    <p:animEffect transition="in" filter="slide(fromBottom)">
                                      <p:cBhvr>
                                        <p:cTn id="122"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3" restart="whenNotActive" fill="hold" evtFilter="cancelBubble" nodeType="interactiveSeq">
                <p:stCondLst>
                  <p:cond evt="onClick" delay="0">
                    <p:tgtEl>
                      <p:spTgt spid="13"/>
                    </p:tgtEl>
                  </p:cond>
                </p:stCondLst>
                <p:endSync evt="end" delay="0">
                  <p:rtn val="all"/>
                </p:endSync>
                <p:childTnLst>
                  <p:par>
                    <p:cTn id="124" fill="hold">
                      <p:stCondLst>
                        <p:cond delay="0"/>
                      </p:stCondLst>
                      <p:childTnLst>
                        <p:par>
                          <p:cTn id="125" fill="hold">
                            <p:stCondLst>
                              <p:cond delay="0"/>
                            </p:stCondLst>
                            <p:childTnLst>
                              <p:par>
                                <p:cTn id="126" presetID="10" presetClass="entr" presetSubtype="0" fill="hold" nodeType="afterEffect">
                                  <p:stCondLst>
                                    <p:cond delay="0"/>
                                  </p:stCondLst>
                                  <p:childTnLst>
                                    <p:set>
                                      <p:cBhvr>
                                        <p:cTn id="127" dur="1" fill="hold">
                                          <p:stCondLst>
                                            <p:cond delay="0"/>
                                          </p:stCondLst>
                                        </p:cTn>
                                        <p:tgtEl>
                                          <p:spTgt spid="56"/>
                                        </p:tgtEl>
                                        <p:attrNameLst>
                                          <p:attrName>style.visibility</p:attrName>
                                        </p:attrNameLst>
                                      </p:cBhvr>
                                      <p:to>
                                        <p:strVal val="visible"/>
                                      </p:to>
                                    </p:set>
                                    <p:animEffect transition="in" filter="fade">
                                      <p:cBhvr>
                                        <p:cTn id="128" dur="2000"/>
                                        <p:tgtEl>
                                          <p:spTgt spid="56"/>
                                        </p:tgtEl>
                                      </p:cBhvr>
                                    </p:animEffect>
                                  </p:childTnLst>
                                </p:cTn>
                              </p:par>
                              <p:par>
                                <p:cTn id="129" presetID="1" presetClass="entr" presetSubtype="0" fill="hold" grpId="0" nodeType="withEffect">
                                  <p:stCondLst>
                                    <p:cond delay="0"/>
                                  </p:stCondLst>
                                  <p:childTnLst>
                                    <p:set>
                                      <p:cBhvr>
                                        <p:cTn id="130" dur="1" fill="hold">
                                          <p:stCondLst>
                                            <p:cond delay="0"/>
                                          </p:stCondLst>
                                        </p:cTn>
                                        <p:tgtEl>
                                          <p:spTgt spid="53"/>
                                        </p:tgtEl>
                                        <p:attrNameLst>
                                          <p:attrName>style.visibility</p:attrName>
                                        </p:attrNameLst>
                                      </p:cBhvr>
                                      <p:to>
                                        <p:strVal val="visible"/>
                                      </p:to>
                                    </p:set>
                                  </p:childTnLst>
                                </p:cTn>
                              </p:par>
                              <p:par>
                                <p:cTn id="131" presetID="22" presetClass="entr" presetSubtype="1" fill="hold" nodeType="withEffect">
                                  <p:stCondLst>
                                    <p:cond delay="0"/>
                                  </p:stCondLst>
                                  <p:childTnLst>
                                    <p:set>
                                      <p:cBhvr>
                                        <p:cTn id="132" dur="1" fill="hold">
                                          <p:stCondLst>
                                            <p:cond delay="0"/>
                                          </p:stCondLst>
                                        </p:cTn>
                                        <p:tgtEl>
                                          <p:spTgt spid="101406"/>
                                        </p:tgtEl>
                                        <p:attrNameLst>
                                          <p:attrName>style.visibility</p:attrName>
                                        </p:attrNameLst>
                                      </p:cBhvr>
                                      <p:to>
                                        <p:strVal val="visible"/>
                                      </p:to>
                                    </p:set>
                                    <p:animEffect transition="in" filter="wipe(up)">
                                      <p:cBhvr>
                                        <p:cTn id="133" dur="1000"/>
                                        <p:tgtEl>
                                          <p:spTgt spid="101406"/>
                                        </p:tgtEl>
                                      </p:cBhvr>
                                    </p:animEffect>
                                  </p:childTnLst>
                                </p:cTn>
                              </p:par>
                              <p:par>
                                <p:cTn id="134" presetID="18" presetClass="entr" presetSubtype="12" fill="hold" nodeType="withEffect">
                                  <p:stCondLst>
                                    <p:cond delay="0"/>
                                  </p:stCondLst>
                                  <p:childTnLst>
                                    <p:set>
                                      <p:cBhvr>
                                        <p:cTn id="135" dur="1" fill="hold">
                                          <p:stCondLst>
                                            <p:cond delay="0"/>
                                          </p:stCondLst>
                                        </p:cTn>
                                        <p:tgtEl>
                                          <p:spTgt spid="101407"/>
                                        </p:tgtEl>
                                        <p:attrNameLst>
                                          <p:attrName>style.visibility</p:attrName>
                                        </p:attrNameLst>
                                      </p:cBhvr>
                                      <p:to>
                                        <p:strVal val="visible"/>
                                      </p:to>
                                    </p:set>
                                    <p:animEffect transition="in" filter="strips(downLeft)">
                                      <p:cBhvr>
                                        <p:cTn id="136" dur="500"/>
                                        <p:tgtEl>
                                          <p:spTgt spid="101407"/>
                                        </p:tgtEl>
                                      </p:cBhvr>
                                    </p:animEffect>
                                  </p:childTnLst>
                                </p:cTn>
                              </p:par>
                              <p:par>
                                <p:cTn id="137" presetID="18" presetClass="entr" presetSubtype="12" fill="hold" nodeType="withEffect">
                                  <p:stCondLst>
                                    <p:cond delay="0"/>
                                  </p:stCondLst>
                                  <p:childTnLst>
                                    <p:set>
                                      <p:cBhvr>
                                        <p:cTn id="138" dur="1" fill="hold">
                                          <p:stCondLst>
                                            <p:cond delay="0"/>
                                          </p:stCondLst>
                                        </p:cTn>
                                        <p:tgtEl>
                                          <p:spTgt spid="5"/>
                                        </p:tgtEl>
                                        <p:attrNameLst>
                                          <p:attrName>style.visibility</p:attrName>
                                        </p:attrNameLst>
                                      </p:cBhvr>
                                      <p:to>
                                        <p:strVal val="visible"/>
                                      </p:to>
                                    </p:set>
                                    <p:animEffect transition="in" filter="strips(downLeft)">
                                      <p:cBhvr>
                                        <p:cTn id="139" dur="500"/>
                                        <p:tgtEl>
                                          <p:spTgt spid="5"/>
                                        </p:tgtEl>
                                      </p:cBhvr>
                                    </p:animEffect>
                                  </p:childTnLst>
                                </p:cTn>
                              </p:par>
                              <p:par>
                                <p:cTn id="140" presetID="1" presetClass="exit" presetSubtype="0" fill="hold" nodeType="withEffect">
                                  <p:stCondLst>
                                    <p:cond delay="0"/>
                                  </p:stCondLst>
                                  <p:childTnLst>
                                    <p:set>
                                      <p:cBhvr>
                                        <p:cTn id="141" dur="1" fill="hold">
                                          <p:stCondLst>
                                            <p:cond delay="0"/>
                                          </p:stCondLst>
                                        </p:cTn>
                                        <p:tgtEl>
                                          <p:spTgt spid="6"/>
                                        </p:tgtEl>
                                        <p:attrNameLst>
                                          <p:attrName>style.visibility</p:attrName>
                                        </p:attrNameLst>
                                      </p:cBhvr>
                                      <p:to>
                                        <p:strVal val="hidden"/>
                                      </p:to>
                                    </p:set>
                                  </p:childTnLst>
                                </p:cTn>
                              </p:par>
                              <p:par>
                                <p:cTn id="142" presetID="1" presetClass="exit" presetSubtype="0" fill="hold" nodeType="withEffect">
                                  <p:stCondLst>
                                    <p:cond delay="0"/>
                                  </p:stCondLst>
                                  <p:childTnLst>
                                    <p:set>
                                      <p:cBhvr>
                                        <p:cTn id="143" dur="1" fill="hold">
                                          <p:stCondLst>
                                            <p:cond delay="0"/>
                                          </p:stCondLst>
                                        </p:cTn>
                                        <p:tgtEl>
                                          <p:spTgt spid="7"/>
                                        </p:tgtEl>
                                        <p:attrNameLst>
                                          <p:attrName>style.visibility</p:attrName>
                                        </p:attrNameLst>
                                      </p:cBhvr>
                                      <p:to>
                                        <p:strVal val="hidden"/>
                                      </p:to>
                                    </p:set>
                                  </p:childTnLst>
                                </p:cTn>
                              </p:par>
                              <p:par>
                                <p:cTn id="144" presetID="1" presetClass="exit" presetSubtype="0" fill="hold" nodeType="withEffect">
                                  <p:stCondLst>
                                    <p:cond delay="0"/>
                                  </p:stCondLst>
                                  <p:childTnLst>
                                    <p:set>
                                      <p:cBhvr>
                                        <p:cTn id="145" dur="1" fill="hold">
                                          <p:stCondLst>
                                            <p:cond delay="0"/>
                                          </p:stCondLst>
                                        </p:cTn>
                                        <p:tgtEl>
                                          <p:spTgt spid="8"/>
                                        </p:tgtEl>
                                        <p:attrNameLst>
                                          <p:attrName>style.visibility</p:attrName>
                                        </p:attrNameLst>
                                      </p:cBhvr>
                                      <p:to>
                                        <p:strVal val="hidden"/>
                                      </p:to>
                                    </p:set>
                                  </p:childTnLst>
                                </p:cTn>
                              </p:par>
                              <p:par>
                                <p:cTn id="146" presetID="1" presetClass="exit" presetSubtype="0" fill="hold" nodeType="withEffect">
                                  <p:stCondLst>
                                    <p:cond delay="0"/>
                                  </p:stCondLst>
                                  <p:childTnLst>
                                    <p:set>
                                      <p:cBhvr>
                                        <p:cTn id="147" dur="1" fill="hold">
                                          <p:stCondLst>
                                            <p:cond delay="0"/>
                                          </p:stCondLst>
                                        </p:cTn>
                                        <p:tgtEl>
                                          <p:spTgt spid="9"/>
                                        </p:tgtEl>
                                        <p:attrNameLst>
                                          <p:attrName>style.visibility</p:attrName>
                                        </p:attrNameLst>
                                      </p:cBhvr>
                                      <p:to>
                                        <p:strVal val="hidden"/>
                                      </p:to>
                                    </p:set>
                                  </p:childTnLst>
                                </p:cTn>
                              </p:par>
                              <p:par>
                                <p:cTn id="148" presetID="1" presetClass="exit" presetSubtype="0" fill="hold" nodeType="withEffect">
                                  <p:stCondLst>
                                    <p:cond delay="0"/>
                                  </p:stCondLst>
                                  <p:childTnLst>
                                    <p:set>
                                      <p:cBhvr>
                                        <p:cTn id="149" dur="1" fill="hold">
                                          <p:stCondLst>
                                            <p:cond delay="0"/>
                                          </p:stCondLst>
                                        </p:cTn>
                                        <p:tgtEl>
                                          <p:spTgt spid="10"/>
                                        </p:tgtEl>
                                        <p:attrNameLst>
                                          <p:attrName>style.visibility</p:attrName>
                                        </p:attrNameLst>
                                      </p:cBhvr>
                                      <p:to>
                                        <p:strVal val="hidden"/>
                                      </p:to>
                                    </p:set>
                                  </p:childTnLst>
                                </p:cTn>
                              </p:par>
                              <p:par>
                                <p:cTn id="150" presetID="1" presetClass="exit" presetSubtype="0" fill="hold" nodeType="withEffect">
                                  <p:stCondLst>
                                    <p:cond delay="0"/>
                                  </p:stCondLst>
                                  <p:childTnLst>
                                    <p:set>
                                      <p:cBhvr>
                                        <p:cTn id="151" dur="1" fill="hold">
                                          <p:stCondLst>
                                            <p:cond delay="0"/>
                                          </p:stCondLst>
                                        </p:cTn>
                                        <p:tgtEl>
                                          <p:spTgt spid="11"/>
                                        </p:tgtEl>
                                        <p:attrNameLst>
                                          <p:attrName>style.visibility</p:attrName>
                                        </p:attrNameLst>
                                      </p:cBhvr>
                                      <p:to>
                                        <p:strVal val="hidden"/>
                                      </p:to>
                                    </p:set>
                                  </p:childTnLst>
                                </p:cTn>
                              </p:par>
                              <p:par>
                                <p:cTn id="152" presetID="1" presetClass="exit" presetSubtype="0" fill="hold" nodeType="withEffect">
                                  <p:stCondLst>
                                    <p:cond delay="0"/>
                                  </p:stCondLst>
                                  <p:childTnLst>
                                    <p:set>
                                      <p:cBhvr>
                                        <p:cTn id="153" dur="1" fill="hold">
                                          <p:stCondLst>
                                            <p:cond delay="0"/>
                                          </p:stCondLst>
                                        </p:cTn>
                                        <p:tgtEl>
                                          <p:spTgt spid="12"/>
                                        </p:tgtEl>
                                        <p:attrNameLst>
                                          <p:attrName>style.visibility</p:attrName>
                                        </p:attrNameLst>
                                      </p:cBhvr>
                                      <p:to>
                                        <p:strVal val="hidden"/>
                                      </p:to>
                                    </p:set>
                                  </p:childTnLst>
                                </p:cTn>
                              </p:par>
                              <p:par>
                                <p:cTn id="154" presetID="1" presetClass="exit" presetSubtype="0" fill="hold" nodeType="withEffect">
                                  <p:stCondLst>
                                    <p:cond delay="0"/>
                                  </p:stCondLst>
                                  <p:childTnLst>
                                    <p:set>
                                      <p:cBhvr>
                                        <p:cTn id="155" dur="1" fill="hold">
                                          <p:stCondLst>
                                            <p:cond delay="0"/>
                                          </p:stCondLst>
                                        </p:cTn>
                                        <p:tgtEl>
                                          <p:spTgt spid="17"/>
                                        </p:tgtEl>
                                        <p:attrNameLst>
                                          <p:attrName>style.visibility</p:attrName>
                                        </p:attrNameLst>
                                      </p:cBhvr>
                                      <p:to>
                                        <p:strVal val="hidden"/>
                                      </p:to>
                                    </p:set>
                                  </p:childTnLst>
                                </p:cTn>
                              </p:par>
                            </p:childTnLst>
                          </p:cTn>
                        </p:par>
                      </p:childTnLst>
                    </p:cTn>
                  </p:par>
                  <p:par>
                    <p:cTn id="156" fill="hold">
                      <p:stCondLst>
                        <p:cond delay="indefinite"/>
                      </p:stCondLst>
                      <p:childTnLst>
                        <p:par>
                          <p:cTn id="157" fill="hold">
                            <p:stCondLst>
                              <p:cond delay="0"/>
                            </p:stCondLst>
                            <p:childTnLst>
                              <p:par>
                                <p:cTn id="158" presetID="1" presetClass="exit" presetSubtype="0" fill="hold" nodeType="clickEffect">
                                  <p:stCondLst>
                                    <p:cond delay="0"/>
                                  </p:stCondLst>
                                  <p:childTnLst>
                                    <p:set>
                                      <p:cBhvr>
                                        <p:cTn id="159" dur="1" fill="hold">
                                          <p:stCondLst>
                                            <p:cond delay="0"/>
                                          </p:stCondLst>
                                        </p:cTn>
                                        <p:tgtEl>
                                          <p:spTgt spid="101406"/>
                                        </p:tgtEl>
                                        <p:attrNameLst>
                                          <p:attrName>style.visibility</p:attrName>
                                        </p:attrNameLst>
                                      </p:cBhvr>
                                      <p:to>
                                        <p:strVal val="hidden"/>
                                      </p:to>
                                    </p:set>
                                  </p:childTnLst>
                                </p:cTn>
                              </p:par>
                              <p:par>
                                <p:cTn id="160" presetID="1" presetClass="exit" presetSubtype="0" fill="hold" grpId="1" nodeType="withEffect">
                                  <p:stCondLst>
                                    <p:cond delay="0"/>
                                  </p:stCondLst>
                                  <p:childTnLst>
                                    <p:set>
                                      <p:cBhvr>
                                        <p:cTn id="161" dur="1" fill="hold">
                                          <p:stCondLst>
                                            <p:cond delay="0"/>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62" restart="whenNotActive" fill="hold" evtFilter="cancelBubble" nodeType="interactiveSeq">
                <p:stCondLst>
                  <p:cond evt="onClick" delay="0">
                    <p:tgtEl>
                      <p:spTgt spid="14"/>
                    </p:tgtEl>
                  </p:cond>
                </p:stCondLst>
                <p:endSync evt="end" delay="0">
                  <p:rtn val="all"/>
                </p:endSync>
                <p:childTnLst>
                  <p:par>
                    <p:cTn id="163" fill="hold">
                      <p:stCondLst>
                        <p:cond delay="0"/>
                      </p:stCondLst>
                      <p:childTnLst>
                        <p:par>
                          <p:cTn id="164" fill="hold">
                            <p:stCondLst>
                              <p:cond delay="0"/>
                            </p:stCondLst>
                            <p:childTnLst>
                              <p:par>
                                <p:cTn id="165" presetID="22" presetClass="entr" presetSubtype="1" fill="hold" nodeType="clickEffect">
                                  <p:stCondLst>
                                    <p:cond delay="0"/>
                                  </p:stCondLst>
                                  <p:childTnLst>
                                    <p:set>
                                      <p:cBhvr>
                                        <p:cTn id="166" dur="1" fill="hold">
                                          <p:stCondLst>
                                            <p:cond delay="0"/>
                                          </p:stCondLst>
                                        </p:cTn>
                                        <p:tgtEl>
                                          <p:spTgt spid="101419"/>
                                        </p:tgtEl>
                                        <p:attrNameLst>
                                          <p:attrName>style.visibility</p:attrName>
                                        </p:attrNameLst>
                                      </p:cBhvr>
                                      <p:to>
                                        <p:strVal val="visible"/>
                                      </p:to>
                                    </p:set>
                                    <p:animEffect transition="in" filter="wipe(up)">
                                      <p:cBhvr>
                                        <p:cTn id="167" dur="1000"/>
                                        <p:tgtEl>
                                          <p:spTgt spid="101419"/>
                                        </p:tgtEl>
                                      </p:cBhvr>
                                    </p:animEffect>
                                  </p:childTnLst>
                                </p:cTn>
                              </p:par>
                              <p:par>
                                <p:cTn id="168" presetID="1" presetClass="entr" presetSubtype="0" fill="hold" grpId="0" nodeType="withEffect">
                                  <p:stCondLst>
                                    <p:cond delay="0"/>
                                  </p:stCondLst>
                                  <p:childTnLst>
                                    <p:set>
                                      <p:cBhvr>
                                        <p:cTn id="169" dur="1" fill="hold">
                                          <p:stCondLst>
                                            <p:cond delay="0"/>
                                          </p:stCondLst>
                                        </p:cTn>
                                        <p:tgtEl>
                                          <p:spTgt spid="54"/>
                                        </p:tgtEl>
                                        <p:attrNameLst>
                                          <p:attrName>style.visibility</p:attrName>
                                        </p:attrNameLst>
                                      </p:cBhvr>
                                      <p:to>
                                        <p:strVal val="visible"/>
                                      </p:to>
                                    </p:set>
                                  </p:childTnLst>
                                </p:cTn>
                              </p:par>
                              <p:par>
                                <p:cTn id="170" presetID="18" presetClass="entr" presetSubtype="12" fill="hold" nodeType="withEffect">
                                  <p:stCondLst>
                                    <p:cond delay="0"/>
                                  </p:stCondLst>
                                  <p:childTnLst>
                                    <p:set>
                                      <p:cBhvr>
                                        <p:cTn id="171" dur="1" fill="hold">
                                          <p:stCondLst>
                                            <p:cond delay="0"/>
                                          </p:stCondLst>
                                        </p:cTn>
                                        <p:tgtEl>
                                          <p:spTgt spid="7"/>
                                        </p:tgtEl>
                                        <p:attrNameLst>
                                          <p:attrName>style.visibility</p:attrName>
                                        </p:attrNameLst>
                                      </p:cBhvr>
                                      <p:to>
                                        <p:strVal val="visible"/>
                                      </p:to>
                                    </p:set>
                                    <p:animEffect transition="in" filter="strips(downLeft)">
                                      <p:cBhvr>
                                        <p:cTn id="172" dur="500"/>
                                        <p:tgtEl>
                                          <p:spTgt spid="7"/>
                                        </p:tgtEl>
                                      </p:cBhvr>
                                    </p:animEffect>
                                  </p:childTnLst>
                                </p:cTn>
                              </p:par>
                              <p:par>
                                <p:cTn id="173" presetID="1" presetClass="exit" presetSubtype="0" fill="hold" nodeType="withEffect">
                                  <p:stCondLst>
                                    <p:cond delay="0"/>
                                  </p:stCondLst>
                                  <p:childTnLst>
                                    <p:set>
                                      <p:cBhvr>
                                        <p:cTn id="174" dur="1" fill="hold">
                                          <p:stCondLst>
                                            <p:cond delay="0"/>
                                          </p:stCondLst>
                                        </p:cTn>
                                        <p:tgtEl>
                                          <p:spTgt spid="6"/>
                                        </p:tgtEl>
                                        <p:attrNameLst>
                                          <p:attrName>style.visibility</p:attrName>
                                        </p:attrNameLst>
                                      </p:cBhvr>
                                      <p:to>
                                        <p:strVal val="hidden"/>
                                      </p:to>
                                    </p:set>
                                  </p:childTnLst>
                                </p:cTn>
                              </p:par>
                              <p:par>
                                <p:cTn id="175" presetID="1" presetClass="exit" presetSubtype="0" fill="hold" nodeType="withEffect">
                                  <p:stCondLst>
                                    <p:cond delay="0"/>
                                  </p:stCondLst>
                                  <p:childTnLst>
                                    <p:set>
                                      <p:cBhvr>
                                        <p:cTn id="176" dur="1" fill="hold">
                                          <p:stCondLst>
                                            <p:cond delay="0"/>
                                          </p:stCondLst>
                                        </p:cTn>
                                        <p:tgtEl>
                                          <p:spTgt spid="8"/>
                                        </p:tgtEl>
                                        <p:attrNameLst>
                                          <p:attrName>style.visibility</p:attrName>
                                        </p:attrNameLst>
                                      </p:cBhvr>
                                      <p:to>
                                        <p:strVal val="hidden"/>
                                      </p:to>
                                    </p:set>
                                  </p:childTnLst>
                                </p:cTn>
                              </p:par>
                              <p:par>
                                <p:cTn id="177" presetID="1" presetClass="exit" presetSubtype="0" fill="hold" nodeType="withEffect">
                                  <p:stCondLst>
                                    <p:cond delay="0"/>
                                  </p:stCondLst>
                                  <p:childTnLst>
                                    <p:set>
                                      <p:cBhvr>
                                        <p:cTn id="178" dur="1" fill="hold">
                                          <p:stCondLst>
                                            <p:cond delay="0"/>
                                          </p:stCondLst>
                                        </p:cTn>
                                        <p:tgtEl>
                                          <p:spTgt spid="9"/>
                                        </p:tgtEl>
                                        <p:attrNameLst>
                                          <p:attrName>style.visibility</p:attrName>
                                        </p:attrNameLst>
                                      </p:cBhvr>
                                      <p:to>
                                        <p:strVal val="hidden"/>
                                      </p:to>
                                    </p:set>
                                  </p:childTnLst>
                                </p:cTn>
                              </p:par>
                              <p:par>
                                <p:cTn id="179" presetID="1" presetClass="exit" presetSubtype="0" fill="hold" nodeType="withEffect">
                                  <p:stCondLst>
                                    <p:cond delay="0"/>
                                  </p:stCondLst>
                                  <p:childTnLst>
                                    <p:set>
                                      <p:cBhvr>
                                        <p:cTn id="180" dur="1" fill="hold">
                                          <p:stCondLst>
                                            <p:cond delay="0"/>
                                          </p:stCondLst>
                                        </p:cTn>
                                        <p:tgtEl>
                                          <p:spTgt spid="10"/>
                                        </p:tgtEl>
                                        <p:attrNameLst>
                                          <p:attrName>style.visibility</p:attrName>
                                        </p:attrNameLst>
                                      </p:cBhvr>
                                      <p:to>
                                        <p:strVal val="hidden"/>
                                      </p:to>
                                    </p:set>
                                  </p:childTnLst>
                                </p:cTn>
                              </p:par>
                              <p:par>
                                <p:cTn id="181" presetID="1" presetClass="exit" presetSubtype="0" fill="hold" nodeType="withEffect">
                                  <p:stCondLst>
                                    <p:cond delay="0"/>
                                  </p:stCondLst>
                                  <p:childTnLst>
                                    <p:set>
                                      <p:cBhvr>
                                        <p:cTn id="182" dur="1" fill="hold">
                                          <p:stCondLst>
                                            <p:cond delay="0"/>
                                          </p:stCondLst>
                                        </p:cTn>
                                        <p:tgtEl>
                                          <p:spTgt spid="11"/>
                                        </p:tgtEl>
                                        <p:attrNameLst>
                                          <p:attrName>style.visibility</p:attrName>
                                        </p:attrNameLst>
                                      </p:cBhvr>
                                      <p:to>
                                        <p:strVal val="hidden"/>
                                      </p:to>
                                    </p:set>
                                  </p:childTnLst>
                                </p:cTn>
                              </p:par>
                              <p:par>
                                <p:cTn id="183" presetID="1" presetClass="exit" presetSubtype="0" fill="hold" nodeType="withEffect">
                                  <p:stCondLst>
                                    <p:cond delay="0"/>
                                  </p:stCondLst>
                                  <p:childTnLst>
                                    <p:set>
                                      <p:cBhvr>
                                        <p:cTn id="184" dur="1" fill="hold">
                                          <p:stCondLst>
                                            <p:cond delay="0"/>
                                          </p:stCondLst>
                                        </p:cTn>
                                        <p:tgtEl>
                                          <p:spTgt spid="12"/>
                                        </p:tgtEl>
                                        <p:attrNameLst>
                                          <p:attrName>style.visibility</p:attrName>
                                        </p:attrNameLst>
                                      </p:cBhvr>
                                      <p:to>
                                        <p:strVal val="hidden"/>
                                      </p:to>
                                    </p:set>
                                  </p:childTnLst>
                                </p:cTn>
                              </p:par>
                              <p:par>
                                <p:cTn id="185" presetID="1" presetClass="exit" presetSubtype="0" fill="hold" nodeType="withEffect">
                                  <p:stCondLst>
                                    <p:cond delay="0"/>
                                  </p:stCondLst>
                                  <p:childTnLst>
                                    <p:set>
                                      <p:cBhvr>
                                        <p:cTn id="186" dur="1" fill="hold">
                                          <p:stCondLst>
                                            <p:cond delay="0"/>
                                          </p:stCondLst>
                                        </p:cTn>
                                        <p:tgtEl>
                                          <p:spTgt spid="17"/>
                                        </p:tgtEl>
                                        <p:attrNameLst>
                                          <p:attrName>style.visibility</p:attrName>
                                        </p:attrNameLst>
                                      </p:cBhvr>
                                      <p:to>
                                        <p:strVal val="hidden"/>
                                      </p:to>
                                    </p:set>
                                  </p:childTnLst>
                                </p:cTn>
                              </p:par>
                            </p:childTnLst>
                          </p:cTn>
                        </p:par>
                      </p:childTnLst>
                    </p:cTn>
                  </p:par>
                  <p:par>
                    <p:cTn id="187" fill="hold">
                      <p:stCondLst>
                        <p:cond delay="indefinite"/>
                      </p:stCondLst>
                      <p:childTnLst>
                        <p:par>
                          <p:cTn id="188" fill="hold">
                            <p:stCondLst>
                              <p:cond delay="0"/>
                            </p:stCondLst>
                            <p:childTnLst>
                              <p:par>
                                <p:cTn id="189" presetID="1" presetClass="exit" presetSubtype="0" fill="hold" nodeType="clickEffect">
                                  <p:stCondLst>
                                    <p:cond delay="0"/>
                                  </p:stCondLst>
                                  <p:childTnLst>
                                    <p:set>
                                      <p:cBhvr>
                                        <p:cTn id="190" dur="1" fill="hold">
                                          <p:stCondLst>
                                            <p:cond delay="0"/>
                                          </p:stCondLst>
                                        </p:cTn>
                                        <p:tgtEl>
                                          <p:spTgt spid="101419"/>
                                        </p:tgtEl>
                                        <p:attrNameLst>
                                          <p:attrName>style.visibility</p:attrName>
                                        </p:attrNameLst>
                                      </p:cBhvr>
                                      <p:to>
                                        <p:strVal val="hidden"/>
                                      </p:to>
                                    </p:set>
                                  </p:childTnLst>
                                </p:cTn>
                              </p:par>
                              <p:par>
                                <p:cTn id="191" presetID="1" presetClass="exit" presetSubtype="0" fill="hold" grpId="1" nodeType="withEffect">
                                  <p:stCondLst>
                                    <p:cond delay="0"/>
                                  </p:stCondLst>
                                  <p:childTnLst>
                                    <p:set>
                                      <p:cBhvr>
                                        <p:cTn id="192" dur="1" fill="hold">
                                          <p:stCondLst>
                                            <p:cond delay="0"/>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93" restart="whenNotActive" fill="hold" evtFilter="cancelBubble" nodeType="interactiveSeq">
                <p:stCondLst>
                  <p:cond evt="onClick" delay="0">
                    <p:tgtEl>
                      <p:spTgt spid="15"/>
                    </p:tgtEl>
                  </p:cond>
                </p:stCondLst>
                <p:endSync evt="end" delay="0">
                  <p:rtn val="all"/>
                </p:endSync>
                <p:childTnLst>
                  <p:par>
                    <p:cTn id="194" fill="hold">
                      <p:stCondLst>
                        <p:cond delay="0"/>
                      </p:stCondLst>
                      <p:childTnLst>
                        <p:par>
                          <p:cTn id="195" fill="hold">
                            <p:stCondLst>
                              <p:cond delay="0"/>
                            </p:stCondLst>
                            <p:childTnLst>
                              <p:par>
                                <p:cTn id="196" presetID="18" presetClass="entr" presetSubtype="12" fill="hold" nodeType="clickEffect">
                                  <p:stCondLst>
                                    <p:cond delay="0"/>
                                  </p:stCondLst>
                                  <p:childTnLst>
                                    <p:set>
                                      <p:cBhvr>
                                        <p:cTn id="197" dur="1" fill="hold">
                                          <p:stCondLst>
                                            <p:cond delay="0"/>
                                          </p:stCondLst>
                                        </p:cTn>
                                        <p:tgtEl>
                                          <p:spTgt spid="101418"/>
                                        </p:tgtEl>
                                        <p:attrNameLst>
                                          <p:attrName>style.visibility</p:attrName>
                                        </p:attrNameLst>
                                      </p:cBhvr>
                                      <p:to>
                                        <p:strVal val="visible"/>
                                      </p:to>
                                    </p:set>
                                    <p:animEffect transition="in" filter="strips(downLeft)">
                                      <p:cBhvr>
                                        <p:cTn id="198" dur="500"/>
                                        <p:tgtEl>
                                          <p:spTgt spid="101418"/>
                                        </p:tgtEl>
                                      </p:cBhvr>
                                    </p:animEffect>
                                  </p:childTnLst>
                                </p:cTn>
                              </p:par>
                              <p:par>
                                <p:cTn id="199" presetID="1" presetClass="entr" presetSubtype="0" fill="hold" grpId="0" nodeType="withEffect">
                                  <p:stCondLst>
                                    <p:cond delay="0"/>
                                  </p:stCondLst>
                                  <p:childTnLst>
                                    <p:set>
                                      <p:cBhvr>
                                        <p:cTn id="200" dur="1" fill="hold">
                                          <p:stCondLst>
                                            <p:cond delay="0"/>
                                          </p:stCondLst>
                                        </p:cTn>
                                        <p:tgtEl>
                                          <p:spTgt spid="58"/>
                                        </p:tgtEl>
                                        <p:attrNameLst>
                                          <p:attrName>style.visibility</p:attrName>
                                        </p:attrNameLst>
                                      </p:cBhvr>
                                      <p:to>
                                        <p:strVal val="visible"/>
                                      </p:to>
                                    </p:set>
                                  </p:childTnLst>
                                </p:cTn>
                              </p:par>
                            </p:childTnLst>
                          </p:cTn>
                        </p:par>
                        <p:par>
                          <p:cTn id="201" fill="hold">
                            <p:stCondLst>
                              <p:cond delay="500"/>
                            </p:stCondLst>
                            <p:childTnLst>
                              <p:par>
                                <p:cTn id="202" presetID="22" presetClass="entr" presetSubtype="1" fill="hold" nodeType="afterEffect">
                                  <p:stCondLst>
                                    <p:cond delay="0"/>
                                  </p:stCondLst>
                                  <p:childTnLst>
                                    <p:set>
                                      <p:cBhvr>
                                        <p:cTn id="203" dur="1" fill="hold">
                                          <p:stCondLst>
                                            <p:cond delay="0"/>
                                          </p:stCondLst>
                                        </p:cTn>
                                        <p:tgtEl>
                                          <p:spTgt spid="101417"/>
                                        </p:tgtEl>
                                        <p:attrNameLst>
                                          <p:attrName>style.visibility</p:attrName>
                                        </p:attrNameLst>
                                      </p:cBhvr>
                                      <p:to>
                                        <p:strVal val="visible"/>
                                      </p:to>
                                    </p:set>
                                    <p:animEffect transition="in" filter="wipe(up)">
                                      <p:cBhvr>
                                        <p:cTn id="204" dur="2000"/>
                                        <p:tgtEl>
                                          <p:spTgt spid="101417"/>
                                        </p:tgtEl>
                                      </p:cBhvr>
                                    </p:animEffect>
                                  </p:childTnLst>
                                </p:cTn>
                              </p:par>
                              <p:par>
                                <p:cTn id="205" presetID="18" presetClass="entr" presetSubtype="12" fill="hold" nodeType="withEffect">
                                  <p:stCondLst>
                                    <p:cond delay="0"/>
                                  </p:stCondLst>
                                  <p:childTnLst>
                                    <p:set>
                                      <p:cBhvr>
                                        <p:cTn id="206" dur="1" fill="hold">
                                          <p:stCondLst>
                                            <p:cond delay="0"/>
                                          </p:stCondLst>
                                        </p:cTn>
                                        <p:tgtEl>
                                          <p:spTgt spid="6"/>
                                        </p:tgtEl>
                                        <p:attrNameLst>
                                          <p:attrName>style.visibility</p:attrName>
                                        </p:attrNameLst>
                                      </p:cBhvr>
                                      <p:to>
                                        <p:strVal val="visible"/>
                                      </p:to>
                                    </p:set>
                                    <p:animEffect transition="in" filter="strips(downLeft)">
                                      <p:cBhvr>
                                        <p:cTn id="207" dur="500"/>
                                        <p:tgtEl>
                                          <p:spTgt spid="6"/>
                                        </p:tgtEl>
                                      </p:cBhvr>
                                    </p:animEffect>
                                  </p:childTnLst>
                                </p:cTn>
                              </p:par>
                              <p:par>
                                <p:cTn id="208" presetID="1" presetClass="exit" presetSubtype="0" fill="hold" nodeType="withEffect">
                                  <p:stCondLst>
                                    <p:cond delay="0"/>
                                  </p:stCondLst>
                                  <p:childTnLst>
                                    <p:set>
                                      <p:cBhvr>
                                        <p:cTn id="209" dur="1" fill="hold">
                                          <p:stCondLst>
                                            <p:cond delay="0"/>
                                          </p:stCondLst>
                                        </p:cTn>
                                        <p:tgtEl>
                                          <p:spTgt spid="7"/>
                                        </p:tgtEl>
                                        <p:attrNameLst>
                                          <p:attrName>style.visibility</p:attrName>
                                        </p:attrNameLst>
                                      </p:cBhvr>
                                      <p:to>
                                        <p:strVal val="hidden"/>
                                      </p:to>
                                    </p:set>
                                  </p:childTnLst>
                                </p:cTn>
                              </p:par>
                              <p:par>
                                <p:cTn id="210" presetID="1" presetClass="exit" presetSubtype="0" fill="hold" nodeType="withEffect">
                                  <p:stCondLst>
                                    <p:cond delay="0"/>
                                  </p:stCondLst>
                                  <p:childTnLst>
                                    <p:set>
                                      <p:cBhvr>
                                        <p:cTn id="211" dur="1" fill="hold">
                                          <p:stCondLst>
                                            <p:cond delay="0"/>
                                          </p:stCondLst>
                                        </p:cTn>
                                        <p:tgtEl>
                                          <p:spTgt spid="8"/>
                                        </p:tgtEl>
                                        <p:attrNameLst>
                                          <p:attrName>style.visibility</p:attrName>
                                        </p:attrNameLst>
                                      </p:cBhvr>
                                      <p:to>
                                        <p:strVal val="hidden"/>
                                      </p:to>
                                    </p:set>
                                  </p:childTnLst>
                                </p:cTn>
                              </p:par>
                              <p:par>
                                <p:cTn id="212" presetID="1" presetClass="exit" presetSubtype="0" fill="hold" nodeType="withEffect">
                                  <p:stCondLst>
                                    <p:cond delay="0"/>
                                  </p:stCondLst>
                                  <p:childTnLst>
                                    <p:set>
                                      <p:cBhvr>
                                        <p:cTn id="213" dur="1" fill="hold">
                                          <p:stCondLst>
                                            <p:cond delay="0"/>
                                          </p:stCondLst>
                                        </p:cTn>
                                        <p:tgtEl>
                                          <p:spTgt spid="9"/>
                                        </p:tgtEl>
                                        <p:attrNameLst>
                                          <p:attrName>style.visibility</p:attrName>
                                        </p:attrNameLst>
                                      </p:cBhvr>
                                      <p:to>
                                        <p:strVal val="hidden"/>
                                      </p:to>
                                    </p:set>
                                  </p:childTnLst>
                                </p:cTn>
                              </p:par>
                              <p:par>
                                <p:cTn id="214" presetID="1" presetClass="exit" presetSubtype="0" fill="hold" nodeType="withEffect">
                                  <p:stCondLst>
                                    <p:cond delay="0"/>
                                  </p:stCondLst>
                                  <p:childTnLst>
                                    <p:set>
                                      <p:cBhvr>
                                        <p:cTn id="215" dur="1" fill="hold">
                                          <p:stCondLst>
                                            <p:cond delay="0"/>
                                          </p:stCondLst>
                                        </p:cTn>
                                        <p:tgtEl>
                                          <p:spTgt spid="10"/>
                                        </p:tgtEl>
                                        <p:attrNameLst>
                                          <p:attrName>style.visibility</p:attrName>
                                        </p:attrNameLst>
                                      </p:cBhvr>
                                      <p:to>
                                        <p:strVal val="hidden"/>
                                      </p:to>
                                    </p:set>
                                  </p:childTnLst>
                                </p:cTn>
                              </p:par>
                              <p:par>
                                <p:cTn id="216" presetID="1" presetClass="exit" presetSubtype="0" fill="hold" nodeType="withEffect">
                                  <p:stCondLst>
                                    <p:cond delay="0"/>
                                  </p:stCondLst>
                                  <p:childTnLst>
                                    <p:set>
                                      <p:cBhvr>
                                        <p:cTn id="217" dur="1" fill="hold">
                                          <p:stCondLst>
                                            <p:cond delay="0"/>
                                          </p:stCondLst>
                                        </p:cTn>
                                        <p:tgtEl>
                                          <p:spTgt spid="11"/>
                                        </p:tgtEl>
                                        <p:attrNameLst>
                                          <p:attrName>style.visibility</p:attrName>
                                        </p:attrNameLst>
                                      </p:cBhvr>
                                      <p:to>
                                        <p:strVal val="hidden"/>
                                      </p:to>
                                    </p:set>
                                  </p:childTnLst>
                                </p:cTn>
                              </p:par>
                              <p:par>
                                <p:cTn id="218" presetID="1" presetClass="exit" presetSubtype="0" fill="hold" nodeType="withEffect">
                                  <p:stCondLst>
                                    <p:cond delay="0"/>
                                  </p:stCondLst>
                                  <p:childTnLst>
                                    <p:set>
                                      <p:cBhvr>
                                        <p:cTn id="219" dur="1" fill="hold">
                                          <p:stCondLst>
                                            <p:cond delay="0"/>
                                          </p:stCondLst>
                                        </p:cTn>
                                        <p:tgtEl>
                                          <p:spTgt spid="12"/>
                                        </p:tgtEl>
                                        <p:attrNameLst>
                                          <p:attrName>style.visibility</p:attrName>
                                        </p:attrNameLst>
                                      </p:cBhvr>
                                      <p:to>
                                        <p:strVal val="hidden"/>
                                      </p:to>
                                    </p:set>
                                  </p:childTnLst>
                                </p:cTn>
                              </p:par>
                              <p:par>
                                <p:cTn id="220" presetID="1" presetClass="exit" presetSubtype="0" fill="hold" nodeType="withEffect">
                                  <p:stCondLst>
                                    <p:cond delay="0"/>
                                  </p:stCondLst>
                                  <p:childTnLst>
                                    <p:set>
                                      <p:cBhvr>
                                        <p:cTn id="221" dur="1" fill="hold">
                                          <p:stCondLst>
                                            <p:cond delay="0"/>
                                          </p:stCondLst>
                                        </p:cTn>
                                        <p:tgtEl>
                                          <p:spTgt spid="17"/>
                                        </p:tgtEl>
                                        <p:attrNameLst>
                                          <p:attrName>style.visibility</p:attrName>
                                        </p:attrNameLst>
                                      </p:cBhvr>
                                      <p:to>
                                        <p:strVal val="hidden"/>
                                      </p:to>
                                    </p:set>
                                  </p:childTnLst>
                                </p:cTn>
                              </p:par>
                              <p:par>
                                <p:cTn id="222" presetID="1" presetClass="exit" presetSubtype="0" fill="hold" nodeType="withEffect">
                                  <p:stCondLst>
                                    <p:cond delay="0"/>
                                  </p:stCondLst>
                                  <p:childTnLst>
                                    <p:set>
                                      <p:cBhvr>
                                        <p:cTn id="223" dur="1" fill="hold">
                                          <p:stCondLst>
                                            <p:cond delay="0"/>
                                          </p:stCondLst>
                                        </p:cTn>
                                        <p:tgtEl>
                                          <p:spTgt spid="5"/>
                                        </p:tgtEl>
                                        <p:attrNameLst>
                                          <p:attrName>style.visibility</p:attrName>
                                        </p:attrNameLst>
                                      </p:cBhvr>
                                      <p:to>
                                        <p:strVal val="hidden"/>
                                      </p:to>
                                    </p:set>
                                  </p:childTnLst>
                                </p:cTn>
                              </p:par>
                            </p:childTnLst>
                          </p:cTn>
                        </p:par>
                      </p:childTnLst>
                    </p:cTn>
                  </p:par>
                  <p:par>
                    <p:cTn id="224" fill="hold">
                      <p:stCondLst>
                        <p:cond delay="indefinite"/>
                      </p:stCondLst>
                      <p:childTnLst>
                        <p:par>
                          <p:cTn id="225" fill="hold">
                            <p:stCondLst>
                              <p:cond delay="0"/>
                            </p:stCondLst>
                            <p:childTnLst>
                              <p:par>
                                <p:cTn id="226" presetID="1" presetClass="exit" presetSubtype="0" fill="hold" nodeType="clickEffect">
                                  <p:stCondLst>
                                    <p:cond delay="0"/>
                                  </p:stCondLst>
                                  <p:childTnLst>
                                    <p:set>
                                      <p:cBhvr>
                                        <p:cTn id="227" dur="1" fill="hold">
                                          <p:stCondLst>
                                            <p:cond delay="0"/>
                                          </p:stCondLst>
                                        </p:cTn>
                                        <p:tgtEl>
                                          <p:spTgt spid="101418"/>
                                        </p:tgtEl>
                                        <p:attrNameLst>
                                          <p:attrName>style.visibility</p:attrName>
                                        </p:attrNameLst>
                                      </p:cBhvr>
                                      <p:to>
                                        <p:strVal val="hidden"/>
                                      </p:to>
                                    </p:set>
                                  </p:childTnLst>
                                </p:cTn>
                              </p:par>
                              <p:par>
                                <p:cTn id="228" presetID="1" presetClass="exit" presetSubtype="0" fill="hold" grpId="1" nodeType="withEffect">
                                  <p:stCondLst>
                                    <p:cond delay="0"/>
                                  </p:stCondLst>
                                  <p:childTnLst>
                                    <p:set>
                                      <p:cBhvr>
                                        <p:cTn id="229" dur="1" fill="hold">
                                          <p:stCondLst>
                                            <p:cond delay="0"/>
                                          </p:stCondLst>
                                        </p:cTn>
                                        <p:tgtEl>
                                          <p:spTgt spid="58"/>
                                        </p:tgtEl>
                                        <p:attrNameLst>
                                          <p:attrName>style.visibility</p:attrName>
                                        </p:attrNameLst>
                                      </p:cBhvr>
                                      <p:to>
                                        <p:strVal val="hidden"/>
                                      </p:to>
                                    </p:set>
                                  </p:childTnLst>
                                </p:cTn>
                              </p:par>
                              <p:par>
                                <p:cTn id="230" presetID="1" presetClass="exit" presetSubtype="0" fill="hold" nodeType="withEffect">
                                  <p:stCondLst>
                                    <p:cond delay="0"/>
                                  </p:stCondLst>
                                  <p:childTnLst>
                                    <p:set>
                                      <p:cBhvr>
                                        <p:cTn id="231" dur="1" fill="hold">
                                          <p:stCondLst>
                                            <p:cond delay="0"/>
                                          </p:stCondLst>
                                        </p:cTn>
                                        <p:tgtEl>
                                          <p:spTgt spid="10141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32" restart="whenNotActive" fill="hold" evtFilter="cancelBubble" nodeType="interactiveSeq">
                <p:stCondLst>
                  <p:cond evt="onClick" delay="0">
                    <p:tgtEl>
                      <p:spTgt spid="16"/>
                    </p:tgtEl>
                  </p:cond>
                </p:stCondLst>
                <p:endSync evt="end" delay="0">
                  <p:rtn val="all"/>
                </p:endSync>
                <p:childTnLst>
                  <p:par>
                    <p:cTn id="233" fill="hold">
                      <p:stCondLst>
                        <p:cond delay="0"/>
                      </p:stCondLst>
                      <p:childTnLst>
                        <p:par>
                          <p:cTn id="234" fill="hold">
                            <p:stCondLst>
                              <p:cond delay="0"/>
                            </p:stCondLst>
                            <p:childTnLst>
                              <p:par>
                                <p:cTn id="235" presetID="22" presetClass="entr" presetSubtype="1" fill="hold" nodeType="clickEffect">
                                  <p:stCondLst>
                                    <p:cond delay="0"/>
                                  </p:stCondLst>
                                  <p:childTnLst>
                                    <p:set>
                                      <p:cBhvr>
                                        <p:cTn id="236" dur="1" fill="hold">
                                          <p:stCondLst>
                                            <p:cond delay="0"/>
                                          </p:stCondLst>
                                        </p:cTn>
                                        <p:tgtEl>
                                          <p:spTgt spid="101416"/>
                                        </p:tgtEl>
                                        <p:attrNameLst>
                                          <p:attrName>style.visibility</p:attrName>
                                        </p:attrNameLst>
                                      </p:cBhvr>
                                      <p:to>
                                        <p:strVal val="visible"/>
                                      </p:to>
                                    </p:set>
                                    <p:animEffect transition="in" filter="wipe(up)">
                                      <p:cBhvr>
                                        <p:cTn id="237" dur="1000"/>
                                        <p:tgtEl>
                                          <p:spTgt spid="101416"/>
                                        </p:tgtEl>
                                      </p:cBhvr>
                                    </p:animEffect>
                                  </p:childTnLst>
                                </p:cTn>
                              </p:par>
                              <p:par>
                                <p:cTn id="238" presetID="1" presetClass="entr" presetSubtype="0" fill="hold" grpId="0" nodeType="withEffect">
                                  <p:stCondLst>
                                    <p:cond delay="0"/>
                                  </p:stCondLst>
                                  <p:childTnLst>
                                    <p:set>
                                      <p:cBhvr>
                                        <p:cTn id="239" dur="1" fill="hold">
                                          <p:stCondLst>
                                            <p:cond delay="0"/>
                                          </p:stCondLst>
                                        </p:cTn>
                                        <p:tgtEl>
                                          <p:spTgt spid="59"/>
                                        </p:tgtEl>
                                        <p:attrNameLst>
                                          <p:attrName>style.visibility</p:attrName>
                                        </p:attrNameLst>
                                      </p:cBhvr>
                                      <p:to>
                                        <p:strVal val="visible"/>
                                      </p:to>
                                    </p:set>
                                  </p:childTnLst>
                                </p:cTn>
                              </p:par>
                              <p:par>
                                <p:cTn id="240" presetID="18" presetClass="entr" presetSubtype="12" fill="hold" nodeType="withEffect">
                                  <p:stCondLst>
                                    <p:cond delay="0"/>
                                  </p:stCondLst>
                                  <p:childTnLst>
                                    <p:set>
                                      <p:cBhvr>
                                        <p:cTn id="241" dur="1" fill="hold">
                                          <p:stCondLst>
                                            <p:cond delay="0"/>
                                          </p:stCondLst>
                                        </p:cTn>
                                        <p:tgtEl>
                                          <p:spTgt spid="11"/>
                                        </p:tgtEl>
                                        <p:attrNameLst>
                                          <p:attrName>style.visibility</p:attrName>
                                        </p:attrNameLst>
                                      </p:cBhvr>
                                      <p:to>
                                        <p:strVal val="visible"/>
                                      </p:to>
                                    </p:set>
                                    <p:animEffect transition="in" filter="strips(downLeft)">
                                      <p:cBhvr>
                                        <p:cTn id="242" dur="500"/>
                                        <p:tgtEl>
                                          <p:spTgt spid="11"/>
                                        </p:tgtEl>
                                      </p:cBhvr>
                                    </p:animEffect>
                                  </p:childTnLst>
                                </p:cTn>
                              </p:par>
                              <p:par>
                                <p:cTn id="243" presetID="1" presetClass="exit" presetSubtype="0" fill="hold" nodeType="withEffect">
                                  <p:stCondLst>
                                    <p:cond delay="0"/>
                                  </p:stCondLst>
                                  <p:childTnLst>
                                    <p:set>
                                      <p:cBhvr>
                                        <p:cTn id="244" dur="1" fill="hold">
                                          <p:stCondLst>
                                            <p:cond delay="0"/>
                                          </p:stCondLst>
                                        </p:cTn>
                                        <p:tgtEl>
                                          <p:spTgt spid="6"/>
                                        </p:tgtEl>
                                        <p:attrNameLst>
                                          <p:attrName>style.visibility</p:attrName>
                                        </p:attrNameLst>
                                      </p:cBhvr>
                                      <p:to>
                                        <p:strVal val="hidden"/>
                                      </p:to>
                                    </p:set>
                                  </p:childTnLst>
                                </p:cTn>
                              </p:par>
                              <p:par>
                                <p:cTn id="245" presetID="1" presetClass="exit" presetSubtype="0" fill="hold" nodeType="withEffect">
                                  <p:stCondLst>
                                    <p:cond delay="0"/>
                                  </p:stCondLst>
                                  <p:childTnLst>
                                    <p:set>
                                      <p:cBhvr>
                                        <p:cTn id="246" dur="1" fill="hold">
                                          <p:stCondLst>
                                            <p:cond delay="0"/>
                                          </p:stCondLst>
                                        </p:cTn>
                                        <p:tgtEl>
                                          <p:spTgt spid="7"/>
                                        </p:tgtEl>
                                        <p:attrNameLst>
                                          <p:attrName>style.visibility</p:attrName>
                                        </p:attrNameLst>
                                      </p:cBhvr>
                                      <p:to>
                                        <p:strVal val="hidden"/>
                                      </p:to>
                                    </p:set>
                                  </p:childTnLst>
                                </p:cTn>
                              </p:par>
                              <p:par>
                                <p:cTn id="247" presetID="1" presetClass="exit" presetSubtype="0" fill="hold" nodeType="withEffect">
                                  <p:stCondLst>
                                    <p:cond delay="0"/>
                                  </p:stCondLst>
                                  <p:childTnLst>
                                    <p:set>
                                      <p:cBhvr>
                                        <p:cTn id="248" dur="1" fill="hold">
                                          <p:stCondLst>
                                            <p:cond delay="0"/>
                                          </p:stCondLst>
                                        </p:cTn>
                                        <p:tgtEl>
                                          <p:spTgt spid="8"/>
                                        </p:tgtEl>
                                        <p:attrNameLst>
                                          <p:attrName>style.visibility</p:attrName>
                                        </p:attrNameLst>
                                      </p:cBhvr>
                                      <p:to>
                                        <p:strVal val="hidden"/>
                                      </p:to>
                                    </p:set>
                                  </p:childTnLst>
                                </p:cTn>
                              </p:par>
                              <p:par>
                                <p:cTn id="249" presetID="1" presetClass="exit" presetSubtype="0" fill="hold" nodeType="withEffect">
                                  <p:stCondLst>
                                    <p:cond delay="0"/>
                                  </p:stCondLst>
                                  <p:childTnLst>
                                    <p:set>
                                      <p:cBhvr>
                                        <p:cTn id="250" dur="1" fill="hold">
                                          <p:stCondLst>
                                            <p:cond delay="0"/>
                                          </p:stCondLst>
                                        </p:cTn>
                                        <p:tgtEl>
                                          <p:spTgt spid="9"/>
                                        </p:tgtEl>
                                        <p:attrNameLst>
                                          <p:attrName>style.visibility</p:attrName>
                                        </p:attrNameLst>
                                      </p:cBhvr>
                                      <p:to>
                                        <p:strVal val="hidden"/>
                                      </p:to>
                                    </p:set>
                                  </p:childTnLst>
                                </p:cTn>
                              </p:par>
                              <p:par>
                                <p:cTn id="251" presetID="1" presetClass="exit" presetSubtype="0" fill="hold" nodeType="withEffect">
                                  <p:stCondLst>
                                    <p:cond delay="0"/>
                                  </p:stCondLst>
                                  <p:childTnLst>
                                    <p:set>
                                      <p:cBhvr>
                                        <p:cTn id="252" dur="1" fill="hold">
                                          <p:stCondLst>
                                            <p:cond delay="0"/>
                                          </p:stCondLst>
                                        </p:cTn>
                                        <p:tgtEl>
                                          <p:spTgt spid="10"/>
                                        </p:tgtEl>
                                        <p:attrNameLst>
                                          <p:attrName>style.visibility</p:attrName>
                                        </p:attrNameLst>
                                      </p:cBhvr>
                                      <p:to>
                                        <p:strVal val="hidden"/>
                                      </p:to>
                                    </p:set>
                                  </p:childTnLst>
                                </p:cTn>
                              </p:par>
                              <p:par>
                                <p:cTn id="253" presetID="1" presetClass="exit" presetSubtype="0" fill="hold" nodeType="withEffect">
                                  <p:stCondLst>
                                    <p:cond delay="0"/>
                                  </p:stCondLst>
                                  <p:childTnLst>
                                    <p:set>
                                      <p:cBhvr>
                                        <p:cTn id="254" dur="1" fill="hold">
                                          <p:stCondLst>
                                            <p:cond delay="0"/>
                                          </p:stCondLst>
                                        </p:cTn>
                                        <p:tgtEl>
                                          <p:spTgt spid="12"/>
                                        </p:tgtEl>
                                        <p:attrNameLst>
                                          <p:attrName>style.visibility</p:attrName>
                                        </p:attrNameLst>
                                      </p:cBhvr>
                                      <p:to>
                                        <p:strVal val="hidden"/>
                                      </p:to>
                                    </p:set>
                                  </p:childTnLst>
                                </p:cTn>
                              </p:par>
                              <p:par>
                                <p:cTn id="255" presetID="1" presetClass="exit" presetSubtype="0" fill="hold" nodeType="withEffect">
                                  <p:stCondLst>
                                    <p:cond delay="0"/>
                                  </p:stCondLst>
                                  <p:childTnLst>
                                    <p:set>
                                      <p:cBhvr>
                                        <p:cTn id="256" dur="1" fill="hold">
                                          <p:stCondLst>
                                            <p:cond delay="0"/>
                                          </p:stCondLst>
                                        </p:cTn>
                                        <p:tgtEl>
                                          <p:spTgt spid="17"/>
                                        </p:tgtEl>
                                        <p:attrNameLst>
                                          <p:attrName>style.visibility</p:attrName>
                                        </p:attrNameLst>
                                      </p:cBhvr>
                                      <p:to>
                                        <p:strVal val="hidden"/>
                                      </p:to>
                                    </p:set>
                                  </p:childTnLst>
                                </p:cTn>
                              </p:par>
                              <p:par>
                                <p:cTn id="257" presetID="1" presetClass="exit" presetSubtype="0" fill="hold" nodeType="withEffect">
                                  <p:stCondLst>
                                    <p:cond delay="0"/>
                                  </p:stCondLst>
                                  <p:childTnLst>
                                    <p:set>
                                      <p:cBhvr>
                                        <p:cTn id="258" dur="1" fill="hold">
                                          <p:stCondLst>
                                            <p:cond delay="0"/>
                                          </p:stCondLst>
                                        </p:cTn>
                                        <p:tgtEl>
                                          <p:spTgt spid="5"/>
                                        </p:tgtEl>
                                        <p:attrNameLst>
                                          <p:attrName>style.visibility</p:attrName>
                                        </p:attrNameLst>
                                      </p:cBhvr>
                                      <p:to>
                                        <p:strVal val="hidden"/>
                                      </p:to>
                                    </p:set>
                                  </p:childTnLst>
                                </p:cTn>
                              </p:par>
                            </p:childTnLst>
                          </p:cTn>
                        </p:par>
                      </p:childTnLst>
                    </p:cTn>
                  </p:par>
                  <p:par>
                    <p:cTn id="259" fill="hold">
                      <p:stCondLst>
                        <p:cond delay="indefinite"/>
                      </p:stCondLst>
                      <p:childTnLst>
                        <p:par>
                          <p:cTn id="260" fill="hold">
                            <p:stCondLst>
                              <p:cond delay="0"/>
                            </p:stCondLst>
                            <p:childTnLst>
                              <p:par>
                                <p:cTn id="261" presetID="1" presetClass="exit" presetSubtype="0" fill="hold" nodeType="clickEffect">
                                  <p:stCondLst>
                                    <p:cond delay="0"/>
                                  </p:stCondLst>
                                  <p:childTnLst>
                                    <p:set>
                                      <p:cBhvr>
                                        <p:cTn id="262" dur="1" fill="hold">
                                          <p:stCondLst>
                                            <p:cond delay="0"/>
                                          </p:stCondLst>
                                        </p:cTn>
                                        <p:tgtEl>
                                          <p:spTgt spid="101416"/>
                                        </p:tgtEl>
                                        <p:attrNameLst>
                                          <p:attrName>style.visibility</p:attrName>
                                        </p:attrNameLst>
                                      </p:cBhvr>
                                      <p:to>
                                        <p:strVal val="hidden"/>
                                      </p:to>
                                    </p:set>
                                  </p:childTnLst>
                                </p:cTn>
                              </p:par>
                              <p:par>
                                <p:cTn id="263" presetID="1" presetClass="exit" presetSubtype="0" fill="hold" grpId="1" nodeType="withEffect">
                                  <p:stCondLst>
                                    <p:cond delay="0"/>
                                  </p:stCondLst>
                                  <p:childTnLst>
                                    <p:set>
                                      <p:cBhvr>
                                        <p:cTn id="264" dur="1" fill="hold">
                                          <p:stCondLst>
                                            <p:cond delay="0"/>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65" restart="whenNotActive" fill="hold" evtFilter="cancelBubble" nodeType="interactiveSeq">
                <p:stCondLst>
                  <p:cond evt="onClick" delay="0">
                    <p:tgtEl>
                      <p:spTgt spid="29"/>
                    </p:tgtEl>
                  </p:cond>
                </p:stCondLst>
                <p:endSync evt="end" delay="0">
                  <p:rtn val="all"/>
                </p:endSync>
                <p:childTnLst>
                  <p:par>
                    <p:cTn id="266" fill="hold">
                      <p:stCondLst>
                        <p:cond delay="0"/>
                      </p:stCondLst>
                      <p:childTnLst>
                        <p:par>
                          <p:cTn id="267" fill="hold">
                            <p:stCondLst>
                              <p:cond delay="0"/>
                            </p:stCondLst>
                            <p:childTnLst>
                              <p:par>
                                <p:cTn id="268" presetID="22" presetClass="entr" presetSubtype="1" fill="hold" nodeType="clickEffect">
                                  <p:stCondLst>
                                    <p:cond delay="0"/>
                                  </p:stCondLst>
                                  <p:childTnLst>
                                    <p:set>
                                      <p:cBhvr>
                                        <p:cTn id="269" dur="1" fill="hold">
                                          <p:stCondLst>
                                            <p:cond delay="0"/>
                                          </p:stCondLst>
                                        </p:cTn>
                                        <p:tgtEl>
                                          <p:spTgt spid="101410"/>
                                        </p:tgtEl>
                                        <p:attrNameLst>
                                          <p:attrName>style.visibility</p:attrName>
                                        </p:attrNameLst>
                                      </p:cBhvr>
                                      <p:to>
                                        <p:strVal val="visible"/>
                                      </p:to>
                                    </p:set>
                                    <p:animEffect transition="in" filter="wipe(up)">
                                      <p:cBhvr>
                                        <p:cTn id="270" dur="1000"/>
                                        <p:tgtEl>
                                          <p:spTgt spid="101410"/>
                                        </p:tgtEl>
                                      </p:cBhvr>
                                    </p:animEffect>
                                  </p:childTnLst>
                                </p:cTn>
                              </p:par>
                              <p:par>
                                <p:cTn id="271" presetID="12" presetClass="entr" presetSubtype="4" fill="hold" grpId="0" nodeType="withEffect">
                                  <p:stCondLst>
                                    <p:cond delay="0"/>
                                  </p:stCondLst>
                                  <p:childTnLst>
                                    <p:set>
                                      <p:cBhvr>
                                        <p:cTn id="272" dur="1" fill="hold">
                                          <p:stCondLst>
                                            <p:cond delay="0"/>
                                          </p:stCondLst>
                                        </p:cTn>
                                        <p:tgtEl>
                                          <p:spTgt spid="83"/>
                                        </p:tgtEl>
                                        <p:attrNameLst>
                                          <p:attrName>style.visibility</p:attrName>
                                        </p:attrNameLst>
                                      </p:cBhvr>
                                      <p:to>
                                        <p:strVal val="visible"/>
                                      </p:to>
                                    </p:set>
                                    <p:animEffect transition="in" filter="slide(fromBottom)">
                                      <p:cBhvr>
                                        <p:cTn id="273" dur="1000"/>
                                        <p:tgtEl>
                                          <p:spTgt spid="83"/>
                                        </p:tgtEl>
                                      </p:cBhvr>
                                    </p:animEffect>
                                  </p:childTnLst>
                                </p:cTn>
                              </p:par>
                              <p:par>
                                <p:cTn id="274" presetID="22" presetClass="entr" presetSubtype="1" fill="hold" nodeType="withEffect">
                                  <p:stCondLst>
                                    <p:cond delay="0"/>
                                  </p:stCondLst>
                                  <p:childTnLst>
                                    <p:set>
                                      <p:cBhvr>
                                        <p:cTn id="275" dur="1" fill="hold">
                                          <p:stCondLst>
                                            <p:cond delay="0"/>
                                          </p:stCondLst>
                                        </p:cTn>
                                        <p:tgtEl>
                                          <p:spTgt spid="101411"/>
                                        </p:tgtEl>
                                        <p:attrNameLst>
                                          <p:attrName>style.visibility</p:attrName>
                                        </p:attrNameLst>
                                      </p:cBhvr>
                                      <p:to>
                                        <p:strVal val="visible"/>
                                      </p:to>
                                    </p:set>
                                    <p:animEffect transition="in" filter="wipe(up)">
                                      <p:cBhvr>
                                        <p:cTn id="276" dur="1000"/>
                                        <p:tgtEl>
                                          <p:spTgt spid="101411"/>
                                        </p:tgtEl>
                                      </p:cBhvr>
                                    </p:animEffect>
                                  </p:childTnLst>
                                </p:cTn>
                              </p:par>
                              <p:par>
                                <p:cTn id="277" presetID="12" presetClass="entr" presetSubtype="4" fill="hold" grpId="0" nodeType="withEffect">
                                  <p:stCondLst>
                                    <p:cond delay="0"/>
                                  </p:stCondLst>
                                  <p:childTnLst>
                                    <p:set>
                                      <p:cBhvr>
                                        <p:cTn id="278" dur="1" fill="hold">
                                          <p:stCondLst>
                                            <p:cond delay="0"/>
                                          </p:stCondLst>
                                        </p:cTn>
                                        <p:tgtEl>
                                          <p:spTgt spid="84"/>
                                        </p:tgtEl>
                                        <p:attrNameLst>
                                          <p:attrName>style.visibility</p:attrName>
                                        </p:attrNameLst>
                                      </p:cBhvr>
                                      <p:to>
                                        <p:strVal val="visible"/>
                                      </p:to>
                                    </p:set>
                                    <p:animEffect transition="in" filter="slide(fromBottom)">
                                      <p:cBhvr>
                                        <p:cTn id="279" dur="1000"/>
                                        <p:tgtEl>
                                          <p:spTgt spid="84"/>
                                        </p:tgtEl>
                                      </p:cBhvr>
                                    </p:animEffect>
                                  </p:childTnLst>
                                </p:cTn>
                              </p:par>
                              <p:par>
                                <p:cTn id="280" presetID="1" presetClass="exit" presetSubtype="0" fill="hold" grpId="1" nodeType="withEffect">
                                  <p:stCondLst>
                                    <p:cond delay="2000"/>
                                  </p:stCondLst>
                                  <p:childTnLst>
                                    <p:set>
                                      <p:cBhvr>
                                        <p:cTn id="281" dur="1" fill="hold">
                                          <p:stCondLst>
                                            <p:cond delay="0"/>
                                          </p:stCondLst>
                                        </p:cTn>
                                        <p:tgtEl>
                                          <p:spTgt spid="83"/>
                                        </p:tgtEl>
                                        <p:attrNameLst>
                                          <p:attrName>style.visibility</p:attrName>
                                        </p:attrNameLst>
                                      </p:cBhvr>
                                      <p:to>
                                        <p:strVal val="hidden"/>
                                      </p:to>
                                    </p:set>
                                  </p:childTnLst>
                                </p:cTn>
                              </p:par>
                              <p:par>
                                <p:cTn id="282" presetID="1" presetClass="entr" presetSubtype="0" fill="hold" grpId="0" nodeType="withEffect">
                                  <p:stCondLst>
                                    <p:cond delay="0"/>
                                  </p:stCondLst>
                                  <p:childTnLst>
                                    <p:set>
                                      <p:cBhvr>
                                        <p:cTn id="283" dur="1" fill="hold">
                                          <p:stCondLst>
                                            <p:cond delay="0"/>
                                          </p:stCondLst>
                                        </p:cTn>
                                        <p:tgtEl>
                                          <p:spTgt spid="64"/>
                                        </p:tgtEl>
                                        <p:attrNameLst>
                                          <p:attrName>style.visibility</p:attrName>
                                        </p:attrNameLst>
                                      </p:cBhvr>
                                      <p:to>
                                        <p:strVal val="visible"/>
                                      </p:to>
                                    </p:set>
                                  </p:childTnLst>
                                </p:cTn>
                              </p:par>
                              <p:par>
                                <p:cTn id="284" presetID="18" presetClass="entr" presetSubtype="12" fill="hold" nodeType="withEffect">
                                  <p:stCondLst>
                                    <p:cond delay="0"/>
                                  </p:stCondLst>
                                  <p:childTnLst>
                                    <p:set>
                                      <p:cBhvr>
                                        <p:cTn id="285" dur="1" fill="hold">
                                          <p:stCondLst>
                                            <p:cond delay="0"/>
                                          </p:stCondLst>
                                        </p:cTn>
                                        <p:tgtEl>
                                          <p:spTgt spid="10"/>
                                        </p:tgtEl>
                                        <p:attrNameLst>
                                          <p:attrName>style.visibility</p:attrName>
                                        </p:attrNameLst>
                                      </p:cBhvr>
                                      <p:to>
                                        <p:strVal val="visible"/>
                                      </p:to>
                                    </p:set>
                                    <p:animEffect transition="in" filter="strips(downLeft)">
                                      <p:cBhvr>
                                        <p:cTn id="286" dur="500"/>
                                        <p:tgtEl>
                                          <p:spTgt spid="10"/>
                                        </p:tgtEl>
                                      </p:cBhvr>
                                    </p:animEffect>
                                  </p:childTnLst>
                                </p:cTn>
                              </p:par>
                              <p:par>
                                <p:cTn id="287" presetID="1" presetClass="exit" presetSubtype="0" fill="hold" nodeType="withEffect">
                                  <p:stCondLst>
                                    <p:cond delay="0"/>
                                  </p:stCondLst>
                                  <p:childTnLst>
                                    <p:set>
                                      <p:cBhvr>
                                        <p:cTn id="288" dur="1" fill="hold">
                                          <p:stCondLst>
                                            <p:cond delay="0"/>
                                          </p:stCondLst>
                                        </p:cTn>
                                        <p:tgtEl>
                                          <p:spTgt spid="6"/>
                                        </p:tgtEl>
                                        <p:attrNameLst>
                                          <p:attrName>style.visibility</p:attrName>
                                        </p:attrNameLst>
                                      </p:cBhvr>
                                      <p:to>
                                        <p:strVal val="hidden"/>
                                      </p:to>
                                    </p:set>
                                  </p:childTnLst>
                                </p:cTn>
                              </p:par>
                              <p:par>
                                <p:cTn id="289" presetID="1" presetClass="exit" presetSubtype="0" fill="hold" nodeType="withEffect">
                                  <p:stCondLst>
                                    <p:cond delay="0"/>
                                  </p:stCondLst>
                                  <p:childTnLst>
                                    <p:set>
                                      <p:cBhvr>
                                        <p:cTn id="290" dur="1" fill="hold">
                                          <p:stCondLst>
                                            <p:cond delay="0"/>
                                          </p:stCondLst>
                                        </p:cTn>
                                        <p:tgtEl>
                                          <p:spTgt spid="7"/>
                                        </p:tgtEl>
                                        <p:attrNameLst>
                                          <p:attrName>style.visibility</p:attrName>
                                        </p:attrNameLst>
                                      </p:cBhvr>
                                      <p:to>
                                        <p:strVal val="hidden"/>
                                      </p:to>
                                    </p:set>
                                  </p:childTnLst>
                                </p:cTn>
                              </p:par>
                              <p:par>
                                <p:cTn id="291" presetID="1" presetClass="exit" presetSubtype="0" fill="hold" nodeType="withEffect">
                                  <p:stCondLst>
                                    <p:cond delay="0"/>
                                  </p:stCondLst>
                                  <p:childTnLst>
                                    <p:set>
                                      <p:cBhvr>
                                        <p:cTn id="292" dur="1" fill="hold">
                                          <p:stCondLst>
                                            <p:cond delay="0"/>
                                          </p:stCondLst>
                                        </p:cTn>
                                        <p:tgtEl>
                                          <p:spTgt spid="8"/>
                                        </p:tgtEl>
                                        <p:attrNameLst>
                                          <p:attrName>style.visibility</p:attrName>
                                        </p:attrNameLst>
                                      </p:cBhvr>
                                      <p:to>
                                        <p:strVal val="hidden"/>
                                      </p:to>
                                    </p:set>
                                  </p:childTnLst>
                                </p:cTn>
                              </p:par>
                              <p:par>
                                <p:cTn id="293" presetID="1" presetClass="exit" presetSubtype="0" fill="hold" nodeType="withEffect">
                                  <p:stCondLst>
                                    <p:cond delay="0"/>
                                  </p:stCondLst>
                                  <p:childTnLst>
                                    <p:set>
                                      <p:cBhvr>
                                        <p:cTn id="294" dur="1" fill="hold">
                                          <p:stCondLst>
                                            <p:cond delay="0"/>
                                          </p:stCondLst>
                                        </p:cTn>
                                        <p:tgtEl>
                                          <p:spTgt spid="9"/>
                                        </p:tgtEl>
                                        <p:attrNameLst>
                                          <p:attrName>style.visibility</p:attrName>
                                        </p:attrNameLst>
                                      </p:cBhvr>
                                      <p:to>
                                        <p:strVal val="hidden"/>
                                      </p:to>
                                    </p:set>
                                  </p:childTnLst>
                                </p:cTn>
                              </p:par>
                              <p:par>
                                <p:cTn id="295" presetID="1" presetClass="exit" presetSubtype="0" fill="hold" nodeType="withEffect">
                                  <p:stCondLst>
                                    <p:cond delay="0"/>
                                  </p:stCondLst>
                                  <p:childTnLst>
                                    <p:set>
                                      <p:cBhvr>
                                        <p:cTn id="296" dur="1" fill="hold">
                                          <p:stCondLst>
                                            <p:cond delay="0"/>
                                          </p:stCondLst>
                                        </p:cTn>
                                        <p:tgtEl>
                                          <p:spTgt spid="11"/>
                                        </p:tgtEl>
                                        <p:attrNameLst>
                                          <p:attrName>style.visibility</p:attrName>
                                        </p:attrNameLst>
                                      </p:cBhvr>
                                      <p:to>
                                        <p:strVal val="hidden"/>
                                      </p:to>
                                    </p:set>
                                  </p:childTnLst>
                                </p:cTn>
                              </p:par>
                              <p:par>
                                <p:cTn id="297" presetID="1" presetClass="exit" presetSubtype="0" fill="hold" nodeType="withEffect">
                                  <p:stCondLst>
                                    <p:cond delay="0"/>
                                  </p:stCondLst>
                                  <p:childTnLst>
                                    <p:set>
                                      <p:cBhvr>
                                        <p:cTn id="298" dur="1" fill="hold">
                                          <p:stCondLst>
                                            <p:cond delay="0"/>
                                          </p:stCondLst>
                                        </p:cTn>
                                        <p:tgtEl>
                                          <p:spTgt spid="12"/>
                                        </p:tgtEl>
                                        <p:attrNameLst>
                                          <p:attrName>style.visibility</p:attrName>
                                        </p:attrNameLst>
                                      </p:cBhvr>
                                      <p:to>
                                        <p:strVal val="hidden"/>
                                      </p:to>
                                    </p:set>
                                  </p:childTnLst>
                                </p:cTn>
                              </p:par>
                              <p:par>
                                <p:cTn id="299" presetID="1" presetClass="exit" presetSubtype="0" fill="hold" nodeType="withEffect">
                                  <p:stCondLst>
                                    <p:cond delay="0"/>
                                  </p:stCondLst>
                                  <p:childTnLst>
                                    <p:set>
                                      <p:cBhvr>
                                        <p:cTn id="300" dur="1" fill="hold">
                                          <p:stCondLst>
                                            <p:cond delay="0"/>
                                          </p:stCondLst>
                                        </p:cTn>
                                        <p:tgtEl>
                                          <p:spTgt spid="17"/>
                                        </p:tgtEl>
                                        <p:attrNameLst>
                                          <p:attrName>style.visibility</p:attrName>
                                        </p:attrNameLst>
                                      </p:cBhvr>
                                      <p:to>
                                        <p:strVal val="hidden"/>
                                      </p:to>
                                    </p:set>
                                  </p:childTnLst>
                                </p:cTn>
                              </p:par>
                              <p:par>
                                <p:cTn id="301" presetID="1" presetClass="exit" presetSubtype="0" fill="hold" nodeType="withEffect">
                                  <p:stCondLst>
                                    <p:cond delay="0"/>
                                  </p:stCondLst>
                                  <p:childTnLst>
                                    <p:set>
                                      <p:cBhvr>
                                        <p:cTn id="302" dur="1" fill="hold">
                                          <p:stCondLst>
                                            <p:cond delay="0"/>
                                          </p:stCondLst>
                                        </p:cTn>
                                        <p:tgtEl>
                                          <p:spTgt spid="5"/>
                                        </p:tgtEl>
                                        <p:attrNameLst>
                                          <p:attrName>style.visibility</p:attrName>
                                        </p:attrNameLst>
                                      </p:cBhvr>
                                      <p:to>
                                        <p:strVal val="hidden"/>
                                      </p:to>
                                    </p:set>
                                  </p:childTnLst>
                                </p:cTn>
                              </p:par>
                            </p:childTnLst>
                          </p:cTn>
                        </p:par>
                      </p:childTnLst>
                    </p:cTn>
                  </p:par>
                  <p:par>
                    <p:cTn id="303" fill="hold">
                      <p:stCondLst>
                        <p:cond delay="indefinite"/>
                      </p:stCondLst>
                      <p:childTnLst>
                        <p:par>
                          <p:cTn id="304" fill="hold">
                            <p:stCondLst>
                              <p:cond delay="0"/>
                            </p:stCondLst>
                            <p:childTnLst>
                              <p:par>
                                <p:cTn id="305" presetID="1" presetClass="exit" presetSubtype="0" fill="hold" nodeType="clickEffect">
                                  <p:stCondLst>
                                    <p:cond delay="0"/>
                                  </p:stCondLst>
                                  <p:childTnLst>
                                    <p:set>
                                      <p:cBhvr>
                                        <p:cTn id="306" dur="1" fill="hold">
                                          <p:stCondLst>
                                            <p:cond delay="0"/>
                                          </p:stCondLst>
                                        </p:cTn>
                                        <p:tgtEl>
                                          <p:spTgt spid="101410"/>
                                        </p:tgtEl>
                                        <p:attrNameLst>
                                          <p:attrName>style.visibility</p:attrName>
                                        </p:attrNameLst>
                                      </p:cBhvr>
                                      <p:to>
                                        <p:strVal val="hidden"/>
                                      </p:to>
                                    </p:set>
                                  </p:childTnLst>
                                </p:cTn>
                              </p:par>
                              <p:par>
                                <p:cTn id="307" presetID="1" presetClass="exit" presetSubtype="0" fill="hold" nodeType="withEffect">
                                  <p:stCondLst>
                                    <p:cond delay="0"/>
                                  </p:stCondLst>
                                  <p:childTnLst>
                                    <p:set>
                                      <p:cBhvr>
                                        <p:cTn id="308" dur="1" fill="hold">
                                          <p:stCondLst>
                                            <p:cond delay="0"/>
                                          </p:stCondLst>
                                        </p:cTn>
                                        <p:tgtEl>
                                          <p:spTgt spid="101411"/>
                                        </p:tgtEl>
                                        <p:attrNameLst>
                                          <p:attrName>style.visibility</p:attrName>
                                        </p:attrNameLst>
                                      </p:cBhvr>
                                      <p:to>
                                        <p:strVal val="hidden"/>
                                      </p:to>
                                    </p:set>
                                  </p:childTnLst>
                                </p:cTn>
                              </p:par>
                              <p:par>
                                <p:cTn id="309" presetID="1" presetClass="exit" presetSubtype="0" fill="hold" grpId="1" nodeType="withEffect">
                                  <p:stCondLst>
                                    <p:cond delay="0"/>
                                  </p:stCondLst>
                                  <p:childTnLst>
                                    <p:set>
                                      <p:cBhvr>
                                        <p:cTn id="310" dur="1" fill="hold">
                                          <p:stCondLst>
                                            <p:cond delay="0"/>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311" restart="whenNotActive" fill="hold" evtFilter="cancelBubble" nodeType="interactiveSeq">
                <p:stCondLst>
                  <p:cond evt="onClick" delay="0">
                    <p:tgtEl>
                      <p:spTgt spid="39"/>
                    </p:tgtEl>
                  </p:cond>
                </p:stCondLst>
                <p:endSync evt="end" delay="0">
                  <p:rtn val="all"/>
                </p:endSync>
                <p:childTnLst>
                  <p:par>
                    <p:cTn id="312" fill="hold">
                      <p:stCondLst>
                        <p:cond delay="0"/>
                      </p:stCondLst>
                      <p:childTnLst>
                        <p:par>
                          <p:cTn id="313" fill="hold">
                            <p:stCondLst>
                              <p:cond delay="0"/>
                            </p:stCondLst>
                            <p:childTnLst>
                              <p:par>
                                <p:cTn id="314" presetID="20" presetClass="entr" presetSubtype="0" fill="hold" grpId="0" nodeType="clickEffect">
                                  <p:stCondLst>
                                    <p:cond delay="0"/>
                                  </p:stCondLst>
                                  <p:childTnLst>
                                    <p:set>
                                      <p:cBhvr>
                                        <p:cTn id="315" dur="1" fill="hold">
                                          <p:stCondLst>
                                            <p:cond delay="0"/>
                                          </p:stCondLst>
                                        </p:cTn>
                                        <p:tgtEl>
                                          <p:spTgt spid="36"/>
                                        </p:tgtEl>
                                        <p:attrNameLst>
                                          <p:attrName>style.visibility</p:attrName>
                                        </p:attrNameLst>
                                      </p:cBhvr>
                                      <p:to>
                                        <p:strVal val="visible"/>
                                      </p:to>
                                    </p:set>
                                    <p:animEffect transition="in" filter="wedge">
                                      <p:cBhvr>
                                        <p:cTn id="316" dur="1000"/>
                                        <p:tgtEl>
                                          <p:spTgt spid="36"/>
                                        </p:tgtEl>
                                      </p:cBhvr>
                                    </p:animEffect>
                                  </p:childTnLst>
                                </p:cTn>
                              </p:par>
                              <p:par>
                                <p:cTn id="317" presetID="1" presetClass="entr" presetSubtype="0" fill="hold" grpId="0" nodeType="withEffect">
                                  <p:stCondLst>
                                    <p:cond delay="0"/>
                                  </p:stCondLst>
                                  <p:childTnLst>
                                    <p:set>
                                      <p:cBhvr>
                                        <p:cTn id="318" dur="1" fill="hold">
                                          <p:stCondLst>
                                            <p:cond delay="0"/>
                                          </p:stCondLst>
                                        </p:cTn>
                                        <p:tgtEl>
                                          <p:spTgt spid="60"/>
                                        </p:tgtEl>
                                        <p:attrNameLst>
                                          <p:attrName>style.visibility</p:attrName>
                                        </p:attrNameLst>
                                      </p:cBhvr>
                                      <p:to>
                                        <p:strVal val="visible"/>
                                      </p:to>
                                    </p:set>
                                  </p:childTnLst>
                                </p:cTn>
                              </p:par>
                            </p:childTnLst>
                          </p:cTn>
                        </p:par>
                        <p:par>
                          <p:cTn id="319" fill="hold">
                            <p:stCondLst>
                              <p:cond delay="1000"/>
                            </p:stCondLst>
                            <p:childTnLst>
                              <p:par>
                                <p:cTn id="320" presetID="20" presetClass="entr" presetSubtype="0" fill="hold" grpId="0" nodeType="afterEffect">
                                  <p:stCondLst>
                                    <p:cond delay="0"/>
                                  </p:stCondLst>
                                  <p:childTnLst>
                                    <p:set>
                                      <p:cBhvr>
                                        <p:cTn id="321" dur="1" fill="hold">
                                          <p:stCondLst>
                                            <p:cond delay="0"/>
                                          </p:stCondLst>
                                        </p:cTn>
                                        <p:tgtEl>
                                          <p:spTgt spid="37"/>
                                        </p:tgtEl>
                                        <p:attrNameLst>
                                          <p:attrName>style.visibility</p:attrName>
                                        </p:attrNameLst>
                                      </p:cBhvr>
                                      <p:to>
                                        <p:strVal val="visible"/>
                                      </p:to>
                                    </p:set>
                                    <p:animEffect transition="in" filter="wedge">
                                      <p:cBhvr>
                                        <p:cTn id="322" dur="1000"/>
                                        <p:tgtEl>
                                          <p:spTgt spid="37"/>
                                        </p:tgtEl>
                                      </p:cBhvr>
                                    </p:animEffect>
                                  </p:childTnLst>
                                </p:cTn>
                              </p:par>
                            </p:childTnLst>
                          </p:cTn>
                        </p:par>
                        <p:par>
                          <p:cTn id="323" fill="hold">
                            <p:stCondLst>
                              <p:cond delay="2000"/>
                            </p:stCondLst>
                            <p:childTnLst>
                              <p:par>
                                <p:cTn id="324" presetID="20" presetClass="entr" presetSubtype="0" fill="hold" grpId="0" nodeType="afterEffect">
                                  <p:stCondLst>
                                    <p:cond delay="0"/>
                                  </p:stCondLst>
                                  <p:childTnLst>
                                    <p:set>
                                      <p:cBhvr>
                                        <p:cTn id="325" dur="1" fill="hold">
                                          <p:stCondLst>
                                            <p:cond delay="0"/>
                                          </p:stCondLst>
                                        </p:cTn>
                                        <p:tgtEl>
                                          <p:spTgt spid="38"/>
                                        </p:tgtEl>
                                        <p:attrNameLst>
                                          <p:attrName>style.visibility</p:attrName>
                                        </p:attrNameLst>
                                      </p:cBhvr>
                                      <p:to>
                                        <p:strVal val="visible"/>
                                      </p:to>
                                    </p:set>
                                    <p:animEffect transition="in" filter="wedge">
                                      <p:cBhvr>
                                        <p:cTn id="326" dur="1000"/>
                                        <p:tgtEl>
                                          <p:spTgt spid="38"/>
                                        </p:tgtEl>
                                      </p:cBhvr>
                                    </p:animEffect>
                                  </p:childTnLst>
                                </p:cTn>
                              </p:par>
                            </p:childTnLst>
                          </p:cTn>
                        </p:par>
                      </p:childTnLst>
                    </p:cTn>
                  </p:par>
                  <p:par>
                    <p:cTn id="327" fill="hold">
                      <p:stCondLst>
                        <p:cond delay="indefinite"/>
                      </p:stCondLst>
                      <p:childTnLst>
                        <p:par>
                          <p:cTn id="328" fill="hold">
                            <p:stCondLst>
                              <p:cond delay="0"/>
                            </p:stCondLst>
                            <p:childTnLst>
                              <p:par>
                                <p:cTn id="329" presetID="1" presetClass="exit" presetSubtype="0" fill="hold" grpId="1" nodeType="clickEffect">
                                  <p:stCondLst>
                                    <p:cond delay="0"/>
                                  </p:stCondLst>
                                  <p:childTnLst>
                                    <p:set>
                                      <p:cBhvr>
                                        <p:cTn id="330" dur="1" fill="hold">
                                          <p:stCondLst>
                                            <p:cond delay="0"/>
                                          </p:stCondLst>
                                        </p:cTn>
                                        <p:tgtEl>
                                          <p:spTgt spid="38"/>
                                        </p:tgtEl>
                                        <p:attrNameLst>
                                          <p:attrName>style.visibility</p:attrName>
                                        </p:attrNameLst>
                                      </p:cBhvr>
                                      <p:to>
                                        <p:strVal val="hidden"/>
                                      </p:to>
                                    </p:set>
                                  </p:childTnLst>
                                </p:cTn>
                              </p:par>
                              <p:par>
                                <p:cTn id="331" presetID="1" presetClass="exit" presetSubtype="0" fill="hold" grpId="1" nodeType="withEffect">
                                  <p:stCondLst>
                                    <p:cond delay="0"/>
                                  </p:stCondLst>
                                  <p:childTnLst>
                                    <p:set>
                                      <p:cBhvr>
                                        <p:cTn id="332" dur="1" fill="hold">
                                          <p:stCondLst>
                                            <p:cond delay="0"/>
                                          </p:stCondLst>
                                        </p:cTn>
                                        <p:tgtEl>
                                          <p:spTgt spid="60"/>
                                        </p:tgtEl>
                                        <p:attrNameLst>
                                          <p:attrName>style.visibility</p:attrName>
                                        </p:attrNameLst>
                                      </p:cBhvr>
                                      <p:to>
                                        <p:strVal val="hidden"/>
                                      </p:to>
                                    </p:set>
                                  </p:childTnLst>
                                </p:cTn>
                              </p:par>
                              <p:par>
                                <p:cTn id="333" presetID="1" presetClass="exit" presetSubtype="0" fill="hold" grpId="1" nodeType="withEffect">
                                  <p:stCondLst>
                                    <p:cond delay="0"/>
                                  </p:stCondLst>
                                  <p:childTnLst>
                                    <p:set>
                                      <p:cBhvr>
                                        <p:cTn id="334" dur="1" fill="hold">
                                          <p:stCondLst>
                                            <p:cond delay="0"/>
                                          </p:stCondLst>
                                        </p:cTn>
                                        <p:tgtEl>
                                          <p:spTgt spid="37"/>
                                        </p:tgtEl>
                                        <p:attrNameLst>
                                          <p:attrName>style.visibility</p:attrName>
                                        </p:attrNameLst>
                                      </p:cBhvr>
                                      <p:to>
                                        <p:strVal val="hidden"/>
                                      </p:to>
                                    </p:set>
                                  </p:childTnLst>
                                </p:cTn>
                              </p:par>
                              <p:par>
                                <p:cTn id="335" presetID="1" presetClass="exit" presetSubtype="0" fill="hold" grpId="1" nodeType="withEffect">
                                  <p:stCondLst>
                                    <p:cond delay="0"/>
                                  </p:stCondLst>
                                  <p:childTnLst>
                                    <p:set>
                                      <p:cBhvr>
                                        <p:cTn id="336"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337" restart="whenNotActive" fill="hold" evtFilter="cancelBubble" nodeType="interactiveSeq">
                <p:stCondLst>
                  <p:cond evt="onClick" delay="0">
                    <p:tgtEl>
                      <p:spTgt spid="40"/>
                    </p:tgtEl>
                  </p:cond>
                </p:stCondLst>
                <p:endSync evt="end" delay="0">
                  <p:rtn val="all"/>
                </p:endSync>
                <p:childTnLst>
                  <p:par>
                    <p:cTn id="338" fill="hold">
                      <p:stCondLst>
                        <p:cond delay="0"/>
                      </p:stCondLst>
                      <p:childTnLst>
                        <p:par>
                          <p:cTn id="339" fill="hold">
                            <p:stCondLst>
                              <p:cond delay="0"/>
                            </p:stCondLst>
                            <p:childTnLst>
                              <p:par>
                                <p:cTn id="340" presetID="22" presetClass="entr" presetSubtype="1" fill="hold" nodeType="clickEffect">
                                  <p:stCondLst>
                                    <p:cond delay="0"/>
                                  </p:stCondLst>
                                  <p:childTnLst>
                                    <p:set>
                                      <p:cBhvr>
                                        <p:cTn id="341" dur="1" fill="hold">
                                          <p:stCondLst>
                                            <p:cond delay="0"/>
                                          </p:stCondLst>
                                        </p:cTn>
                                        <p:tgtEl>
                                          <p:spTgt spid="41"/>
                                        </p:tgtEl>
                                        <p:attrNameLst>
                                          <p:attrName>style.visibility</p:attrName>
                                        </p:attrNameLst>
                                      </p:cBhvr>
                                      <p:to>
                                        <p:strVal val="visible"/>
                                      </p:to>
                                    </p:set>
                                    <p:animEffect transition="in" filter="wipe(up)">
                                      <p:cBhvr>
                                        <p:cTn id="342" dur="1000"/>
                                        <p:tgtEl>
                                          <p:spTgt spid="41"/>
                                        </p:tgtEl>
                                      </p:cBhvr>
                                    </p:animEffect>
                                  </p:childTnLst>
                                </p:cTn>
                              </p:par>
                              <p:par>
                                <p:cTn id="343" presetID="1" presetClass="entr" presetSubtype="0" fill="hold" grpId="0" nodeType="withEffect">
                                  <p:stCondLst>
                                    <p:cond delay="0"/>
                                  </p:stCondLst>
                                  <p:childTnLst>
                                    <p:set>
                                      <p:cBhvr>
                                        <p:cTn id="344" dur="1" fill="hold">
                                          <p:stCondLst>
                                            <p:cond delay="0"/>
                                          </p:stCondLst>
                                        </p:cTn>
                                        <p:tgtEl>
                                          <p:spTgt spid="61"/>
                                        </p:tgtEl>
                                        <p:attrNameLst>
                                          <p:attrName>style.visibility</p:attrName>
                                        </p:attrNameLst>
                                      </p:cBhvr>
                                      <p:to>
                                        <p:strVal val="visible"/>
                                      </p:to>
                                    </p:set>
                                  </p:childTnLst>
                                </p:cTn>
                              </p:par>
                            </p:childTnLst>
                          </p:cTn>
                        </p:par>
                      </p:childTnLst>
                    </p:cTn>
                  </p:par>
                  <p:par>
                    <p:cTn id="345" fill="hold">
                      <p:stCondLst>
                        <p:cond delay="indefinite"/>
                      </p:stCondLst>
                      <p:childTnLst>
                        <p:par>
                          <p:cTn id="346" fill="hold">
                            <p:stCondLst>
                              <p:cond delay="0"/>
                            </p:stCondLst>
                            <p:childTnLst>
                              <p:par>
                                <p:cTn id="347" presetID="1" presetClass="exit" presetSubtype="0" fill="hold" nodeType="clickEffect">
                                  <p:stCondLst>
                                    <p:cond delay="0"/>
                                  </p:stCondLst>
                                  <p:childTnLst>
                                    <p:set>
                                      <p:cBhvr>
                                        <p:cTn id="348" dur="1" fill="hold">
                                          <p:stCondLst>
                                            <p:cond delay="0"/>
                                          </p:stCondLst>
                                        </p:cTn>
                                        <p:tgtEl>
                                          <p:spTgt spid="41"/>
                                        </p:tgtEl>
                                        <p:attrNameLst>
                                          <p:attrName>style.visibility</p:attrName>
                                        </p:attrNameLst>
                                      </p:cBhvr>
                                      <p:to>
                                        <p:strVal val="hidden"/>
                                      </p:to>
                                    </p:set>
                                  </p:childTnLst>
                                </p:cTn>
                              </p:par>
                              <p:par>
                                <p:cTn id="349" presetID="1" presetClass="exit" presetSubtype="0" fill="hold" grpId="1" nodeType="withEffect">
                                  <p:stCondLst>
                                    <p:cond delay="0"/>
                                  </p:stCondLst>
                                  <p:childTnLst>
                                    <p:set>
                                      <p:cBhvr>
                                        <p:cTn id="350" dur="1" fill="hold">
                                          <p:stCondLst>
                                            <p:cond delay="0"/>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351" restart="whenNotActive" fill="hold" evtFilter="cancelBubble" nodeType="interactiveSeq">
                <p:stCondLst>
                  <p:cond evt="onClick" delay="0">
                    <p:tgtEl>
                      <p:spTgt spid="43"/>
                    </p:tgtEl>
                  </p:cond>
                </p:stCondLst>
                <p:endSync evt="end" delay="0">
                  <p:rtn val="all"/>
                </p:endSync>
                <p:childTnLst>
                  <p:par>
                    <p:cTn id="352" fill="hold">
                      <p:stCondLst>
                        <p:cond delay="0"/>
                      </p:stCondLst>
                      <p:childTnLst>
                        <p:par>
                          <p:cTn id="353" fill="hold">
                            <p:stCondLst>
                              <p:cond delay="0"/>
                            </p:stCondLst>
                            <p:childTnLst>
                              <p:par>
                                <p:cTn id="354" presetID="22" presetClass="entr" presetSubtype="1" fill="hold" nodeType="clickEffect">
                                  <p:stCondLst>
                                    <p:cond delay="0"/>
                                  </p:stCondLst>
                                  <p:childTnLst>
                                    <p:set>
                                      <p:cBhvr>
                                        <p:cTn id="355" dur="1" fill="hold">
                                          <p:stCondLst>
                                            <p:cond delay="0"/>
                                          </p:stCondLst>
                                        </p:cTn>
                                        <p:tgtEl>
                                          <p:spTgt spid="42"/>
                                        </p:tgtEl>
                                        <p:attrNameLst>
                                          <p:attrName>style.visibility</p:attrName>
                                        </p:attrNameLst>
                                      </p:cBhvr>
                                      <p:to>
                                        <p:strVal val="visible"/>
                                      </p:to>
                                    </p:set>
                                    <p:animEffect transition="in" filter="wipe(up)">
                                      <p:cBhvr>
                                        <p:cTn id="356" dur="1000"/>
                                        <p:tgtEl>
                                          <p:spTgt spid="42"/>
                                        </p:tgtEl>
                                      </p:cBhvr>
                                    </p:animEffect>
                                  </p:childTnLst>
                                </p:cTn>
                              </p:par>
                              <p:par>
                                <p:cTn id="357" presetID="1" presetClass="entr" presetSubtype="0" fill="hold" grpId="0" nodeType="withEffect">
                                  <p:stCondLst>
                                    <p:cond delay="0"/>
                                  </p:stCondLst>
                                  <p:childTnLst>
                                    <p:set>
                                      <p:cBhvr>
                                        <p:cTn id="358" dur="1" fill="hold">
                                          <p:stCondLst>
                                            <p:cond delay="0"/>
                                          </p:stCondLst>
                                        </p:cTn>
                                        <p:tgtEl>
                                          <p:spTgt spid="62"/>
                                        </p:tgtEl>
                                        <p:attrNameLst>
                                          <p:attrName>style.visibility</p:attrName>
                                        </p:attrNameLst>
                                      </p:cBhvr>
                                      <p:to>
                                        <p:strVal val="visible"/>
                                      </p:to>
                                    </p:set>
                                  </p:childTnLst>
                                </p:cTn>
                              </p:par>
                              <p:par>
                                <p:cTn id="359" presetID="18" presetClass="entr" presetSubtype="12" fill="hold" nodeType="withEffect">
                                  <p:stCondLst>
                                    <p:cond delay="0"/>
                                  </p:stCondLst>
                                  <p:childTnLst>
                                    <p:set>
                                      <p:cBhvr>
                                        <p:cTn id="360" dur="1" fill="hold">
                                          <p:stCondLst>
                                            <p:cond delay="0"/>
                                          </p:stCondLst>
                                        </p:cTn>
                                        <p:tgtEl>
                                          <p:spTgt spid="9"/>
                                        </p:tgtEl>
                                        <p:attrNameLst>
                                          <p:attrName>style.visibility</p:attrName>
                                        </p:attrNameLst>
                                      </p:cBhvr>
                                      <p:to>
                                        <p:strVal val="visible"/>
                                      </p:to>
                                    </p:set>
                                    <p:animEffect transition="in" filter="strips(downLeft)">
                                      <p:cBhvr>
                                        <p:cTn id="361" dur="500"/>
                                        <p:tgtEl>
                                          <p:spTgt spid="9"/>
                                        </p:tgtEl>
                                      </p:cBhvr>
                                    </p:animEffect>
                                  </p:childTnLst>
                                </p:cTn>
                              </p:par>
                              <p:par>
                                <p:cTn id="362" presetID="1" presetClass="exit" presetSubtype="0" fill="hold" nodeType="withEffect">
                                  <p:stCondLst>
                                    <p:cond delay="0"/>
                                  </p:stCondLst>
                                  <p:childTnLst>
                                    <p:set>
                                      <p:cBhvr>
                                        <p:cTn id="363" dur="1" fill="hold">
                                          <p:stCondLst>
                                            <p:cond delay="0"/>
                                          </p:stCondLst>
                                        </p:cTn>
                                        <p:tgtEl>
                                          <p:spTgt spid="6"/>
                                        </p:tgtEl>
                                        <p:attrNameLst>
                                          <p:attrName>style.visibility</p:attrName>
                                        </p:attrNameLst>
                                      </p:cBhvr>
                                      <p:to>
                                        <p:strVal val="hidden"/>
                                      </p:to>
                                    </p:set>
                                  </p:childTnLst>
                                </p:cTn>
                              </p:par>
                              <p:par>
                                <p:cTn id="364" presetID="1" presetClass="exit" presetSubtype="0" fill="hold" nodeType="withEffect">
                                  <p:stCondLst>
                                    <p:cond delay="0"/>
                                  </p:stCondLst>
                                  <p:childTnLst>
                                    <p:set>
                                      <p:cBhvr>
                                        <p:cTn id="365" dur="1" fill="hold">
                                          <p:stCondLst>
                                            <p:cond delay="0"/>
                                          </p:stCondLst>
                                        </p:cTn>
                                        <p:tgtEl>
                                          <p:spTgt spid="7"/>
                                        </p:tgtEl>
                                        <p:attrNameLst>
                                          <p:attrName>style.visibility</p:attrName>
                                        </p:attrNameLst>
                                      </p:cBhvr>
                                      <p:to>
                                        <p:strVal val="hidden"/>
                                      </p:to>
                                    </p:set>
                                  </p:childTnLst>
                                </p:cTn>
                              </p:par>
                              <p:par>
                                <p:cTn id="366" presetID="1" presetClass="exit" presetSubtype="0" fill="hold" nodeType="withEffect">
                                  <p:stCondLst>
                                    <p:cond delay="0"/>
                                  </p:stCondLst>
                                  <p:childTnLst>
                                    <p:set>
                                      <p:cBhvr>
                                        <p:cTn id="367" dur="1" fill="hold">
                                          <p:stCondLst>
                                            <p:cond delay="0"/>
                                          </p:stCondLst>
                                        </p:cTn>
                                        <p:tgtEl>
                                          <p:spTgt spid="8"/>
                                        </p:tgtEl>
                                        <p:attrNameLst>
                                          <p:attrName>style.visibility</p:attrName>
                                        </p:attrNameLst>
                                      </p:cBhvr>
                                      <p:to>
                                        <p:strVal val="hidden"/>
                                      </p:to>
                                    </p:set>
                                  </p:childTnLst>
                                </p:cTn>
                              </p:par>
                              <p:par>
                                <p:cTn id="368" presetID="1" presetClass="exit" presetSubtype="0" fill="hold" nodeType="withEffect">
                                  <p:stCondLst>
                                    <p:cond delay="0"/>
                                  </p:stCondLst>
                                  <p:childTnLst>
                                    <p:set>
                                      <p:cBhvr>
                                        <p:cTn id="369" dur="1" fill="hold">
                                          <p:stCondLst>
                                            <p:cond delay="0"/>
                                          </p:stCondLst>
                                        </p:cTn>
                                        <p:tgtEl>
                                          <p:spTgt spid="10"/>
                                        </p:tgtEl>
                                        <p:attrNameLst>
                                          <p:attrName>style.visibility</p:attrName>
                                        </p:attrNameLst>
                                      </p:cBhvr>
                                      <p:to>
                                        <p:strVal val="hidden"/>
                                      </p:to>
                                    </p:set>
                                  </p:childTnLst>
                                </p:cTn>
                              </p:par>
                              <p:par>
                                <p:cTn id="370" presetID="1" presetClass="exit" presetSubtype="0" fill="hold" nodeType="withEffect">
                                  <p:stCondLst>
                                    <p:cond delay="0"/>
                                  </p:stCondLst>
                                  <p:childTnLst>
                                    <p:set>
                                      <p:cBhvr>
                                        <p:cTn id="371" dur="1" fill="hold">
                                          <p:stCondLst>
                                            <p:cond delay="0"/>
                                          </p:stCondLst>
                                        </p:cTn>
                                        <p:tgtEl>
                                          <p:spTgt spid="11"/>
                                        </p:tgtEl>
                                        <p:attrNameLst>
                                          <p:attrName>style.visibility</p:attrName>
                                        </p:attrNameLst>
                                      </p:cBhvr>
                                      <p:to>
                                        <p:strVal val="hidden"/>
                                      </p:to>
                                    </p:set>
                                  </p:childTnLst>
                                </p:cTn>
                              </p:par>
                              <p:par>
                                <p:cTn id="372" presetID="1" presetClass="exit" presetSubtype="0" fill="hold" nodeType="withEffect">
                                  <p:stCondLst>
                                    <p:cond delay="0"/>
                                  </p:stCondLst>
                                  <p:childTnLst>
                                    <p:set>
                                      <p:cBhvr>
                                        <p:cTn id="373" dur="1" fill="hold">
                                          <p:stCondLst>
                                            <p:cond delay="0"/>
                                          </p:stCondLst>
                                        </p:cTn>
                                        <p:tgtEl>
                                          <p:spTgt spid="12"/>
                                        </p:tgtEl>
                                        <p:attrNameLst>
                                          <p:attrName>style.visibility</p:attrName>
                                        </p:attrNameLst>
                                      </p:cBhvr>
                                      <p:to>
                                        <p:strVal val="hidden"/>
                                      </p:to>
                                    </p:set>
                                  </p:childTnLst>
                                </p:cTn>
                              </p:par>
                              <p:par>
                                <p:cTn id="374" presetID="1" presetClass="exit" presetSubtype="0" fill="hold" nodeType="withEffect">
                                  <p:stCondLst>
                                    <p:cond delay="0"/>
                                  </p:stCondLst>
                                  <p:childTnLst>
                                    <p:set>
                                      <p:cBhvr>
                                        <p:cTn id="375" dur="1" fill="hold">
                                          <p:stCondLst>
                                            <p:cond delay="0"/>
                                          </p:stCondLst>
                                        </p:cTn>
                                        <p:tgtEl>
                                          <p:spTgt spid="17"/>
                                        </p:tgtEl>
                                        <p:attrNameLst>
                                          <p:attrName>style.visibility</p:attrName>
                                        </p:attrNameLst>
                                      </p:cBhvr>
                                      <p:to>
                                        <p:strVal val="hidden"/>
                                      </p:to>
                                    </p:set>
                                  </p:childTnLst>
                                </p:cTn>
                              </p:par>
                              <p:par>
                                <p:cTn id="376" presetID="1" presetClass="exit" presetSubtype="0" fill="hold" nodeType="withEffect">
                                  <p:stCondLst>
                                    <p:cond delay="0"/>
                                  </p:stCondLst>
                                  <p:childTnLst>
                                    <p:set>
                                      <p:cBhvr>
                                        <p:cTn id="377" dur="1" fill="hold">
                                          <p:stCondLst>
                                            <p:cond delay="0"/>
                                          </p:stCondLst>
                                        </p:cTn>
                                        <p:tgtEl>
                                          <p:spTgt spid="5"/>
                                        </p:tgtEl>
                                        <p:attrNameLst>
                                          <p:attrName>style.visibility</p:attrName>
                                        </p:attrNameLst>
                                      </p:cBhvr>
                                      <p:to>
                                        <p:strVal val="hidden"/>
                                      </p:to>
                                    </p:set>
                                  </p:childTnLst>
                                </p:cTn>
                              </p:par>
                            </p:childTnLst>
                          </p:cTn>
                        </p:par>
                      </p:childTnLst>
                    </p:cTn>
                  </p:par>
                  <p:par>
                    <p:cTn id="378" fill="hold">
                      <p:stCondLst>
                        <p:cond delay="indefinite"/>
                      </p:stCondLst>
                      <p:childTnLst>
                        <p:par>
                          <p:cTn id="379" fill="hold">
                            <p:stCondLst>
                              <p:cond delay="0"/>
                            </p:stCondLst>
                            <p:childTnLst>
                              <p:par>
                                <p:cTn id="380" presetID="1" presetClass="exit" presetSubtype="0" fill="hold" nodeType="clickEffect">
                                  <p:stCondLst>
                                    <p:cond delay="0"/>
                                  </p:stCondLst>
                                  <p:childTnLst>
                                    <p:set>
                                      <p:cBhvr>
                                        <p:cTn id="381" dur="1" fill="hold">
                                          <p:stCondLst>
                                            <p:cond delay="0"/>
                                          </p:stCondLst>
                                        </p:cTn>
                                        <p:tgtEl>
                                          <p:spTgt spid="42"/>
                                        </p:tgtEl>
                                        <p:attrNameLst>
                                          <p:attrName>style.visibility</p:attrName>
                                        </p:attrNameLst>
                                      </p:cBhvr>
                                      <p:to>
                                        <p:strVal val="hidden"/>
                                      </p:to>
                                    </p:set>
                                  </p:childTnLst>
                                </p:cTn>
                              </p:par>
                              <p:par>
                                <p:cTn id="382" presetID="1" presetClass="exit" presetSubtype="0" fill="hold" grpId="1" nodeType="withEffect">
                                  <p:stCondLst>
                                    <p:cond delay="0"/>
                                  </p:stCondLst>
                                  <p:childTnLst>
                                    <p:set>
                                      <p:cBhvr>
                                        <p:cTn id="383" dur="1" fill="hold">
                                          <p:stCondLst>
                                            <p:cond delay="0"/>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384" restart="whenNotActive" fill="hold" evtFilter="cancelBubble" nodeType="interactiveSeq">
                <p:stCondLst>
                  <p:cond evt="onClick" delay="0">
                    <p:tgtEl>
                      <p:spTgt spid="44"/>
                    </p:tgtEl>
                  </p:cond>
                </p:stCondLst>
                <p:endSync evt="end" delay="0">
                  <p:rtn val="all"/>
                </p:endSync>
                <p:childTnLst>
                  <p:par>
                    <p:cTn id="385" fill="hold">
                      <p:stCondLst>
                        <p:cond delay="0"/>
                      </p:stCondLst>
                      <p:childTnLst>
                        <p:par>
                          <p:cTn id="386" fill="hold">
                            <p:stCondLst>
                              <p:cond delay="0"/>
                            </p:stCondLst>
                            <p:childTnLst>
                              <p:par>
                                <p:cTn id="387" presetID="22" presetClass="entr" presetSubtype="1" fill="hold" nodeType="clickEffect">
                                  <p:stCondLst>
                                    <p:cond delay="0"/>
                                  </p:stCondLst>
                                  <p:childTnLst>
                                    <p:set>
                                      <p:cBhvr>
                                        <p:cTn id="388" dur="1" fill="hold">
                                          <p:stCondLst>
                                            <p:cond delay="0"/>
                                          </p:stCondLst>
                                        </p:cTn>
                                        <p:tgtEl>
                                          <p:spTgt spid="45"/>
                                        </p:tgtEl>
                                        <p:attrNameLst>
                                          <p:attrName>style.visibility</p:attrName>
                                        </p:attrNameLst>
                                      </p:cBhvr>
                                      <p:to>
                                        <p:strVal val="visible"/>
                                      </p:to>
                                    </p:set>
                                    <p:animEffect transition="in" filter="wipe(up)">
                                      <p:cBhvr>
                                        <p:cTn id="389" dur="1000"/>
                                        <p:tgtEl>
                                          <p:spTgt spid="45"/>
                                        </p:tgtEl>
                                      </p:cBhvr>
                                    </p:animEffect>
                                  </p:childTnLst>
                                </p:cTn>
                              </p:par>
                              <p:par>
                                <p:cTn id="390" presetID="1" presetClass="entr" presetSubtype="0" fill="hold" grpId="0" nodeType="withEffect">
                                  <p:stCondLst>
                                    <p:cond delay="0"/>
                                  </p:stCondLst>
                                  <p:childTnLst>
                                    <p:set>
                                      <p:cBhvr>
                                        <p:cTn id="391" dur="1" fill="hold">
                                          <p:stCondLst>
                                            <p:cond delay="0"/>
                                          </p:stCondLst>
                                        </p:cTn>
                                        <p:tgtEl>
                                          <p:spTgt spid="63"/>
                                        </p:tgtEl>
                                        <p:attrNameLst>
                                          <p:attrName>style.visibility</p:attrName>
                                        </p:attrNameLst>
                                      </p:cBhvr>
                                      <p:to>
                                        <p:strVal val="visible"/>
                                      </p:to>
                                    </p:set>
                                  </p:childTnLst>
                                </p:cTn>
                              </p:par>
                              <p:par>
                                <p:cTn id="392" presetID="18" presetClass="entr" presetSubtype="12" fill="hold" nodeType="withEffect">
                                  <p:stCondLst>
                                    <p:cond delay="0"/>
                                  </p:stCondLst>
                                  <p:childTnLst>
                                    <p:set>
                                      <p:cBhvr>
                                        <p:cTn id="393" dur="1" fill="hold">
                                          <p:stCondLst>
                                            <p:cond delay="0"/>
                                          </p:stCondLst>
                                        </p:cTn>
                                        <p:tgtEl>
                                          <p:spTgt spid="12"/>
                                        </p:tgtEl>
                                        <p:attrNameLst>
                                          <p:attrName>style.visibility</p:attrName>
                                        </p:attrNameLst>
                                      </p:cBhvr>
                                      <p:to>
                                        <p:strVal val="visible"/>
                                      </p:to>
                                    </p:set>
                                    <p:animEffect transition="in" filter="strips(downLeft)">
                                      <p:cBhvr>
                                        <p:cTn id="394" dur="500"/>
                                        <p:tgtEl>
                                          <p:spTgt spid="12"/>
                                        </p:tgtEl>
                                      </p:cBhvr>
                                    </p:animEffect>
                                  </p:childTnLst>
                                </p:cTn>
                              </p:par>
                              <p:par>
                                <p:cTn id="395" presetID="1" presetClass="exit" presetSubtype="0" fill="hold" nodeType="withEffect">
                                  <p:stCondLst>
                                    <p:cond delay="0"/>
                                  </p:stCondLst>
                                  <p:childTnLst>
                                    <p:set>
                                      <p:cBhvr>
                                        <p:cTn id="396" dur="1" fill="hold">
                                          <p:stCondLst>
                                            <p:cond delay="0"/>
                                          </p:stCondLst>
                                        </p:cTn>
                                        <p:tgtEl>
                                          <p:spTgt spid="6"/>
                                        </p:tgtEl>
                                        <p:attrNameLst>
                                          <p:attrName>style.visibility</p:attrName>
                                        </p:attrNameLst>
                                      </p:cBhvr>
                                      <p:to>
                                        <p:strVal val="hidden"/>
                                      </p:to>
                                    </p:set>
                                  </p:childTnLst>
                                </p:cTn>
                              </p:par>
                              <p:par>
                                <p:cTn id="397" presetID="1" presetClass="exit" presetSubtype="0" fill="hold" nodeType="withEffect">
                                  <p:stCondLst>
                                    <p:cond delay="0"/>
                                  </p:stCondLst>
                                  <p:childTnLst>
                                    <p:set>
                                      <p:cBhvr>
                                        <p:cTn id="398" dur="1" fill="hold">
                                          <p:stCondLst>
                                            <p:cond delay="0"/>
                                          </p:stCondLst>
                                        </p:cTn>
                                        <p:tgtEl>
                                          <p:spTgt spid="7"/>
                                        </p:tgtEl>
                                        <p:attrNameLst>
                                          <p:attrName>style.visibility</p:attrName>
                                        </p:attrNameLst>
                                      </p:cBhvr>
                                      <p:to>
                                        <p:strVal val="hidden"/>
                                      </p:to>
                                    </p:set>
                                  </p:childTnLst>
                                </p:cTn>
                              </p:par>
                              <p:par>
                                <p:cTn id="399" presetID="1" presetClass="exit" presetSubtype="0" fill="hold" nodeType="withEffect">
                                  <p:stCondLst>
                                    <p:cond delay="0"/>
                                  </p:stCondLst>
                                  <p:childTnLst>
                                    <p:set>
                                      <p:cBhvr>
                                        <p:cTn id="400" dur="1" fill="hold">
                                          <p:stCondLst>
                                            <p:cond delay="0"/>
                                          </p:stCondLst>
                                        </p:cTn>
                                        <p:tgtEl>
                                          <p:spTgt spid="8"/>
                                        </p:tgtEl>
                                        <p:attrNameLst>
                                          <p:attrName>style.visibility</p:attrName>
                                        </p:attrNameLst>
                                      </p:cBhvr>
                                      <p:to>
                                        <p:strVal val="hidden"/>
                                      </p:to>
                                    </p:set>
                                  </p:childTnLst>
                                </p:cTn>
                              </p:par>
                              <p:par>
                                <p:cTn id="401" presetID="1" presetClass="exit" presetSubtype="0" fill="hold" nodeType="withEffect">
                                  <p:stCondLst>
                                    <p:cond delay="0"/>
                                  </p:stCondLst>
                                  <p:childTnLst>
                                    <p:set>
                                      <p:cBhvr>
                                        <p:cTn id="402" dur="1" fill="hold">
                                          <p:stCondLst>
                                            <p:cond delay="0"/>
                                          </p:stCondLst>
                                        </p:cTn>
                                        <p:tgtEl>
                                          <p:spTgt spid="9"/>
                                        </p:tgtEl>
                                        <p:attrNameLst>
                                          <p:attrName>style.visibility</p:attrName>
                                        </p:attrNameLst>
                                      </p:cBhvr>
                                      <p:to>
                                        <p:strVal val="hidden"/>
                                      </p:to>
                                    </p:set>
                                  </p:childTnLst>
                                </p:cTn>
                              </p:par>
                              <p:par>
                                <p:cTn id="403" presetID="1" presetClass="exit" presetSubtype="0" fill="hold" nodeType="withEffect">
                                  <p:stCondLst>
                                    <p:cond delay="0"/>
                                  </p:stCondLst>
                                  <p:childTnLst>
                                    <p:set>
                                      <p:cBhvr>
                                        <p:cTn id="404" dur="1" fill="hold">
                                          <p:stCondLst>
                                            <p:cond delay="0"/>
                                          </p:stCondLst>
                                        </p:cTn>
                                        <p:tgtEl>
                                          <p:spTgt spid="10"/>
                                        </p:tgtEl>
                                        <p:attrNameLst>
                                          <p:attrName>style.visibility</p:attrName>
                                        </p:attrNameLst>
                                      </p:cBhvr>
                                      <p:to>
                                        <p:strVal val="hidden"/>
                                      </p:to>
                                    </p:set>
                                  </p:childTnLst>
                                </p:cTn>
                              </p:par>
                              <p:par>
                                <p:cTn id="405" presetID="1" presetClass="exit" presetSubtype="0" fill="hold" nodeType="withEffect">
                                  <p:stCondLst>
                                    <p:cond delay="0"/>
                                  </p:stCondLst>
                                  <p:childTnLst>
                                    <p:set>
                                      <p:cBhvr>
                                        <p:cTn id="406" dur="1" fill="hold">
                                          <p:stCondLst>
                                            <p:cond delay="0"/>
                                          </p:stCondLst>
                                        </p:cTn>
                                        <p:tgtEl>
                                          <p:spTgt spid="11"/>
                                        </p:tgtEl>
                                        <p:attrNameLst>
                                          <p:attrName>style.visibility</p:attrName>
                                        </p:attrNameLst>
                                      </p:cBhvr>
                                      <p:to>
                                        <p:strVal val="hidden"/>
                                      </p:to>
                                    </p:set>
                                  </p:childTnLst>
                                </p:cTn>
                              </p:par>
                              <p:par>
                                <p:cTn id="407" presetID="1" presetClass="exit" presetSubtype="0" fill="hold" nodeType="withEffect">
                                  <p:stCondLst>
                                    <p:cond delay="0"/>
                                  </p:stCondLst>
                                  <p:childTnLst>
                                    <p:set>
                                      <p:cBhvr>
                                        <p:cTn id="408" dur="1" fill="hold">
                                          <p:stCondLst>
                                            <p:cond delay="0"/>
                                          </p:stCondLst>
                                        </p:cTn>
                                        <p:tgtEl>
                                          <p:spTgt spid="17"/>
                                        </p:tgtEl>
                                        <p:attrNameLst>
                                          <p:attrName>style.visibility</p:attrName>
                                        </p:attrNameLst>
                                      </p:cBhvr>
                                      <p:to>
                                        <p:strVal val="hidden"/>
                                      </p:to>
                                    </p:set>
                                  </p:childTnLst>
                                </p:cTn>
                              </p:par>
                              <p:par>
                                <p:cTn id="409" presetID="1" presetClass="exit" presetSubtype="0" fill="hold" nodeType="withEffect">
                                  <p:stCondLst>
                                    <p:cond delay="0"/>
                                  </p:stCondLst>
                                  <p:childTnLst>
                                    <p:set>
                                      <p:cBhvr>
                                        <p:cTn id="410" dur="1" fill="hold">
                                          <p:stCondLst>
                                            <p:cond delay="0"/>
                                          </p:stCondLst>
                                        </p:cTn>
                                        <p:tgtEl>
                                          <p:spTgt spid="5"/>
                                        </p:tgtEl>
                                        <p:attrNameLst>
                                          <p:attrName>style.visibility</p:attrName>
                                        </p:attrNameLst>
                                      </p:cBhvr>
                                      <p:to>
                                        <p:strVal val="hidden"/>
                                      </p:to>
                                    </p:set>
                                  </p:childTnLst>
                                </p:cTn>
                              </p:par>
                            </p:childTnLst>
                          </p:cTn>
                        </p:par>
                        <p:par>
                          <p:cTn id="411" fill="hold">
                            <p:stCondLst>
                              <p:cond delay="1500"/>
                            </p:stCondLst>
                            <p:childTnLst>
                              <p:par>
                                <p:cTn id="412" presetID="10" presetClass="exit" presetSubtype="0" fill="hold" nodeType="afterEffect">
                                  <p:stCondLst>
                                    <p:cond delay="0"/>
                                  </p:stCondLst>
                                  <p:childTnLst>
                                    <p:animEffect transition="out" filter="fade">
                                      <p:cBhvr>
                                        <p:cTn id="413" dur="500"/>
                                        <p:tgtEl>
                                          <p:spTgt spid="45"/>
                                        </p:tgtEl>
                                      </p:cBhvr>
                                    </p:animEffect>
                                    <p:set>
                                      <p:cBhvr>
                                        <p:cTn id="414" dur="1" fill="hold">
                                          <p:stCondLst>
                                            <p:cond delay="499"/>
                                          </p:stCondLst>
                                        </p:cTn>
                                        <p:tgtEl>
                                          <p:spTgt spid="45"/>
                                        </p:tgtEl>
                                        <p:attrNameLst>
                                          <p:attrName>style.visibility</p:attrName>
                                        </p:attrNameLst>
                                      </p:cBhvr>
                                      <p:to>
                                        <p:strVal val="hidden"/>
                                      </p:to>
                                    </p:set>
                                  </p:childTnLst>
                                </p:cTn>
                              </p:par>
                            </p:childTnLst>
                          </p:cTn>
                        </p:par>
                        <p:par>
                          <p:cTn id="415" fill="hold">
                            <p:stCondLst>
                              <p:cond delay="2000"/>
                            </p:stCondLst>
                            <p:childTnLst>
                              <p:par>
                                <p:cTn id="416" presetID="10" presetClass="entr" presetSubtype="0" fill="hold" nodeType="afterEffect">
                                  <p:stCondLst>
                                    <p:cond delay="0"/>
                                  </p:stCondLst>
                                  <p:childTnLst>
                                    <p:set>
                                      <p:cBhvr>
                                        <p:cTn id="417" dur="1" fill="hold">
                                          <p:stCondLst>
                                            <p:cond delay="0"/>
                                          </p:stCondLst>
                                        </p:cTn>
                                        <p:tgtEl>
                                          <p:spTgt spid="45"/>
                                        </p:tgtEl>
                                        <p:attrNameLst>
                                          <p:attrName>style.visibility</p:attrName>
                                        </p:attrNameLst>
                                      </p:cBhvr>
                                      <p:to>
                                        <p:strVal val="visible"/>
                                      </p:to>
                                    </p:set>
                                    <p:animEffect transition="in" filter="fade">
                                      <p:cBhvr>
                                        <p:cTn id="418" dur="500"/>
                                        <p:tgtEl>
                                          <p:spTgt spid="45"/>
                                        </p:tgtEl>
                                      </p:cBhvr>
                                    </p:animEffect>
                                  </p:childTnLst>
                                </p:cTn>
                              </p:par>
                            </p:childTnLst>
                          </p:cTn>
                        </p:par>
                      </p:childTnLst>
                    </p:cTn>
                  </p:par>
                  <p:par>
                    <p:cTn id="419" fill="hold">
                      <p:stCondLst>
                        <p:cond delay="indefinite"/>
                      </p:stCondLst>
                      <p:childTnLst>
                        <p:par>
                          <p:cTn id="420" fill="hold">
                            <p:stCondLst>
                              <p:cond delay="0"/>
                            </p:stCondLst>
                            <p:childTnLst>
                              <p:par>
                                <p:cTn id="421" presetID="1" presetClass="exit" presetSubtype="0" fill="hold" nodeType="clickEffect">
                                  <p:stCondLst>
                                    <p:cond delay="0"/>
                                  </p:stCondLst>
                                  <p:childTnLst>
                                    <p:set>
                                      <p:cBhvr>
                                        <p:cTn id="422" dur="1" fill="hold">
                                          <p:stCondLst>
                                            <p:cond delay="0"/>
                                          </p:stCondLst>
                                        </p:cTn>
                                        <p:tgtEl>
                                          <p:spTgt spid="45"/>
                                        </p:tgtEl>
                                        <p:attrNameLst>
                                          <p:attrName>style.visibility</p:attrName>
                                        </p:attrNameLst>
                                      </p:cBhvr>
                                      <p:to>
                                        <p:strVal val="hidden"/>
                                      </p:to>
                                    </p:set>
                                  </p:childTnLst>
                                </p:cTn>
                              </p:par>
                              <p:par>
                                <p:cTn id="423" presetID="1" presetClass="exit" presetSubtype="0" fill="hold" grpId="1" nodeType="withEffect">
                                  <p:stCondLst>
                                    <p:cond delay="0"/>
                                  </p:stCondLst>
                                  <p:childTnLst>
                                    <p:set>
                                      <p:cBhvr>
                                        <p:cTn id="424" dur="1" fill="hold">
                                          <p:stCondLst>
                                            <p:cond delay="0"/>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425" restart="whenNotActive" fill="hold" evtFilter="cancelBubble" nodeType="interactiveSeq">
                <p:stCondLst>
                  <p:cond evt="onClick" delay="0">
                    <p:tgtEl>
                      <p:spTgt spid="80"/>
                    </p:tgtEl>
                  </p:cond>
                </p:stCondLst>
                <p:endSync evt="end" delay="0">
                  <p:rtn val="all"/>
                </p:endSync>
                <p:childTnLst>
                  <p:par>
                    <p:cTn id="426" fill="hold">
                      <p:stCondLst>
                        <p:cond delay="0"/>
                      </p:stCondLst>
                      <p:childTnLst>
                        <p:par>
                          <p:cTn id="427" fill="hold">
                            <p:stCondLst>
                              <p:cond delay="0"/>
                            </p:stCondLst>
                            <p:childTnLst>
                              <p:par>
                                <p:cTn id="428" presetID="1" presetClass="entr" presetSubtype="0" fill="hold" grpId="0" nodeType="withEffect">
                                  <p:stCondLst>
                                    <p:cond delay="0"/>
                                  </p:stCondLst>
                                  <p:childTnLst>
                                    <p:set>
                                      <p:cBhvr>
                                        <p:cTn id="429" dur="1" fill="hold">
                                          <p:stCondLst>
                                            <p:cond delay="0"/>
                                          </p:stCondLst>
                                        </p:cTn>
                                        <p:tgtEl>
                                          <p:spTgt spid="81"/>
                                        </p:tgtEl>
                                        <p:attrNameLst>
                                          <p:attrName>style.visibility</p:attrName>
                                        </p:attrNameLst>
                                      </p:cBhvr>
                                      <p:to>
                                        <p:strVal val="visible"/>
                                      </p:to>
                                    </p:set>
                                  </p:childTnLst>
                                </p:cTn>
                              </p:par>
                              <p:par>
                                <p:cTn id="430" presetID="22" presetClass="entr" presetSubtype="1" fill="hold" nodeType="withEffect">
                                  <p:stCondLst>
                                    <p:cond delay="0"/>
                                  </p:stCondLst>
                                  <p:childTnLst>
                                    <p:set>
                                      <p:cBhvr>
                                        <p:cTn id="431" dur="1" fill="hold">
                                          <p:stCondLst>
                                            <p:cond delay="0"/>
                                          </p:stCondLst>
                                        </p:cTn>
                                        <p:tgtEl>
                                          <p:spTgt spid="101421"/>
                                        </p:tgtEl>
                                        <p:attrNameLst>
                                          <p:attrName>style.visibility</p:attrName>
                                        </p:attrNameLst>
                                      </p:cBhvr>
                                      <p:to>
                                        <p:strVal val="visible"/>
                                      </p:to>
                                    </p:set>
                                    <p:animEffect transition="in" filter="wipe(up)">
                                      <p:cBhvr>
                                        <p:cTn id="432" dur="1000"/>
                                        <p:tgtEl>
                                          <p:spTgt spid="101421"/>
                                        </p:tgtEl>
                                      </p:cBhvr>
                                    </p:animEffect>
                                  </p:childTnLst>
                                </p:cTn>
                              </p:par>
                              <p:par>
                                <p:cTn id="433" presetID="18" presetClass="entr" presetSubtype="12" fill="hold" nodeType="withEffect">
                                  <p:stCondLst>
                                    <p:cond delay="0"/>
                                  </p:stCondLst>
                                  <p:childTnLst>
                                    <p:set>
                                      <p:cBhvr>
                                        <p:cTn id="434" dur="1" fill="hold">
                                          <p:stCondLst>
                                            <p:cond delay="0"/>
                                          </p:stCondLst>
                                        </p:cTn>
                                        <p:tgtEl>
                                          <p:spTgt spid="8"/>
                                        </p:tgtEl>
                                        <p:attrNameLst>
                                          <p:attrName>style.visibility</p:attrName>
                                        </p:attrNameLst>
                                      </p:cBhvr>
                                      <p:to>
                                        <p:strVal val="visible"/>
                                      </p:to>
                                    </p:set>
                                    <p:animEffect transition="in" filter="strips(downLeft)">
                                      <p:cBhvr>
                                        <p:cTn id="435" dur="500"/>
                                        <p:tgtEl>
                                          <p:spTgt spid="8"/>
                                        </p:tgtEl>
                                      </p:cBhvr>
                                    </p:animEffect>
                                  </p:childTnLst>
                                </p:cTn>
                              </p:par>
                              <p:par>
                                <p:cTn id="436" presetID="1" presetClass="exit" presetSubtype="0" fill="hold" nodeType="withEffect">
                                  <p:stCondLst>
                                    <p:cond delay="0"/>
                                  </p:stCondLst>
                                  <p:childTnLst>
                                    <p:set>
                                      <p:cBhvr>
                                        <p:cTn id="437" dur="1" fill="hold">
                                          <p:stCondLst>
                                            <p:cond delay="0"/>
                                          </p:stCondLst>
                                        </p:cTn>
                                        <p:tgtEl>
                                          <p:spTgt spid="6"/>
                                        </p:tgtEl>
                                        <p:attrNameLst>
                                          <p:attrName>style.visibility</p:attrName>
                                        </p:attrNameLst>
                                      </p:cBhvr>
                                      <p:to>
                                        <p:strVal val="hidden"/>
                                      </p:to>
                                    </p:set>
                                  </p:childTnLst>
                                </p:cTn>
                              </p:par>
                              <p:par>
                                <p:cTn id="438" presetID="1" presetClass="exit" presetSubtype="0" fill="hold" nodeType="withEffect">
                                  <p:stCondLst>
                                    <p:cond delay="0"/>
                                  </p:stCondLst>
                                  <p:childTnLst>
                                    <p:set>
                                      <p:cBhvr>
                                        <p:cTn id="439" dur="1" fill="hold">
                                          <p:stCondLst>
                                            <p:cond delay="0"/>
                                          </p:stCondLst>
                                        </p:cTn>
                                        <p:tgtEl>
                                          <p:spTgt spid="7"/>
                                        </p:tgtEl>
                                        <p:attrNameLst>
                                          <p:attrName>style.visibility</p:attrName>
                                        </p:attrNameLst>
                                      </p:cBhvr>
                                      <p:to>
                                        <p:strVal val="hidden"/>
                                      </p:to>
                                    </p:set>
                                  </p:childTnLst>
                                </p:cTn>
                              </p:par>
                              <p:par>
                                <p:cTn id="440" presetID="1" presetClass="exit" presetSubtype="0" fill="hold" nodeType="withEffect">
                                  <p:stCondLst>
                                    <p:cond delay="0"/>
                                  </p:stCondLst>
                                  <p:childTnLst>
                                    <p:set>
                                      <p:cBhvr>
                                        <p:cTn id="441" dur="1" fill="hold">
                                          <p:stCondLst>
                                            <p:cond delay="0"/>
                                          </p:stCondLst>
                                        </p:cTn>
                                        <p:tgtEl>
                                          <p:spTgt spid="9"/>
                                        </p:tgtEl>
                                        <p:attrNameLst>
                                          <p:attrName>style.visibility</p:attrName>
                                        </p:attrNameLst>
                                      </p:cBhvr>
                                      <p:to>
                                        <p:strVal val="hidden"/>
                                      </p:to>
                                    </p:set>
                                  </p:childTnLst>
                                </p:cTn>
                              </p:par>
                              <p:par>
                                <p:cTn id="442" presetID="1" presetClass="exit" presetSubtype="0" fill="hold" nodeType="withEffect">
                                  <p:stCondLst>
                                    <p:cond delay="0"/>
                                  </p:stCondLst>
                                  <p:childTnLst>
                                    <p:set>
                                      <p:cBhvr>
                                        <p:cTn id="443" dur="1" fill="hold">
                                          <p:stCondLst>
                                            <p:cond delay="0"/>
                                          </p:stCondLst>
                                        </p:cTn>
                                        <p:tgtEl>
                                          <p:spTgt spid="10"/>
                                        </p:tgtEl>
                                        <p:attrNameLst>
                                          <p:attrName>style.visibility</p:attrName>
                                        </p:attrNameLst>
                                      </p:cBhvr>
                                      <p:to>
                                        <p:strVal val="hidden"/>
                                      </p:to>
                                    </p:set>
                                  </p:childTnLst>
                                </p:cTn>
                              </p:par>
                              <p:par>
                                <p:cTn id="444" presetID="1" presetClass="exit" presetSubtype="0" fill="hold" nodeType="withEffect">
                                  <p:stCondLst>
                                    <p:cond delay="0"/>
                                  </p:stCondLst>
                                  <p:childTnLst>
                                    <p:set>
                                      <p:cBhvr>
                                        <p:cTn id="445" dur="1" fill="hold">
                                          <p:stCondLst>
                                            <p:cond delay="0"/>
                                          </p:stCondLst>
                                        </p:cTn>
                                        <p:tgtEl>
                                          <p:spTgt spid="11"/>
                                        </p:tgtEl>
                                        <p:attrNameLst>
                                          <p:attrName>style.visibility</p:attrName>
                                        </p:attrNameLst>
                                      </p:cBhvr>
                                      <p:to>
                                        <p:strVal val="hidden"/>
                                      </p:to>
                                    </p:set>
                                  </p:childTnLst>
                                </p:cTn>
                              </p:par>
                              <p:par>
                                <p:cTn id="446" presetID="1" presetClass="exit" presetSubtype="0" fill="hold" nodeType="withEffect">
                                  <p:stCondLst>
                                    <p:cond delay="0"/>
                                  </p:stCondLst>
                                  <p:childTnLst>
                                    <p:set>
                                      <p:cBhvr>
                                        <p:cTn id="447" dur="1" fill="hold">
                                          <p:stCondLst>
                                            <p:cond delay="0"/>
                                          </p:stCondLst>
                                        </p:cTn>
                                        <p:tgtEl>
                                          <p:spTgt spid="12"/>
                                        </p:tgtEl>
                                        <p:attrNameLst>
                                          <p:attrName>style.visibility</p:attrName>
                                        </p:attrNameLst>
                                      </p:cBhvr>
                                      <p:to>
                                        <p:strVal val="hidden"/>
                                      </p:to>
                                    </p:set>
                                  </p:childTnLst>
                                </p:cTn>
                              </p:par>
                              <p:par>
                                <p:cTn id="448" presetID="1" presetClass="exit" presetSubtype="0" fill="hold" nodeType="withEffect">
                                  <p:stCondLst>
                                    <p:cond delay="0"/>
                                  </p:stCondLst>
                                  <p:childTnLst>
                                    <p:set>
                                      <p:cBhvr>
                                        <p:cTn id="449" dur="1" fill="hold">
                                          <p:stCondLst>
                                            <p:cond delay="0"/>
                                          </p:stCondLst>
                                        </p:cTn>
                                        <p:tgtEl>
                                          <p:spTgt spid="17"/>
                                        </p:tgtEl>
                                        <p:attrNameLst>
                                          <p:attrName>style.visibility</p:attrName>
                                        </p:attrNameLst>
                                      </p:cBhvr>
                                      <p:to>
                                        <p:strVal val="hidden"/>
                                      </p:to>
                                    </p:set>
                                  </p:childTnLst>
                                </p:cTn>
                              </p:par>
                              <p:par>
                                <p:cTn id="450" presetID="1" presetClass="exit" presetSubtype="0" fill="hold" nodeType="withEffect">
                                  <p:stCondLst>
                                    <p:cond delay="0"/>
                                  </p:stCondLst>
                                  <p:childTnLst>
                                    <p:set>
                                      <p:cBhvr>
                                        <p:cTn id="451" dur="1" fill="hold">
                                          <p:stCondLst>
                                            <p:cond delay="0"/>
                                          </p:stCondLst>
                                        </p:cTn>
                                        <p:tgtEl>
                                          <p:spTgt spid="5"/>
                                        </p:tgtEl>
                                        <p:attrNameLst>
                                          <p:attrName>style.visibility</p:attrName>
                                        </p:attrNameLst>
                                      </p:cBhvr>
                                      <p:to>
                                        <p:strVal val="hidden"/>
                                      </p:to>
                                    </p:set>
                                  </p:childTnLst>
                                </p:cTn>
                              </p:par>
                            </p:childTnLst>
                          </p:cTn>
                        </p:par>
                      </p:childTnLst>
                    </p:cTn>
                  </p:par>
                  <p:par>
                    <p:cTn id="452" fill="hold">
                      <p:stCondLst>
                        <p:cond delay="indefinite"/>
                      </p:stCondLst>
                      <p:childTnLst>
                        <p:par>
                          <p:cTn id="453" fill="hold">
                            <p:stCondLst>
                              <p:cond delay="0"/>
                            </p:stCondLst>
                            <p:childTnLst>
                              <p:par>
                                <p:cTn id="454" presetID="1" presetClass="exit" presetSubtype="0" fill="hold" nodeType="clickEffect">
                                  <p:stCondLst>
                                    <p:cond delay="0"/>
                                  </p:stCondLst>
                                  <p:childTnLst>
                                    <p:set>
                                      <p:cBhvr>
                                        <p:cTn id="455" dur="1" fill="hold">
                                          <p:stCondLst>
                                            <p:cond delay="0"/>
                                          </p:stCondLst>
                                        </p:cTn>
                                        <p:tgtEl>
                                          <p:spTgt spid="101421"/>
                                        </p:tgtEl>
                                        <p:attrNameLst>
                                          <p:attrName>style.visibility</p:attrName>
                                        </p:attrNameLst>
                                      </p:cBhvr>
                                      <p:to>
                                        <p:strVal val="hidden"/>
                                      </p:to>
                                    </p:set>
                                  </p:childTnLst>
                                </p:cTn>
                              </p:par>
                              <p:par>
                                <p:cTn id="456" presetID="1" presetClass="exit" presetSubtype="0" fill="hold" grpId="1" nodeType="withEffect">
                                  <p:stCondLst>
                                    <p:cond delay="0"/>
                                  </p:stCondLst>
                                  <p:childTnLst>
                                    <p:set>
                                      <p:cBhvr>
                                        <p:cTn id="457" dur="1" fill="hold">
                                          <p:stCondLst>
                                            <p:cond delay="0"/>
                                          </p:stCondLst>
                                        </p:cTn>
                                        <p:tgtEl>
                                          <p:spTgt spid="81"/>
                                        </p:tgtEl>
                                        <p:attrNameLst>
                                          <p:attrName>style.visibility</p:attrName>
                                        </p:attrNameLst>
                                      </p:cBhvr>
                                      <p:to>
                                        <p:strVal val="hidden"/>
                                      </p:to>
                                    </p:set>
                                  </p:childTnLst>
                                </p:cTn>
                              </p:par>
                            </p:childTnLst>
                          </p:cTn>
                        </p:par>
                      </p:childTnLst>
                    </p:cTn>
                  </p:par>
                </p:childTnLst>
              </p:cTn>
              <p:nextCondLst>
                <p:cond evt="onClick" delay="0">
                  <p:tgtEl>
                    <p:spTgt spid="80"/>
                  </p:tgtEl>
                </p:cond>
              </p:nextCondLst>
            </p:seq>
            <p:seq concurrent="1" nextAc="seek">
              <p:cTn id="458" restart="whenNotActive" fill="hold" evtFilter="cancelBubble" nodeType="interactiveSeq">
                <p:stCondLst>
                  <p:cond evt="onClick" delay="0">
                    <p:tgtEl>
                      <p:spTgt spid="95"/>
                    </p:tgtEl>
                  </p:cond>
                </p:stCondLst>
                <p:endSync evt="end" delay="0">
                  <p:rtn val="all"/>
                </p:endSync>
                <p:childTnLst>
                  <p:par>
                    <p:cTn id="459" fill="hold">
                      <p:stCondLst>
                        <p:cond delay="0"/>
                      </p:stCondLst>
                      <p:childTnLst>
                        <p:par>
                          <p:cTn id="460" fill="hold">
                            <p:stCondLst>
                              <p:cond delay="0"/>
                            </p:stCondLst>
                            <p:childTnLst>
                              <p:par>
                                <p:cTn id="461" presetID="18" presetClass="entr" presetSubtype="12" fill="hold" nodeType="clickEffect">
                                  <p:stCondLst>
                                    <p:cond delay="0"/>
                                  </p:stCondLst>
                                  <p:childTnLst>
                                    <p:set>
                                      <p:cBhvr>
                                        <p:cTn id="462" dur="1" fill="hold">
                                          <p:stCondLst>
                                            <p:cond delay="0"/>
                                          </p:stCondLst>
                                        </p:cTn>
                                        <p:tgtEl>
                                          <p:spTgt spid="104"/>
                                        </p:tgtEl>
                                        <p:attrNameLst>
                                          <p:attrName>style.visibility</p:attrName>
                                        </p:attrNameLst>
                                      </p:cBhvr>
                                      <p:to>
                                        <p:strVal val="visible"/>
                                      </p:to>
                                    </p:set>
                                    <p:animEffect transition="in" filter="strips(downLeft)">
                                      <p:cBhvr>
                                        <p:cTn id="463" dur="500"/>
                                        <p:tgtEl>
                                          <p:spTgt spid="104"/>
                                        </p:tgtEl>
                                      </p:cBhvr>
                                    </p:animEffect>
                                  </p:childTnLst>
                                </p:cTn>
                              </p:par>
                            </p:childTnLst>
                          </p:cTn>
                        </p:par>
                      </p:childTnLst>
                    </p:cTn>
                  </p:par>
                </p:childTnLst>
              </p:cTn>
              <p:nextCondLst>
                <p:cond evt="onClick" delay="0">
                  <p:tgtEl>
                    <p:spTgt spid="95"/>
                  </p:tgtEl>
                </p:cond>
              </p:nextCondLst>
            </p:seq>
            <p:seq concurrent="1" nextAc="seek">
              <p:cTn id="464" restart="whenNotActive" fill="hold" evtFilter="cancelBubble" nodeType="interactiveSeq">
                <p:stCondLst>
                  <p:cond evt="onClick" delay="0">
                    <p:tgtEl>
                      <p:spTgt spid="104"/>
                    </p:tgtEl>
                  </p:cond>
                </p:stCondLst>
                <p:endSync evt="end" delay="0">
                  <p:rtn val="all"/>
                </p:endSync>
                <p:childTnLst>
                  <p:par>
                    <p:cTn id="465" fill="hold">
                      <p:stCondLst>
                        <p:cond delay="0"/>
                      </p:stCondLst>
                      <p:childTnLst>
                        <p:par>
                          <p:cTn id="466" fill="hold">
                            <p:stCondLst>
                              <p:cond delay="0"/>
                            </p:stCondLst>
                            <p:childTnLst>
                              <p:par>
                                <p:cTn id="467" presetID="18" presetClass="exit" presetSubtype="12" fill="hold" nodeType="clickEffect">
                                  <p:stCondLst>
                                    <p:cond delay="0"/>
                                  </p:stCondLst>
                                  <p:childTnLst>
                                    <p:animEffect transition="out" filter="strips(downLeft)">
                                      <p:cBhvr>
                                        <p:cTn id="468" dur="500"/>
                                        <p:tgtEl>
                                          <p:spTgt spid="104"/>
                                        </p:tgtEl>
                                      </p:cBhvr>
                                    </p:animEffect>
                                    <p:set>
                                      <p:cBhvr>
                                        <p:cTn id="469" dur="1" fill="hold">
                                          <p:stCondLst>
                                            <p:cond delay="499"/>
                                          </p:stCondLst>
                                        </p:cTn>
                                        <p:tgtEl>
                                          <p:spTgt spid="104"/>
                                        </p:tgtEl>
                                        <p:attrNameLst>
                                          <p:attrName>style.visibility</p:attrName>
                                        </p:attrNameLst>
                                      </p:cBhvr>
                                      <p:to>
                                        <p:strVal val="hidden"/>
                                      </p:to>
                                    </p:set>
                                  </p:childTnLst>
                                </p:cTn>
                              </p:par>
                            </p:childTnLst>
                          </p:cTn>
                        </p:par>
                      </p:childTnLst>
                    </p:cTn>
                  </p:par>
                </p:childTnLst>
              </p:cTn>
              <p:nextCondLst>
                <p:cond evt="onClick" delay="0">
                  <p:tgtEl>
                    <p:spTgt spid="104"/>
                  </p:tgtEl>
                </p:cond>
              </p:nextCondLst>
            </p:seq>
            <p:seq concurrent="1" nextAc="seek">
              <p:cTn id="470" restart="whenNotActive" fill="hold" evtFilter="cancelBubble" nodeType="interactiveSeq">
                <p:stCondLst>
                  <p:cond evt="onClick" delay="0">
                    <p:tgtEl>
                      <p:spTgt spid="94"/>
                    </p:tgtEl>
                  </p:cond>
                </p:stCondLst>
                <p:endSync evt="end" delay="0">
                  <p:rtn val="all"/>
                </p:endSync>
                <p:childTnLst>
                  <p:par>
                    <p:cTn id="471" fill="hold">
                      <p:stCondLst>
                        <p:cond delay="0"/>
                      </p:stCondLst>
                      <p:childTnLst>
                        <p:par>
                          <p:cTn id="472" fill="hold">
                            <p:stCondLst>
                              <p:cond delay="0"/>
                            </p:stCondLst>
                            <p:childTnLst>
                              <p:par>
                                <p:cTn id="473" presetID="18" presetClass="entr" presetSubtype="12" fill="hold" nodeType="clickEffect">
                                  <p:stCondLst>
                                    <p:cond delay="0"/>
                                  </p:stCondLst>
                                  <p:childTnLst>
                                    <p:set>
                                      <p:cBhvr>
                                        <p:cTn id="474" dur="1" fill="hold">
                                          <p:stCondLst>
                                            <p:cond delay="0"/>
                                          </p:stCondLst>
                                        </p:cTn>
                                        <p:tgtEl>
                                          <p:spTgt spid="101"/>
                                        </p:tgtEl>
                                        <p:attrNameLst>
                                          <p:attrName>style.visibility</p:attrName>
                                        </p:attrNameLst>
                                      </p:cBhvr>
                                      <p:to>
                                        <p:strVal val="visible"/>
                                      </p:to>
                                    </p:set>
                                    <p:animEffect transition="in" filter="strips(downLeft)">
                                      <p:cBhvr>
                                        <p:cTn id="475" dur="500"/>
                                        <p:tgtEl>
                                          <p:spTgt spid="101"/>
                                        </p:tgtEl>
                                      </p:cBhvr>
                                    </p:animEffect>
                                  </p:childTnLst>
                                </p:cTn>
                              </p:par>
                            </p:childTnLst>
                          </p:cTn>
                        </p:par>
                      </p:childTnLst>
                    </p:cTn>
                  </p:par>
                </p:childTnLst>
              </p:cTn>
              <p:nextCondLst>
                <p:cond evt="onClick" delay="0">
                  <p:tgtEl>
                    <p:spTgt spid="94"/>
                  </p:tgtEl>
                </p:cond>
              </p:nextCondLst>
            </p:seq>
            <p:seq concurrent="1" nextAc="seek">
              <p:cTn id="476" restart="whenNotActive" fill="hold" evtFilter="cancelBubble" nodeType="interactiveSeq">
                <p:stCondLst>
                  <p:cond evt="onClick" delay="0">
                    <p:tgtEl>
                      <p:spTgt spid="101"/>
                    </p:tgtEl>
                  </p:cond>
                </p:stCondLst>
                <p:endSync evt="end" delay="0">
                  <p:rtn val="all"/>
                </p:endSync>
                <p:childTnLst>
                  <p:par>
                    <p:cTn id="477" fill="hold">
                      <p:stCondLst>
                        <p:cond delay="0"/>
                      </p:stCondLst>
                      <p:childTnLst>
                        <p:par>
                          <p:cTn id="478" fill="hold">
                            <p:stCondLst>
                              <p:cond delay="0"/>
                            </p:stCondLst>
                            <p:childTnLst>
                              <p:par>
                                <p:cTn id="479" presetID="18" presetClass="exit" presetSubtype="12" fill="hold" nodeType="clickEffect">
                                  <p:stCondLst>
                                    <p:cond delay="0"/>
                                  </p:stCondLst>
                                  <p:childTnLst>
                                    <p:animEffect transition="out" filter="strips(downLeft)">
                                      <p:cBhvr>
                                        <p:cTn id="480" dur="500"/>
                                        <p:tgtEl>
                                          <p:spTgt spid="101"/>
                                        </p:tgtEl>
                                      </p:cBhvr>
                                    </p:animEffect>
                                    <p:set>
                                      <p:cBhvr>
                                        <p:cTn id="481" dur="1" fill="hold">
                                          <p:stCondLst>
                                            <p:cond delay="499"/>
                                          </p:stCondLst>
                                        </p:cTn>
                                        <p:tgtEl>
                                          <p:spTgt spid="101"/>
                                        </p:tgtEl>
                                        <p:attrNameLst>
                                          <p:attrName>style.visibility</p:attrName>
                                        </p:attrNameLst>
                                      </p:cBhvr>
                                      <p:to>
                                        <p:strVal val="hidden"/>
                                      </p:to>
                                    </p:set>
                                  </p:childTnLst>
                                </p:cTn>
                              </p:par>
                            </p:childTnLst>
                          </p:cTn>
                        </p:par>
                      </p:childTnLst>
                    </p:cTn>
                  </p:par>
                </p:childTnLst>
              </p:cTn>
              <p:nextCondLst>
                <p:cond evt="onClick" delay="0">
                  <p:tgtEl>
                    <p:spTgt spid="101"/>
                  </p:tgtEl>
                </p:cond>
              </p:nextCondLst>
            </p:seq>
          </p:childTnLst>
        </p:cTn>
      </p:par>
    </p:tnLst>
    <p:bldLst>
      <p:bldP spid="13" grpId="0" animBg="1"/>
      <p:bldP spid="14" grpId="0" animBg="1"/>
      <p:bldP spid="15" grpId="0" animBg="1"/>
      <p:bldP spid="16" grpId="0" animBg="1"/>
      <p:bldP spid="29" grpId="0" animBg="1"/>
      <p:bldP spid="38" grpId="0" animBg="1"/>
      <p:bldP spid="38" grpId="1" animBg="1"/>
      <p:bldP spid="37" grpId="0" animBg="1"/>
      <p:bldP spid="37" grpId="1" animBg="1"/>
      <p:bldP spid="36" grpId="0" animBg="1"/>
      <p:bldP spid="36" grpId="1" animBg="1"/>
      <p:bldP spid="39" grpId="0" animBg="1"/>
      <p:bldP spid="40" grpId="0" animBg="1"/>
      <p:bldP spid="43" grpId="0" animBg="1"/>
      <p:bldP spid="44" grpId="0" animBg="1"/>
      <p:bldP spid="53" grpId="0" animBg="1"/>
      <p:bldP spid="53" grpId="1" animBg="1"/>
      <p:bldP spid="54" grpId="0" animBg="1"/>
      <p:bldP spid="54" grpId="1" animBg="1"/>
      <p:bldP spid="58" grpId="0" animBg="1"/>
      <p:bldP spid="58" grpId="1" animBg="1"/>
      <p:bldP spid="59" grpId="0" animBg="1"/>
      <p:bldP spid="59" grpId="1" animBg="1"/>
      <p:bldP spid="60" grpId="0" animBg="1"/>
      <p:bldP spid="60" grpId="1" animBg="1"/>
      <p:bldP spid="61" grpId="0" animBg="1"/>
      <p:bldP spid="61" grpId="1" animBg="1"/>
      <p:bldP spid="62" grpId="0" animBg="1"/>
      <p:bldP spid="62" grpId="1" animBg="1"/>
      <p:bldP spid="63" grpId="0" animBg="1"/>
      <p:bldP spid="63" grpId="1" animBg="1"/>
      <p:bldP spid="64" grpId="0" animBg="1"/>
      <p:bldP spid="64" grpId="1" animBg="1"/>
      <p:bldP spid="80" grpId="0" animBg="1"/>
      <p:bldP spid="81" grpId="0" animBg="1"/>
      <p:bldP spid="81" grpId="1" animBg="1"/>
      <p:bldP spid="83" grpId="0"/>
      <p:bldP spid="83" grpId="1"/>
      <p:bldP spid="84" grpId="0"/>
      <p:bldP spid="94" grpId="0" animBg="1"/>
      <p:bldP spid="95"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4" name="Picture 33" descr="EU_Report_E1_May2014_2.jpg"/>
          <p:cNvPicPr>
            <a:picLocks noChangeAspect="1"/>
          </p:cNvPicPr>
          <p:nvPr/>
        </p:nvPicPr>
        <p:blipFill>
          <a:blip r:embed="rId3" cstate="email"/>
          <a:stretch>
            <a:fillRect/>
          </a:stretch>
        </p:blipFill>
        <p:spPr>
          <a:xfrm>
            <a:off x="-351780" y="704849"/>
            <a:ext cx="9495780" cy="6153149"/>
          </a:xfrm>
          <a:prstGeom prst="rect">
            <a:avLst/>
          </a:prstGeom>
        </p:spPr>
      </p:pic>
      <p:sp>
        <p:nvSpPr>
          <p:cNvPr id="35" name="Rectangular Callout 34"/>
          <p:cNvSpPr/>
          <p:nvPr/>
        </p:nvSpPr>
        <p:spPr bwMode="auto">
          <a:xfrm>
            <a:off x="4152900" y="4686300"/>
            <a:ext cx="4162426" cy="1095375"/>
          </a:xfrm>
          <a:prstGeom prst="wedgeRectCallout">
            <a:avLst>
              <a:gd name="adj1" fmla="val -86444"/>
              <a:gd name="adj2" fmla="val -65211"/>
            </a:avLst>
          </a:prstGeom>
          <a:ln>
            <a:headEnd/>
            <a:tailEnd/>
          </a:ln>
        </p:spPr>
        <p:style>
          <a:lnRef idx="2">
            <a:schemeClr val="accent1"/>
          </a:lnRef>
          <a:fillRef idx="1">
            <a:schemeClr val="lt1"/>
          </a:fillRef>
          <a:effectRef idx="0">
            <a:schemeClr val="accent1"/>
          </a:effectRef>
          <a:fontRef idx="minor">
            <a:schemeClr val="dk1"/>
          </a:fontRef>
        </p:style>
        <p:txBody>
          <a:bodyPr rtlCol="0" anchor="ctr"/>
          <a:lstStyle/>
          <a:p>
            <a:pPr marL="114300" indent="-114300" algn="ctr"/>
            <a:r>
              <a:rPr lang="es-AR" sz="1200" b="1" dirty="0" err="1" smtClean="0">
                <a:solidFill>
                  <a:schemeClr val="accent2"/>
                </a:solidFill>
                <a:latin typeface="Gill Sans MT" pitchFamily="34" charset="0"/>
              </a:rPr>
              <a:t>Jabal</a:t>
            </a:r>
            <a:r>
              <a:rPr lang="es-AR" sz="1200" b="1" dirty="0" smtClean="0">
                <a:solidFill>
                  <a:schemeClr val="accent2"/>
                </a:solidFill>
                <a:latin typeface="Gill Sans MT" pitchFamily="34" charset="0"/>
              </a:rPr>
              <a:t> Al Baba</a:t>
            </a:r>
            <a:endParaRPr lang="en-US" sz="1200" b="1" dirty="0" smtClean="0">
              <a:solidFill>
                <a:schemeClr val="accent2"/>
              </a:solidFill>
              <a:latin typeface="Gill Sans MT" pitchFamily="34" charset="0"/>
            </a:endParaRPr>
          </a:p>
          <a:p>
            <a:pPr marL="114300" indent="-114300">
              <a:buFont typeface="Arial" pitchFamily="34" charset="0"/>
              <a:buChar char="•"/>
            </a:pPr>
            <a:r>
              <a:rPr lang="en-US" sz="1200" dirty="0" smtClean="0">
                <a:solidFill>
                  <a:schemeClr val="accent2"/>
                </a:solidFill>
                <a:latin typeface="Gill Sans MT" pitchFamily="34" charset="0"/>
              </a:rPr>
              <a:t>23 Feb - stop work orders 18 donor funded caravans </a:t>
            </a:r>
          </a:p>
          <a:p>
            <a:pPr marL="114300" indent="-114300">
              <a:buFont typeface="Arial" pitchFamily="34" charset="0"/>
              <a:buChar char="•"/>
            </a:pPr>
            <a:r>
              <a:rPr lang="en-US" sz="1200" dirty="0" smtClean="0">
                <a:solidFill>
                  <a:schemeClr val="accent2"/>
                </a:solidFill>
                <a:latin typeface="Gill Sans MT" pitchFamily="34" charset="0"/>
              </a:rPr>
              <a:t>12 Mar - 1 house demolished, 10 people displaced.</a:t>
            </a:r>
          </a:p>
          <a:p>
            <a:pPr marL="114300" indent="-114300">
              <a:buFont typeface="Arial" pitchFamily="34" charset="0"/>
              <a:buChar char="•"/>
            </a:pPr>
            <a:r>
              <a:rPr lang="en-US" sz="1200" dirty="0" smtClean="0">
                <a:solidFill>
                  <a:schemeClr val="accent2"/>
                </a:solidFill>
                <a:latin typeface="Gill Sans MT" pitchFamily="34" charset="0"/>
              </a:rPr>
              <a:t>3 Apr - 6 structures demolished,  31 people displaced.</a:t>
            </a:r>
          </a:p>
          <a:p>
            <a:pPr marL="114300" indent="-114300">
              <a:buFont typeface="Arial" pitchFamily="34" charset="0"/>
              <a:buChar char="•"/>
            </a:pPr>
            <a:r>
              <a:rPr lang="en-US" sz="1200" dirty="0" smtClean="0">
                <a:solidFill>
                  <a:schemeClr val="accent2"/>
                </a:solidFill>
                <a:latin typeface="Gill Sans MT" pitchFamily="34" charset="0"/>
              </a:rPr>
              <a:t>9 Apr - final demolition orders 18 caravans; 3 three disassembled and seized.</a:t>
            </a:r>
            <a:endParaRPr lang="en-US" sz="1200" b="1" dirty="0">
              <a:solidFill>
                <a:schemeClr val="accent2"/>
              </a:solidFill>
              <a:latin typeface="Gill Sans MT" pitchFamily="34" charset="0"/>
            </a:endParaRPr>
          </a:p>
        </p:txBody>
      </p:sp>
      <p:sp>
        <p:nvSpPr>
          <p:cNvPr id="36" name="Rectangular Callout 35"/>
          <p:cNvSpPr/>
          <p:nvPr/>
        </p:nvSpPr>
        <p:spPr bwMode="auto">
          <a:xfrm>
            <a:off x="6226177" y="3381375"/>
            <a:ext cx="2233611" cy="828675"/>
          </a:xfrm>
          <a:prstGeom prst="wedgeRectCallout">
            <a:avLst>
              <a:gd name="adj1" fmla="val -104452"/>
              <a:gd name="adj2" fmla="val -123533"/>
            </a:avLst>
          </a:prstGeom>
          <a:ln>
            <a:headEnd/>
            <a:tailEnd/>
          </a:ln>
        </p:spPr>
        <p:style>
          <a:lnRef idx="2">
            <a:schemeClr val="accent1"/>
          </a:lnRef>
          <a:fillRef idx="1">
            <a:schemeClr val="lt1"/>
          </a:fillRef>
          <a:effectRef idx="0">
            <a:schemeClr val="accent1"/>
          </a:effectRef>
          <a:fontRef idx="minor">
            <a:schemeClr val="dk1"/>
          </a:fontRef>
        </p:style>
        <p:txBody>
          <a:bodyPr rtlCol="0" anchor="ctr"/>
          <a:lstStyle/>
          <a:p>
            <a:r>
              <a:rPr lang="es-AR" sz="1200" b="1" dirty="0" err="1" smtClean="0">
                <a:solidFill>
                  <a:schemeClr val="accent2"/>
                </a:solidFill>
                <a:latin typeface="Gill Sans MT" pitchFamily="34" charset="0"/>
              </a:rPr>
              <a:t>Khan</a:t>
            </a:r>
            <a:r>
              <a:rPr lang="es-AR" sz="1200" b="1" dirty="0" smtClean="0">
                <a:solidFill>
                  <a:schemeClr val="accent2"/>
                </a:solidFill>
                <a:latin typeface="Gill Sans MT" pitchFamily="34" charset="0"/>
              </a:rPr>
              <a:t> al </a:t>
            </a:r>
            <a:r>
              <a:rPr lang="es-AR" sz="1200" b="1" dirty="0" err="1" smtClean="0">
                <a:solidFill>
                  <a:schemeClr val="accent2"/>
                </a:solidFill>
                <a:latin typeface="Gill Sans MT" pitchFamily="34" charset="0"/>
              </a:rPr>
              <a:t>Ahmar</a:t>
            </a:r>
            <a:endParaRPr lang="en-US" sz="1200" dirty="0" smtClean="0">
              <a:solidFill>
                <a:schemeClr val="accent2"/>
              </a:solidFill>
              <a:latin typeface="Gill Sans MT" pitchFamily="34" charset="0"/>
            </a:endParaRPr>
          </a:p>
          <a:p>
            <a:pPr lvl="0"/>
            <a:r>
              <a:rPr lang="en-US" sz="1200" dirty="0" smtClean="0">
                <a:solidFill>
                  <a:schemeClr val="accent2"/>
                </a:solidFill>
                <a:latin typeface="Gill Sans MT" pitchFamily="34" charset="0"/>
              </a:rPr>
              <a:t>23 Apr - HCJ hearing,  State attorney confirms plan to transfer residents to </a:t>
            </a:r>
            <a:r>
              <a:rPr lang="en-US" sz="1200" dirty="0" err="1" smtClean="0">
                <a:solidFill>
                  <a:schemeClr val="accent2"/>
                </a:solidFill>
                <a:latin typeface="Gill Sans MT" pitchFamily="34" charset="0"/>
              </a:rPr>
              <a:t>Nuweimeh</a:t>
            </a:r>
            <a:endParaRPr lang="en-US" sz="1200" dirty="0">
              <a:solidFill>
                <a:schemeClr val="accent2"/>
              </a:solidFill>
              <a:latin typeface="Gill Sans MT" pitchFamily="34" charset="0"/>
            </a:endParaRPr>
          </a:p>
        </p:txBody>
      </p:sp>
      <p:sp>
        <p:nvSpPr>
          <p:cNvPr id="37" name="Rectangular Callout 36"/>
          <p:cNvSpPr/>
          <p:nvPr/>
        </p:nvSpPr>
        <p:spPr bwMode="auto">
          <a:xfrm>
            <a:off x="6235700" y="1243013"/>
            <a:ext cx="2505075" cy="981074"/>
          </a:xfrm>
          <a:prstGeom prst="wedgeRectCallout">
            <a:avLst>
              <a:gd name="adj1" fmla="val 22286"/>
              <a:gd name="adj2" fmla="val 98756"/>
            </a:avLst>
          </a:prstGeom>
          <a:ln>
            <a:headEnd/>
            <a:tailEnd/>
          </a:ln>
        </p:spPr>
        <p:style>
          <a:lnRef idx="2">
            <a:schemeClr val="accent1"/>
          </a:lnRef>
          <a:fillRef idx="1">
            <a:schemeClr val="lt1"/>
          </a:fillRef>
          <a:effectRef idx="0">
            <a:schemeClr val="accent1"/>
          </a:effectRef>
          <a:fontRef idx="minor">
            <a:schemeClr val="dk1"/>
          </a:fontRef>
        </p:style>
        <p:txBody>
          <a:bodyPr rtlCol="0" anchor="ctr"/>
          <a:lstStyle/>
          <a:p>
            <a:r>
              <a:rPr lang="es-AR" sz="1200" b="1" dirty="0" err="1" smtClean="0">
                <a:solidFill>
                  <a:schemeClr val="accent2"/>
                </a:solidFill>
                <a:latin typeface="Gill Sans MT" pitchFamily="34" charset="0"/>
              </a:rPr>
              <a:t>Sateh</a:t>
            </a:r>
            <a:r>
              <a:rPr lang="es-AR" sz="1200" b="1" dirty="0" smtClean="0">
                <a:solidFill>
                  <a:schemeClr val="accent2"/>
                </a:solidFill>
                <a:latin typeface="Gill Sans MT" pitchFamily="34" charset="0"/>
              </a:rPr>
              <a:t> al </a:t>
            </a:r>
            <a:r>
              <a:rPr lang="es-AR" sz="1200" b="1" dirty="0" err="1" smtClean="0">
                <a:solidFill>
                  <a:schemeClr val="accent2"/>
                </a:solidFill>
                <a:latin typeface="Gill Sans MT" pitchFamily="34" charset="0"/>
              </a:rPr>
              <a:t>Bahr</a:t>
            </a:r>
            <a:endParaRPr lang="en-US" sz="1200" dirty="0" smtClean="0">
              <a:solidFill>
                <a:schemeClr val="accent2"/>
              </a:solidFill>
              <a:latin typeface="Gill Sans MT" pitchFamily="34" charset="0"/>
            </a:endParaRPr>
          </a:p>
          <a:p>
            <a:pPr lvl="0"/>
            <a:r>
              <a:rPr lang="en-US" sz="1200" dirty="0" smtClean="0">
                <a:solidFill>
                  <a:schemeClr val="accent2"/>
                </a:solidFill>
                <a:latin typeface="Gill Sans MT" pitchFamily="34" charset="0"/>
              </a:rPr>
              <a:t>28 Apr -</a:t>
            </a:r>
            <a:r>
              <a:rPr lang="en-US" sz="1200" b="1" dirty="0" smtClean="0">
                <a:solidFill>
                  <a:schemeClr val="accent2"/>
                </a:solidFill>
                <a:latin typeface="Gill Sans MT" pitchFamily="34" charset="0"/>
              </a:rPr>
              <a:t> </a:t>
            </a:r>
            <a:r>
              <a:rPr lang="en-US" sz="1200" dirty="0" smtClean="0">
                <a:solidFill>
                  <a:schemeClr val="accent2"/>
                </a:solidFill>
                <a:latin typeface="Gill Sans MT" pitchFamily="34" charset="0"/>
              </a:rPr>
              <a:t>eviction orders against families in a “firing zone.”  10 shelters and 5 mobile latrines funded by donors, at demolition risk. </a:t>
            </a:r>
            <a:endParaRPr lang="en-US" sz="1200" dirty="0">
              <a:solidFill>
                <a:schemeClr val="accent2"/>
              </a:solidFill>
              <a:latin typeface="Gill Sans MT" pitchFamily="34" charset="0"/>
            </a:endParaRPr>
          </a:p>
        </p:txBody>
      </p:sp>
      <p:sp>
        <p:nvSpPr>
          <p:cNvPr id="38" name="Rectangular Callout 37"/>
          <p:cNvSpPr/>
          <p:nvPr/>
        </p:nvSpPr>
        <p:spPr bwMode="auto">
          <a:xfrm>
            <a:off x="1753395" y="1233487"/>
            <a:ext cx="1932780" cy="385763"/>
          </a:xfrm>
          <a:prstGeom prst="wedgeRectCallout">
            <a:avLst>
              <a:gd name="adj1" fmla="val 31563"/>
              <a:gd name="adj2" fmla="val 250366"/>
            </a:avLst>
          </a:prstGeom>
          <a:ln>
            <a:headEnd/>
            <a:tailEnd/>
          </a:ln>
        </p:spPr>
        <p:style>
          <a:lnRef idx="2">
            <a:schemeClr val="accent1"/>
          </a:lnRef>
          <a:fillRef idx="1">
            <a:schemeClr val="lt1"/>
          </a:fillRef>
          <a:effectRef idx="0">
            <a:schemeClr val="accent1"/>
          </a:effectRef>
          <a:fontRef idx="minor">
            <a:schemeClr val="dk1"/>
          </a:fontRef>
        </p:style>
        <p:txBody>
          <a:bodyPr rtlCol="0" anchor="ctr"/>
          <a:lstStyle/>
          <a:p>
            <a:r>
              <a:rPr lang="es-AR" sz="1200" b="1" dirty="0" smtClean="0">
                <a:solidFill>
                  <a:schemeClr val="accent2"/>
                </a:solidFill>
                <a:latin typeface="Gill Sans MT" pitchFamily="34" charset="0"/>
              </a:rPr>
              <a:t>19 </a:t>
            </a:r>
            <a:r>
              <a:rPr lang="es-AR" sz="1200" b="1" dirty="0" err="1" smtClean="0">
                <a:solidFill>
                  <a:schemeClr val="accent2"/>
                </a:solidFill>
                <a:latin typeface="Gill Sans MT" pitchFamily="34" charset="0"/>
              </a:rPr>
              <a:t>May</a:t>
            </a:r>
            <a:r>
              <a:rPr lang="es-AR" sz="1200" b="1" dirty="0" smtClean="0">
                <a:solidFill>
                  <a:schemeClr val="accent2"/>
                </a:solidFill>
                <a:latin typeface="Gill Sans MT" pitchFamily="34" charset="0"/>
              </a:rPr>
              <a:t> – </a:t>
            </a:r>
            <a:r>
              <a:rPr lang="es-AR" sz="1200" b="1" dirty="0" err="1" smtClean="0">
                <a:solidFill>
                  <a:schemeClr val="accent2"/>
                </a:solidFill>
                <a:latin typeface="Gill Sans MT" pitchFamily="34" charset="0"/>
              </a:rPr>
              <a:t>demolitions</a:t>
            </a:r>
            <a:r>
              <a:rPr lang="es-AR" sz="1200" b="1" dirty="0" smtClean="0">
                <a:solidFill>
                  <a:schemeClr val="accent2"/>
                </a:solidFill>
                <a:latin typeface="Gill Sans MT" pitchFamily="34" charset="0"/>
              </a:rPr>
              <a:t> wave hits 6 </a:t>
            </a:r>
            <a:r>
              <a:rPr lang="es-AR" sz="1200" b="1" dirty="0" err="1" smtClean="0">
                <a:solidFill>
                  <a:schemeClr val="accent2"/>
                </a:solidFill>
                <a:latin typeface="Gill Sans MT" pitchFamily="34" charset="0"/>
              </a:rPr>
              <a:t>sites</a:t>
            </a:r>
            <a:endParaRPr lang="en-US" sz="1200" dirty="0" smtClean="0">
              <a:solidFill>
                <a:schemeClr val="accent2"/>
              </a:solidFill>
              <a:latin typeface="Gill Sans MT" pitchFamily="34" charset="0"/>
            </a:endParaRPr>
          </a:p>
        </p:txBody>
      </p:sp>
      <p:sp>
        <p:nvSpPr>
          <p:cNvPr id="39" name="Oval 38"/>
          <p:cNvSpPr/>
          <p:nvPr/>
        </p:nvSpPr>
        <p:spPr bwMode="auto">
          <a:xfrm>
            <a:off x="3189288" y="2279650"/>
            <a:ext cx="320675" cy="320675"/>
          </a:xfrm>
          <a:prstGeom prst="ellipse">
            <a:avLst/>
          </a:prstGeom>
          <a:noFill/>
          <a:ln>
            <a:solidFill>
              <a:schemeClr val="accent4">
                <a:lumMod val="25000"/>
              </a:schemeClr>
            </a:solidFill>
            <a:headEnd/>
            <a:tailEnd/>
          </a:ln>
        </p:spPr>
        <p:style>
          <a:lnRef idx="2">
            <a:schemeClr val="accent5"/>
          </a:lnRef>
          <a:fillRef idx="1">
            <a:schemeClr val="lt1"/>
          </a:fillRef>
          <a:effectRef idx="0">
            <a:schemeClr val="accent5"/>
          </a:effectRef>
          <a:fontRef idx="minor">
            <a:schemeClr val="dk1"/>
          </a:fontRef>
        </p:style>
        <p:txBody>
          <a:bodyPr rtlCol="0" anchor="ctr"/>
          <a:lstStyle/>
          <a:p>
            <a:pPr algn="ctr" fontAlgn="auto">
              <a:spcBef>
                <a:spcPts val="0"/>
              </a:spcBef>
              <a:spcAft>
                <a:spcPts val="0"/>
              </a:spcAft>
            </a:pPr>
            <a:endParaRPr lang="en-US" b="1">
              <a:latin typeface="+mn-lt"/>
              <a:cs typeface="+mn-cs"/>
            </a:endParaRPr>
          </a:p>
        </p:txBody>
      </p:sp>
      <p:sp>
        <p:nvSpPr>
          <p:cNvPr id="40" name="Oval 39"/>
          <p:cNvSpPr/>
          <p:nvPr/>
        </p:nvSpPr>
        <p:spPr bwMode="auto">
          <a:xfrm>
            <a:off x="3657600" y="2679700"/>
            <a:ext cx="320675" cy="320675"/>
          </a:xfrm>
          <a:prstGeom prst="ellipse">
            <a:avLst/>
          </a:prstGeom>
          <a:noFill/>
          <a:ln>
            <a:solidFill>
              <a:schemeClr val="accent4">
                <a:lumMod val="25000"/>
              </a:schemeClr>
            </a:solidFill>
            <a:headEnd/>
            <a:tailEnd/>
          </a:ln>
        </p:spPr>
        <p:style>
          <a:lnRef idx="2">
            <a:schemeClr val="accent5"/>
          </a:lnRef>
          <a:fillRef idx="1">
            <a:schemeClr val="lt1"/>
          </a:fillRef>
          <a:effectRef idx="0">
            <a:schemeClr val="accent5"/>
          </a:effectRef>
          <a:fontRef idx="minor">
            <a:schemeClr val="dk1"/>
          </a:fontRef>
        </p:style>
        <p:txBody>
          <a:bodyPr rtlCol="0" anchor="ctr"/>
          <a:lstStyle/>
          <a:p>
            <a:pPr algn="ctr" fontAlgn="auto">
              <a:spcBef>
                <a:spcPts val="0"/>
              </a:spcBef>
              <a:spcAft>
                <a:spcPts val="0"/>
              </a:spcAft>
            </a:pPr>
            <a:endParaRPr lang="en-US" b="1">
              <a:latin typeface="+mn-lt"/>
              <a:cs typeface="+mn-cs"/>
            </a:endParaRPr>
          </a:p>
        </p:txBody>
      </p:sp>
      <p:sp>
        <p:nvSpPr>
          <p:cNvPr id="41" name="Oval 40"/>
          <p:cNvSpPr/>
          <p:nvPr/>
        </p:nvSpPr>
        <p:spPr bwMode="auto">
          <a:xfrm>
            <a:off x="4481513" y="2308225"/>
            <a:ext cx="320675" cy="320675"/>
          </a:xfrm>
          <a:prstGeom prst="ellipse">
            <a:avLst/>
          </a:prstGeom>
          <a:noFill/>
          <a:ln>
            <a:solidFill>
              <a:schemeClr val="accent4">
                <a:lumMod val="25000"/>
              </a:schemeClr>
            </a:solidFill>
            <a:headEnd/>
            <a:tailEnd/>
          </a:ln>
        </p:spPr>
        <p:style>
          <a:lnRef idx="2">
            <a:schemeClr val="accent5"/>
          </a:lnRef>
          <a:fillRef idx="1">
            <a:schemeClr val="lt1"/>
          </a:fillRef>
          <a:effectRef idx="0">
            <a:schemeClr val="accent5"/>
          </a:effectRef>
          <a:fontRef idx="minor">
            <a:schemeClr val="dk1"/>
          </a:fontRef>
        </p:style>
        <p:txBody>
          <a:bodyPr rtlCol="0" anchor="ctr"/>
          <a:lstStyle/>
          <a:p>
            <a:pPr algn="ctr" fontAlgn="auto">
              <a:spcBef>
                <a:spcPts val="0"/>
              </a:spcBef>
              <a:spcAft>
                <a:spcPts val="0"/>
              </a:spcAft>
            </a:pPr>
            <a:endParaRPr lang="en-US" b="1">
              <a:latin typeface="+mn-lt"/>
              <a:cs typeface="+mn-cs"/>
            </a:endParaRPr>
          </a:p>
        </p:txBody>
      </p:sp>
      <p:sp>
        <p:nvSpPr>
          <p:cNvPr id="42" name="Oval 41"/>
          <p:cNvSpPr/>
          <p:nvPr/>
        </p:nvSpPr>
        <p:spPr bwMode="auto">
          <a:xfrm>
            <a:off x="4786313" y="2327275"/>
            <a:ext cx="320675" cy="320675"/>
          </a:xfrm>
          <a:prstGeom prst="ellipse">
            <a:avLst/>
          </a:prstGeom>
          <a:noFill/>
          <a:ln>
            <a:solidFill>
              <a:schemeClr val="accent4">
                <a:lumMod val="25000"/>
              </a:schemeClr>
            </a:solidFill>
            <a:headEnd/>
            <a:tailEnd/>
          </a:ln>
        </p:spPr>
        <p:style>
          <a:lnRef idx="2">
            <a:schemeClr val="accent5"/>
          </a:lnRef>
          <a:fillRef idx="1">
            <a:schemeClr val="lt1"/>
          </a:fillRef>
          <a:effectRef idx="0">
            <a:schemeClr val="accent5"/>
          </a:effectRef>
          <a:fontRef idx="minor">
            <a:schemeClr val="dk1"/>
          </a:fontRef>
        </p:style>
        <p:txBody>
          <a:bodyPr rtlCol="0" anchor="ctr"/>
          <a:lstStyle/>
          <a:p>
            <a:pPr algn="ctr" fontAlgn="auto">
              <a:spcBef>
                <a:spcPts val="0"/>
              </a:spcBef>
              <a:spcAft>
                <a:spcPts val="0"/>
              </a:spcAft>
            </a:pPr>
            <a:endParaRPr lang="en-US" b="1">
              <a:latin typeface="+mn-lt"/>
              <a:cs typeface="+mn-cs"/>
            </a:endParaRPr>
          </a:p>
        </p:txBody>
      </p:sp>
      <p:sp>
        <p:nvSpPr>
          <p:cNvPr id="11" name="Oval 10"/>
          <p:cNvSpPr/>
          <p:nvPr/>
        </p:nvSpPr>
        <p:spPr bwMode="auto">
          <a:xfrm>
            <a:off x="2295525" y="4518025"/>
            <a:ext cx="320675" cy="320675"/>
          </a:xfrm>
          <a:prstGeom prst="ellipse">
            <a:avLst/>
          </a:prstGeom>
          <a:noFill/>
          <a:ln>
            <a:solidFill>
              <a:schemeClr val="accent4">
                <a:lumMod val="25000"/>
              </a:schemeClr>
            </a:solidFill>
            <a:headEnd/>
            <a:tailEnd/>
          </a:ln>
        </p:spPr>
        <p:style>
          <a:lnRef idx="2">
            <a:schemeClr val="accent5"/>
          </a:lnRef>
          <a:fillRef idx="1">
            <a:schemeClr val="lt1"/>
          </a:fillRef>
          <a:effectRef idx="0">
            <a:schemeClr val="accent5"/>
          </a:effectRef>
          <a:fontRef idx="minor">
            <a:schemeClr val="dk1"/>
          </a:fontRef>
        </p:style>
        <p:txBody>
          <a:bodyPr rtlCol="0" anchor="ctr"/>
          <a:lstStyle/>
          <a:p>
            <a:pPr algn="ctr" fontAlgn="auto">
              <a:spcBef>
                <a:spcPts val="0"/>
              </a:spcBef>
              <a:spcAft>
                <a:spcPts val="0"/>
              </a:spcAft>
            </a:pPr>
            <a:endParaRPr lang="en-US" b="1">
              <a:latin typeface="+mn-lt"/>
              <a:cs typeface="+mn-cs"/>
            </a:endParaRPr>
          </a:p>
        </p:txBody>
      </p:sp>
      <p:sp>
        <p:nvSpPr>
          <p:cNvPr id="14" name="Oval 13"/>
          <p:cNvSpPr/>
          <p:nvPr/>
        </p:nvSpPr>
        <p:spPr bwMode="auto">
          <a:xfrm>
            <a:off x="2362200" y="4822825"/>
            <a:ext cx="320675" cy="320675"/>
          </a:xfrm>
          <a:prstGeom prst="ellipse">
            <a:avLst/>
          </a:prstGeom>
          <a:noFill/>
          <a:ln>
            <a:solidFill>
              <a:schemeClr val="accent4">
                <a:lumMod val="25000"/>
              </a:schemeClr>
            </a:solidFill>
            <a:headEnd/>
            <a:tailEnd/>
          </a:ln>
        </p:spPr>
        <p:style>
          <a:lnRef idx="2">
            <a:schemeClr val="accent5"/>
          </a:lnRef>
          <a:fillRef idx="1">
            <a:schemeClr val="lt1"/>
          </a:fillRef>
          <a:effectRef idx="0">
            <a:schemeClr val="accent5"/>
          </a:effectRef>
          <a:fontRef idx="minor">
            <a:schemeClr val="dk1"/>
          </a:fontRef>
        </p:style>
        <p:txBody>
          <a:bodyPr rtlCol="0" anchor="ctr"/>
          <a:lstStyle/>
          <a:p>
            <a:pPr algn="ctr" fontAlgn="auto">
              <a:spcBef>
                <a:spcPts val="0"/>
              </a:spcBef>
              <a:spcAft>
                <a:spcPts val="0"/>
              </a:spcAft>
            </a:pPr>
            <a:endParaRPr lang="en-US" b="1">
              <a:latin typeface="+mn-lt"/>
              <a:cs typeface="+mn-cs"/>
            </a:endParaRPr>
          </a:p>
        </p:txBody>
      </p:sp>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1" name="Picture 60" descr="Nweimeh.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95699" y="28494"/>
            <a:ext cx="4848301" cy="6801011"/>
          </a:xfrm>
          <a:prstGeom prst="rect">
            <a:avLst/>
          </a:prstGeom>
        </p:spPr>
      </p:pic>
      <p:sp>
        <p:nvSpPr>
          <p:cNvPr id="62" name="Rectangular Callout 61"/>
          <p:cNvSpPr/>
          <p:nvPr/>
        </p:nvSpPr>
        <p:spPr bwMode="auto">
          <a:xfrm>
            <a:off x="755534" y="4735902"/>
            <a:ext cx="2143127" cy="1570007"/>
          </a:xfrm>
          <a:prstGeom prst="wedgeRectCallout">
            <a:avLst>
              <a:gd name="adj1" fmla="val 159523"/>
              <a:gd name="adj2" fmla="val 69433"/>
            </a:avLst>
          </a:prstGeom>
          <a:ln>
            <a:headEnd/>
            <a:tailEnd/>
          </a:ln>
        </p:spPr>
        <p:style>
          <a:lnRef idx="2">
            <a:schemeClr val="accent1"/>
          </a:lnRef>
          <a:fillRef idx="1">
            <a:schemeClr val="lt1"/>
          </a:fillRef>
          <a:effectRef idx="0">
            <a:schemeClr val="accent1"/>
          </a:effectRef>
          <a:fontRef idx="minor">
            <a:schemeClr val="dk1"/>
          </a:fontRef>
        </p:style>
        <p:txBody>
          <a:bodyPr rtlCol="0" anchor="ctr"/>
          <a:lstStyle/>
          <a:p>
            <a:pPr algn="ctr"/>
            <a:r>
              <a:rPr lang="es-AR" sz="1600" b="1" dirty="0" smtClean="0">
                <a:solidFill>
                  <a:schemeClr val="accent2"/>
                </a:solidFill>
                <a:latin typeface="Gill Sans MT" pitchFamily="34" charset="0"/>
              </a:rPr>
              <a:t>Al </a:t>
            </a:r>
            <a:r>
              <a:rPr lang="es-AR" sz="1600" b="1" dirty="0" err="1" smtClean="0">
                <a:solidFill>
                  <a:schemeClr val="accent2"/>
                </a:solidFill>
                <a:latin typeface="Gill Sans MT" pitchFamily="34" charset="0"/>
              </a:rPr>
              <a:t>Jabal</a:t>
            </a:r>
            <a:endParaRPr lang="es-AR" sz="1600" b="1" dirty="0" smtClean="0">
              <a:solidFill>
                <a:schemeClr val="accent2"/>
              </a:solidFill>
              <a:latin typeface="Gill Sans MT" pitchFamily="34" charset="0"/>
            </a:endParaRPr>
          </a:p>
          <a:p>
            <a:pPr>
              <a:buFontTx/>
              <a:buChar char="-"/>
            </a:pPr>
            <a:r>
              <a:rPr lang="es-AR" sz="1200" b="1" dirty="0" smtClean="0">
                <a:solidFill>
                  <a:schemeClr val="accent2"/>
                </a:solidFill>
                <a:latin typeface="Gill Sans MT" pitchFamily="34" charset="0"/>
              </a:rPr>
              <a:t> 2 </a:t>
            </a:r>
            <a:r>
              <a:rPr lang="es-AR" sz="1200" b="1" dirty="0" err="1" smtClean="0">
                <a:solidFill>
                  <a:schemeClr val="accent2"/>
                </a:solidFill>
                <a:latin typeface="Gill Sans MT" pitchFamily="34" charset="0"/>
              </a:rPr>
              <a:t>plans</a:t>
            </a:r>
            <a:endParaRPr lang="es-AR" sz="1200" b="1" dirty="0" smtClean="0">
              <a:solidFill>
                <a:schemeClr val="accent2"/>
              </a:solidFill>
              <a:latin typeface="Gill Sans MT" pitchFamily="34" charset="0"/>
            </a:endParaRPr>
          </a:p>
          <a:p>
            <a:pPr>
              <a:buFontTx/>
              <a:buChar char="-"/>
            </a:pPr>
            <a:r>
              <a:rPr lang="es-AR" sz="1200" b="1" dirty="0" smtClean="0">
                <a:solidFill>
                  <a:schemeClr val="accent2"/>
                </a:solidFill>
                <a:latin typeface="Gill Sans MT" pitchFamily="34" charset="0"/>
              </a:rPr>
              <a:t> </a:t>
            </a:r>
            <a:r>
              <a:rPr lang="es-AR" sz="1200" b="1" dirty="0" err="1" smtClean="0">
                <a:solidFill>
                  <a:schemeClr val="accent2"/>
                </a:solidFill>
                <a:latin typeface="Gill Sans MT" pitchFamily="34" charset="0"/>
              </a:rPr>
              <a:t>One</a:t>
            </a:r>
            <a:r>
              <a:rPr lang="es-AR" sz="1200" b="1" dirty="0" smtClean="0">
                <a:solidFill>
                  <a:schemeClr val="accent2"/>
                </a:solidFill>
                <a:latin typeface="Gill Sans MT" pitchFamily="34" charset="0"/>
              </a:rPr>
              <a:t> plan (48 </a:t>
            </a:r>
            <a:r>
              <a:rPr lang="es-AR" sz="1200" b="1" dirty="0" err="1" smtClean="0">
                <a:solidFill>
                  <a:schemeClr val="accent2"/>
                </a:solidFill>
                <a:latin typeface="Gill Sans MT" pitchFamily="34" charset="0"/>
              </a:rPr>
              <a:t>plots</a:t>
            </a:r>
            <a:r>
              <a:rPr lang="es-AR" sz="1200" b="1" dirty="0" smtClean="0">
                <a:solidFill>
                  <a:schemeClr val="accent2"/>
                </a:solidFill>
                <a:latin typeface="Gill Sans MT" pitchFamily="34" charset="0"/>
              </a:rPr>
              <a:t>) </a:t>
            </a:r>
            <a:r>
              <a:rPr lang="es-AR" sz="1200" b="1" dirty="0" err="1" smtClean="0">
                <a:solidFill>
                  <a:schemeClr val="accent2"/>
                </a:solidFill>
                <a:latin typeface="Gill Sans MT" pitchFamily="34" charset="0"/>
              </a:rPr>
              <a:t>approved</a:t>
            </a:r>
            <a:r>
              <a:rPr lang="es-AR" sz="1200" b="1" dirty="0" smtClean="0">
                <a:solidFill>
                  <a:schemeClr val="accent2"/>
                </a:solidFill>
                <a:latin typeface="Gill Sans MT" pitchFamily="34" charset="0"/>
              </a:rPr>
              <a:t> </a:t>
            </a:r>
          </a:p>
          <a:p>
            <a:pPr>
              <a:buFontTx/>
              <a:buChar char="-"/>
            </a:pPr>
            <a:r>
              <a:rPr lang="es-AR" sz="1200" b="1" dirty="0" smtClean="0">
                <a:solidFill>
                  <a:schemeClr val="accent2"/>
                </a:solidFill>
                <a:latin typeface="Gill Sans MT" pitchFamily="34" charset="0"/>
              </a:rPr>
              <a:t> </a:t>
            </a:r>
            <a:r>
              <a:rPr lang="es-AR" sz="1200" b="1" dirty="0" err="1" smtClean="0">
                <a:solidFill>
                  <a:schemeClr val="accent2"/>
                </a:solidFill>
                <a:latin typeface="Gill Sans MT" pitchFamily="34" charset="0"/>
              </a:rPr>
              <a:t>One</a:t>
            </a:r>
            <a:r>
              <a:rPr lang="es-AR" sz="1200" b="1" dirty="0" smtClean="0">
                <a:solidFill>
                  <a:schemeClr val="accent2"/>
                </a:solidFill>
                <a:latin typeface="Gill Sans MT" pitchFamily="34" charset="0"/>
              </a:rPr>
              <a:t> plan (240 </a:t>
            </a:r>
            <a:r>
              <a:rPr lang="es-AR" sz="1200" b="1" dirty="0" err="1" smtClean="0">
                <a:solidFill>
                  <a:schemeClr val="accent2"/>
                </a:solidFill>
                <a:latin typeface="Gill Sans MT" pitchFamily="34" charset="0"/>
              </a:rPr>
              <a:t>plots</a:t>
            </a:r>
            <a:r>
              <a:rPr lang="es-AR" sz="1200" b="1" dirty="0" smtClean="0">
                <a:solidFill>
                  <a:schemeClr val="accent2"/>
                </a:solidFill>
                <a:latin typeface="Gill Sans MT" pitchFamily="34" charset="0"/>
              </a:rPr>
              <a:t>) </a:t>
            </a:r>
            <a:r>
              <a:rPr lang="es-AR" sz="1200" b="1" dirty="0" err="1" smtClean="0">
                <a:solidFill>
                  <a:schemeClr val="accent2"/>
                </a:solidFill>
                <a:latin typeface="Gill Sans MT" pitchFamily="34" charset="0"/>
              </a:rPr>
              <a:t>awaiting</a:t>
            </a:r>
            <a:r>
              <a:rPr lang="es-AR" sz="1200" b="1" dirty="0" smtClean="0">
                <a:solidFill>
                  <a:schemeClr val="accent2"/>
                </a:solidFill>
                <a:latin typeface="Gill Sans MT" pitchFamily="34" charset="0"/>
              </a:rPr>
              <a:t> pre-</a:t>
            </a:r>
            <a:r>
              <a:rPr lang="es-AR" sz="1200" b="1" dirty="0" err="1" smtClean="0">
                <a:solidFill>
                  <a:schemeClr val="accent2"/>
                </a:solidFill>
                <a:latin typeface="Gill Sans MT" pitchFamily="34" charset="0"/>
              </a:rPr>
              <a:t>publication</a:t>
            </a:r>
            <a:r>
              <a:rPr lang="es-AR" sz="1200" b="1" dirty="0" smtClean="0">
                <a:solidFill>
                  <a:schemeClr val="accent2"/>
                </a:solidFill>
                <a:latin typeface="Gill Sans MT" pitchFamily="34" charset="0"/>
              </a:rPr>
              <a:t> </a:t>
            </a:r>
            <a:r>
              <a:rPr lang="es-AR" sz="1200" b="1" dirty="0" err="1" smtClean="0">
                <a:solidFill>
                  <a:schemeClr val="accent2"/>
                </a:solidFill>
                <a:latin typeface="Gill Sans MT" pitchFamily="34" charset="0"/>
              </a:rPr>
              <a:t>discussion</a:t>
            </a:r>
            <a:endParaRPr lang="en-US" sz="1200" b="1" dirty="0" smtClean="0">
              <a:solidFill>
                <a:schemeClr val="accent2"/>
              </a:solidFill>
              <a:latin typeface="Gill Sans MT" pitchFamily="34" charset="0"/>
            </a:endParaRPr>
          </a:p>
          <a:p>
            <a:pPr>
              <a:buFontTx/>
              <a:buChar char="-"/>
            </a:pPr>
            <a:endParaRPr lang="en-US" sz="1200" dirty="0" smtClean="0">
              <a:solidFill>
                <a:schemeClr val="accent2"/>
              </a:solidFill>
              <a:latin typeface="Gill Sans MT" pitchFamily="34" charset="0"/>
            </a:endParaRPr>
          </a:p>
        </p:txBody>
      </p:sp>
      <p:sp>
        <p:nvSpPr>
          <p:cNvPr id="63" name="Rectangular Callout 62"/>
          <p:cNvSpPr/>
          <p:nvPr/>
        </p:nvSpPr>
        <p:spPr bwMode="auto">
          <a:xfrm>
            <a:off x="573299" y="3173981"/>
            <a:ext cx="2305050" cy="1346261"/>
          </a:xfrm>
          <a:prstGeom prst="wedgeRectCallout">
            <a:avLst>
              <a:gd name="adj1" fmla="val 257114"/>
              <a:gd name="adj2" fmla="val 4730"/>
            </a:avLst>
          </a:prstGeom>
          <a:ln>
            <a:headEnd/>
            <a:tailEnd/>
          </a:ln>
        </p:spPr>
        <p:style>
          <a:lnRef idx="2">
            <a:schemeClr val="accent1"/>
          </a:lnRef>
          <a:fillRef idx="1">
            <a:schemeClr val="lt1"/>
          </a:fillRef>
          <a:effectRef idx="0">
            <a:schemeClr val="accent1"/>
          </a:effectRef>
          <a:fontRef idx="minor">
            <a:schemeClr val="dk1"/>
          </a:fontRef>
        </p:style>
        <p:txBody>
          <a:bodyPr rtlCol="0" anchor="ctr"/>
          <a:lstStyle/>
          <a:p>
            <a:pPr algn="ctr"/>
            <a:r>
              <a:rPr lang="es-AR" sz="1600" b="1" dirty="0" err="1" smtClean="0">
                <a:solidFill>
                  <a:schemeClr val="accent2"/>
                </a:solidFill>
                <a:latin typeface="Gill Sans MT" pitchFamily="34" charset="0"/>
              </a:rPr>
              <a:t>An</a:t>
            </a:r>
            <a:r>
              <a:rPr lang="es-AR" sz="1600" b="1" dirty="0" smtClean="0">
                <a:solidFill>
                  <a:schemeClr val="accent2"/>
                </a:solidFill>
                <a:latin typeface="Gill Sans MT" pitchFamily="34" charset="0"/>
              </a:rPr>
              <a:t> </a:t>
            </a:r>
            <a:r>
              <a:rPr lang="es-AR" sz="1600" b="1" dirty="0" err="1" smtClean="0">
                <a:solidFill>
                  <a:schemeClr val="accent2"/>
                </a:solidFill>
                <a:latin typeface="Gill Sans MT" pitchFamily="34" charset="0"/>
              </a:rPr>
              <a:t>Nuwei’ma</a:t>
            </a:r>
            <a:endParaRPr lang="es-AR" sz="1600" b="1" dirty="0" smtClean="0">
              <a:solidFill>
                <a:schemeClr val="accent2"/>
              </a:solidFill>
              <a:latin typeface="Gill Sans MT" pitchFamily="34" charset="0"/>
            </a:endParaRPr>
          </a:p>
          <a:p>
            <a:pPr>
              <a:buFontTx/>
              <a:buChar char="-"/>
            </a:pPr>
            <a:r>
              <a:rPr lang="es-AR" sz="1200" b="1" dirty="0" smtClean="0">
                <a:solidFill>
                  <a:schemeClr val="accent2"/>
                </a:solidFill>
                <a:latin typeface="Gill Sans MT" pitchFamily="34" charset="0"/>
              </a:rPr>
              <a:t> 4 </a:t>
            </a:r>
            <a:r>
              <a:rPr lang="es-AR" sz="1200" b="1" dirty="0" err="1" smtClean="0">
                <a:solidFill>
                  <a:schemeClr val="accent2"/>
                </a:solidFill>
                <a:latin typeface="Gill Sans MT" pitchFamily="34" charset="0"/>
              </a:rPr>
              <a:t>plans</a:t>
            </a:r>
            <a:endParaRPr lang="es-AR" sz="1200" b="1" dirty="0" smtClean="0">
              <a:solidFill>
                <a:schemeClr val="accent2"/>
              </a:solidFill>
              <a:latin typeface="Gill Sans MT" pitchFamily="34" charset="0"/>
            </a:endParaRPr>
          </a:p>
          <a:p>
            <a:pPr>
              <a:buFontTx/>
              <a:buChar char="-"/>
            </a:pPr>
            <a:r>
              <a:rPr lang="es-AR" sz="1200" b="1" dirty="0" smtClean="0">
                <a:solidFill>
                  <a:schemeClr val="accent2"/>
                </a:solidFill>
                <a:latin typeface="Gill Sans MT" pitchFamily="34" charset="0"/>
              </a:rPr>
              <a:t> 1,140 </a:t>
            </a:r>
            <a:r>
              <a:rPr lang="es-AR" sz="1200" b="1" dirty="0" err="1" smtClean="0">
                <a:solidFill>
                  <a:schemeClr val="accent2"/>
                </a:solidFill>
                <a:latin typeface="Gill Sans MT" pitchFamily="34" charset="0"/>
              </a:rPr>
              <a:t>plots</a:t>
            </a:r>
            <a:endParaRPr lang="es-AR" sz="1200" b="1" dirty="0" smtClean="0">
              <a:solidFill>
                <a:schemeClr val="accent2"/>
              </a:solidFill>
              <a:latin typeface="Gill Sans MT" pitchFamily="34" charset="0"/>
            </a:endParaRPr>
          </a:p>
          <a:p>
            <a:pPr>
              <a:buFontTx/>
              <a:buChar char="-"/>
            </a:pPr>
            <a:r>
              <a:rPr lang="es-AR" sz="1200" b="1" dirty="0" smtClean="0">
                <a:solidFill>
                  <a:schemeClr val="accent2"/>
                </a:solidFill>
                <a:latin typeface="Gill Sans MT" pitchFamily="34" charset="0"/>
              </a:rPr>
              <a:t> </a:t>
            </a:r>
            <a:r>
              <a:rPr lang="es-AR" sz="1200" b="1" dirty="0" err="1" smtClean="0">
                <a:solidFill>
                  <a:schemeClr val="accent2"/>
                </a:solidFill>
                <a:latin typeface="Gill Sans MT" pitchFamily="34" charset="0"/>
              </a:rPr>
              <a:t>objection</a:t>
            </a:r>
            <a:r>
              <a:rPr lang="es-AR" sz="1200" b="1" dirty="0" smtClean="0">
                <a:solidFill>
                  <a:schemeClr val="accent2"/>
                </a:solidFill>
                <a:latin typeface="Gill Sans MT" pitchFamily="34" charset="0"/>
              </a:rPr>
              <a:t> </a:t>
            </a:r>
            <a:r>
              <a:rPr lang="es-AR" sz="1200" b="1" dirty="0" err="1" smtClean="0">
                <a:solidFill>
                  <a:schemeClr val="accent2"/>
                </a:solidFill>
                <a:latin typeface="Gill Sans MT" pitchFamily="34" charset="0"/>
              </a:rPr>
              <a:t>stage</a:t>
            </a:r>
            <a:r>
              <a:rPr lang="es-AR" sz="1200" b="1" dirty="0" smtClean="0">
                <a:solidFill>
                  <a:schemeClr val="accent2"/>
                </a:solidFill>
                <a:latin typeface="Gill Sans MT" pitchFamily="34" charset="0"/>
              </a:rPr>
              <a:t> </a:t>
            </a:r>
            <a:r>
              <a:rPr lang="es-AR" sz="1200" b="1" dirty="0" err="1" smtClean="0">
                <a:solidFill>
                  <a:schemeClr val="accent2"/>
                </a:solidFill>
                <a:latin typeface="Gill Sans MT" pitchFamily="34" charset="0"/>
              </a:rPr>
              <a:t>completed</a:t>
            </a:r>
            <a:endParaRPr lang="es-AR" sz="1200" b="1" dirty="0" smtClean="0">
              <a:solidFill>
                <a:schemeClr val="accent2"/>
              </a:solidFill>
              <a:latin typeface="Gill Sans MT" pitchFamily="34" charset="0"/>
            </a:endParaRPr>
          </a:p>
          <a:p>
            <a:pPr>
              <a:buFontTx/>
              <a:buChar char="-"/>
            </a:pPr>
            <a:r>
              <a:rPr lang="es-AR" sz="1200" b="1" dirty="0" smtClean="0">
                <a:solidFill>
                  <a:schemeClr val="accent2"/>
                </a:solidFill>
                <a:latin typeface="Gill Sans MT" pitchFamily="34" charset="0"/>
              </a:rPr>
              <a:t> </a:t>
            </a:r>
            <a:r>
              <a:rPr lang="es-AR" sz="1200" b="1" dirty="0" err="1" smtClean="0">
                <a:solidFill>
                  <a:schemeClr val="accent2"/>
                </a:solidFill>
                <a:latin typeface="Gill Sans MT" pitchFamily="34" charset="0"/>
              </a:rPr>
              <a:t>awaiting</a:t>
            </a:r>
            <a:r>
              <a:rPr lang="es-AR" sz="1200" b="1" dirty="0" smtClean="0">
                <a:solidFill>
                  <a:schemeClr val="accent2"/>
                </a:solidFill>
                <a:latin typeface="Gill Sans MT" pitchFamily="34" charset="0"/>
              </a:rPr>
              <a:t> final </a:t>
            </a:r>
            <a:r>
              <a:rPr lang="es-AR" sz="1200" b="1" dirty="0" err="1" smtClean="0">
                <a:solidFill>
                  <a:schemeClr val="accent2"/>
                </a:solidFill>
                <a:latin typeface="Gill Sans MT" pitchFamily="34" charset="0"/>
              </a:rPr>
              <a:t>endorsement</a:t>
            </a:r>
            <a:endParaRPr lang="es-AR" sz="1200" b="1" dirty="0" smtClean="0">
              <a:solidFill>
                <a:schemeClr val="accent2"/>
              </a:solidFill>
              <a:latin typeface="Gill Sans MT" pitchFamily="34" charset="0"/>
            </a:endParaRPr>
          </a:p>
        </p:txBody>
      </p:sp>
      <p:sp>
        <p:nvSpPr>
          <p:cNvPr id="64" name="Rectangular Callout 63"/>
          <p:cNvSpPr/>
          <p:nvPr/>
        </p:nvSpPr>
        <p:spPr bwMode="auto">
          <a:xfrm>
            <a:off x="570601" y="1582229"/>
            <a:ext cx="2068512" cy="1342126"/>
          </a:xfrm>
          <a:prstGeom prst="wedgeRectCallout">
            <a:avLst>
              <a:gd name="adj1" fmla="val 261014"/>
              <a:gd name="adj2" fmla="val -4087"/>
            </a:avLst>
          </a:prstGeom>
          <a:ln>
            <a:headEnd/>
            <a:tailEnd/>
          </a:ln>
        </p:spPr>
        <p:style>
          <a:lnRef idx="2">
            <a:schemeClr val="accent1"/>
          </a:lnRef>
          <a:fillRef idx="1">
            <a:schemeClr val="lt1"/>
          </a:fillRef>
          <a:effectRef idx="0">
            <a:schemeClr val="accent1"/>
          </a:effectRef>
          <a:fontRef idx="minor">
            <a:schemeClr val="dk1"/>
          </a:fontRef>
        </p:style>
        <p:txBody>
          <a:bodyPr rtlCol="0" anchor="ctr"/>
          <a:lstStyle/>
          <a:p>
            <a:pPr algn="ctr"/>
            <a:r>
              <a:rPr lang="es-AR" sz="1600" b="1" dirty="0" err="1" smtClean="0">
                <a:solidFill>
                  <a:schemeClr val="accent2"/>
                </a:solidFill>
                <a:latin typeface="Gill Sans MT" pitchFamily="34" charset="0"/>
              </a:rPr>
              <a:t>Fasayil</a:t>
            </a:r>
            <a:endParaRPr lang="es-AR" sz="1600" b="1" dirty="0" smtClean="0">
              <a:solidFill>
                <a:schemeClr val="accent2"/>
              </a:solidFill>
              <a:latin typeface="Gill Sans MT" pitchFamily="34" charset="0"/>
            </a:endParaRPr>
          </a:p>
          <a:p>
            <a:pPr>
              <a:buFontTx/>
              <a:buChar char="-"/>
            </a:pPr>
            <a:r>
              <a:rPr lang="es-AR" sz="1200" b="1" dirty="0" smtClean="0">
                <a:solidFill>
                  <a:schemeClr val="accent2"/>
                </a:solidFill>
                <a:latin typeface="Gill Sans MT" pitchFamily="34" charset="0"/>
              </a:rPr>
              <a:t>2 </a:t>
            </a:r>
            <a:r>
              <a:rPr lang="es-AR" sz="1200" b="1" dirty="0" err="1" smtClean="0">
                <a:solidFill>
                  <a:schemeClr val="accent2"/>
                </a:solidFill>
                <a:latin typeface="Gill Sans MT" pitchFamily="34" charset="0"/>
              </a:rPr>
              <a:t>plans</a:t>
            </a:r>
            <a:endParaRPr lang="es-AR" sz="1200" b="1" dirty="0" smtClean="0">
              <a:solidFill>
                <a:schemeClr val="accent2"/>
              </a:solidFill>
              <a:latin typeface="Gill Sans MT" pitchFamily="34" charset="0"/>
            </a:endParaRPr>
          </a:p>
          <a:p>
            <a:pPr>
              <a:buFontTx/>
              <a:buChar char="-"/>
            </a:pPr>
            <a:r>
              <a:rPr lang="es-AR" sz="1200" b="1" dirty="0" smtClean="0">
                <a:solidFill>
                  <a:schemeClr val="accent2"/>
                </a:solidFill>
                <a:latin typeface="Gill Sans MT" pitchFamily="34" charset="0"/>
              </a:rPr>
              <a:t> 201 </a:t>
            </a:r>
            <a:r>
              <a:rPr lang="es-AR" sz="1200" b="1" dirty="0" err="1" smtClean="0">
                <a:solidFill>
                  <a:schemeClr val="accent2"/>
                </a:solidFill>
                <a:latin typeface="Gill Sans MT" pitchFamily="34" charset="0"/>
              </a:rPr>
              <a:t>plots</a:t>
            </a:r>
            <a:endParaRPr lang="es-AR" sz="1200" b="1" dirty="0" smtClean="0">
              <a:solidFill>
                <a:schemeClr val="accent2"/>
              </a:solidFill>
              <a:latin typeface="Gill Sans MT" pitchFamily="34" charset="0"/>
            </a:endParaRPr>
          </a:p>
          <a:p>
            <a:pPr>
              <a:buFontTx/>
              <a:buChar char="-"/>
            </a:pPr>
            <a:r>
              <a:rPr lang="es-AR" sz="1200" b="1" dirty="0" smtClean="0">
                <a:solidFill>
                  <a:schemeClr val="accent2"/>
                </a:solidFill>
                <a:latin typeface="Gill Sans MT" pitchFamily="34" charset="0"/>
              </a:rPr>
              <a:t> </a:t>
            </a:r>
            <a:r>
              <a:rPr lang="es-AR" sz="1200" b="1" dirty="0" err="1" smtClean="0">
                <a:solidFill>
                  <a:schemeClr val="accent2"/>
                </a:solidFill>
                <a:latin typeface="Gill Sans MT" pitchFamily="34" charset="0"/>
              </a:rPr>
              <a:t>awaiting</a:t>
            </a:r>
            <a:r>
              <a:rPr lang="es-AR" sz="1200" b="1" dirty="0" smtClean="0">
                <a:solidFill>
                  <a:schemeClr val="accent2"/>
                </a:solidFill>
                <a:latin typeface="Gill Sans MT" pitchFamily="34" charset="0"/>
              </a:rPr>
              <a:t> pre-</a:t>
            </a:r>
            <a:r>
              <a:rPr lang="es-AR" sz="1200" b="1" dirty="0" err="1" smtClean="0">
                <a:solidFill>
                  <a:schemeClr val="accent2"/>
                </a:solidFill>
                <a:latin typeface="Gill Sans MT" pitchFamily="34" charset="0"/>
              </a:rPr>
              <a:t>publication</a:t>
            </a:r>
            <a:r>
              <a:rPr lang="es-AR" sz="1200" b="1" dirty="0" smtClean="0">
                <a:solidFill>
                  <a:schemeClr val="accent2"/>
                </a:solidFill>
                <a:latin typeface="Gill Sans MT" pitchFamily="34" charset="0"/>
              </a:rPr>
              <a:t> </a:t>
            </a:r>
            <a:r>
              <a:rPr lang="es-AR" sz="1200" b="1" dirty="0" err="1" smtClean="0">
                <a:solidFill>
                  <a:schemeClr val="accent2"/>
                </a:solidFill>
                <a:latin typeface="Gill Sans MT" pitchFamily="34" charset="0"/>
              </a:rPr>
              <a:t>discussion</a:t>
            </a:r>
            <a:endParaRPr lang="en-US" sz="1200" b="1" dirty="0" smtClean="0">
              <a:solidFill>
                <a:schemeClr val="accent2"/>
              </a:solidFill>
              <a:latin typeface="Gill Sans MT" pitchFamily="34" charset="0"/>
            </a:endParaRPr>
          </a:p>
          <a:p>
            <a:pPr>
              <a:buFontTx/>
              <a:buChar char="-"/>
            </a:pPr>
            <a:endParaRPr lang="es-AR" sz="1200" b="1" dirty="0" smtClean="0">
              <a:solidFill>
                <a:schemeClr val="accent2"/>
              </a:solidFill>
              <a:latin typeface="Gill Sans MT" pitchFamily="34" charset="0"/>
            </a:endParaRPr>
          </a:p>
          <a:p>
            <a:pPr>
              <a:buFontTx/>
              <a:buChar char="-"/>
            </a:pPr>
            <a:endParaRPr lang="en-US" sz="1200" b="1" dirty="0" smtClean="0">
              <a:solidFill>
                <a:schemeClr val="accent2"/>
              </a:solidFill>
              <a:latin typeface="Gill Sans MT" pitchFamily="34" charset="0"/>
            </a:endParaRPr>
          </a:p>
        </p:txBody>
      </p:sp>
      <p:sp>
        <p:nvSpPr>
          <p:cNvPr id="65" name="Oval 64"/>
          <p:cNvSpPr/>
          <p:nvPr/>
        </p:nvSpPr>
        <p:spPr bwMode="auto">
          <a:xfrm>
            <a:off x="4519613" y="4688815"/>
            <a:ext cx="1430338" cy="1737863"/>
          </a:xfrm>
          <a:prstGeom prst="ellipse">
            <a:avLst/>
          </a:prstGeom>
          <a:noFill/>
          <a:ln>
            <a:solidFill>
              <a:schemeClr val="accent4">
                <a:lumMod val="10000"/>
              </a:schemeClr>
            </a:solidFill>
            <a:prstDash val="sysDash"/>
            <a:headEnd/>
            <a:tailEnd/>
          </a:ln>
        </p:spPr>
        <p:style>
          <a:lnRef idx="2">
            <a:schemeClr val="accent5"/>
          </a:lnRef>
          <a:fillRef idx="1">
            <a:schemeClr val="lt1"/>
          </a:fillRef>
          <a:effectRef idx="0">
            <a:schemeClr val="accent5"/>
          </a:effectRef>
          <a:fontRef idx="minor">
            <a:schemeClr val="dk1"/>
          </a:fontRef>
        </p:style>
        <p:txBody>
          <a:bodyPr rtlCol="0" anchor="ctr"/>
          <a:lstStyle/>
          <a:p>
            <a:pPr algn="ctr" fontAlgn="auto">
              <a:spcBef>
                <a:spcPts val="0"/>
              </a:spcBef>
              <a:spcAft>
                <a:spcPts val="0"/>
              </a:spcAft>
            </a:pPr>
            <a:endParaRPr lang="en-US" b="1">
              <a:latin typeface="+mn-lt"/>
              <a:cs typeface="+mn-cs"/>
            </a:endParaRPr>
          </a:p>
        </p:txBody>
      </p:sp>
      <p:sp>
        <p:nvSpPr>
          <p:cNvPr id="66" name="5-Point Star 65"/>
          <p:cNvSpPr/>
          <p:nvPr/>
        </p:nvSpPr>
        <p:spPr bwMode="auto">
          <a:xfrm>
            <a:off x="5297846" y="6121765"/>
            <a:ext cx="360363" cy="367570"/>
          </a:xfrm>
          <a:prstGeom prst="star5">
            <a:avLst/>
          </a:prstGeom>
          <a:solidFill>
            <a:schemeClr val="bg1"/>
          </a:solidFill>
          <a:ln>
            <a:headEnd/>
            <a:tailEnd/>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fontAlgn="auto">
              <a:spcBef>
                <a:spcPts val="0"/>
              </a:spcBef>
              <a:spcAft>
                <a:spcPts val="0"/>
              </a:spcAft>
            </a:pPr>
            <a:endParaRPr lang="en-US" b="1">
              <a:latin typeface="+mn-lt"/>
              <a:cs typeface="+mn-cs"/>
            </a:endParaRPr>
          </a:p>
        </p:txBody>
      </p:sp>
      <p:sp>
        <p:nvSpPr>
          <p:cNvPr id="67" name="5-Point Star 66"/>
          <p:cNvSpPr/>
          <p:nvPr/>
        </p:nvSpPr>
        <p:spPr bwMode="auto">
          <a:xfrm>
            <a:off x="7481093" y="2835439"/>
            <a:ext cx="360363" cy="367570"/>
          </a:xfrm>
          <a:prstGeom prst="star5">
            <a:avLst/>
          </a:prstGeom>
          <a:solidFill>
            <a:schemeClr val="bg1"/>
          </a:solidFill>
          <a:ln>
            <a:headEnd/>
            <a:tailEnd/>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fontAlgn="auto">
              <a:spcBef>
                <a:spcPts val="0"/>
              </a:spcBef>
              <a:spcAft>
                <a:spcPts val="0"/>
              </a:spcAft>
            </a:pPr>
            <a:endParaRPr lang="en-US" b="1">
              <a:latin typeface="+mn-lt"/>
              <a:cs typeface="+mn-cs"/>
            </a:endParaRPr>
          </a:p>
        </p:txBody>
      </p:sp>
      <p:sp>
        <p:nvSpPr>
          <p:cNvPr id="68" name="5-Point Star 67"/>
          <p:cNvSpPr/>
          <p:nvPr/>
        </p:nvSpPr>
        <p:spPr bwMode="auto">
          <a:xfrm>
            <a:off x="7481093" y="337280"/>
            <a:ext cx="360363" cy="367570"/>
          </a:xfrm>
          <a:prstGeom prst="star5">
            <a:avLst/>
          </a:prstGeom>
          <a:solidFill>
            <a:schemeClr val="bg1"/>
          </a:solidFill>
          <a:ln>
            <a:headEnd/>
            <a:tailEnd/>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fontAlgn="auto">
              <a:spcBef>
                <a:spcPts val="0"/>
              </a:spcBef>
              <a:spcAft>
                <a:spcPts val="0"/>
              </a:spcAft>
            </a:pPr>
            <a:endParaRPr lang="en-US" b="1">
              <a:latin typeface="+mn-lt"/>
              <a:cs typeface="+mn-cs"/>
            </a:endParaRPr>
          </a:p>
        </p:txBody>
      </p:sp>
      <p:sp>
        <p:nvSpPr>
          <p:cNvPr id="69" name="Oval 68"/>
          <p:cNvSpPr/>
          <p:nvPr/>
        </p:nvSpPr>
        <p:spPr bwMode="auto">
          <a:xfrm>
            <a:off x="5822830" y="4201783"/>
            <a:ext cx="1838445" cy="1646926"/>
          </a:xfrm>
          <a:prstGeom prst="ellipse">
            <a:avLst/>
          </a:prstGeom>
          <a:noFill/>
          <a:ln>
            <a:solidFill>
              <a:schemeClr val="accent4">
                <a:lumMod val="10000"/>
              </a:schemeClr>
            </a:solidFill>
            <a:prstDash val="sysDash"/>
            <a:headEnd/>
            <a:tailEnd/>
          </a:ln>
        </p:spPr>
        <p:style>
          <a:lnRef idx="2">
            <a:schemeClr val="accent5"/>
          </a:lnRef>
          <a:fillRef idx="1">
            <a:schemeClr val="lt1"/>
          </a:fillRef>
          <a:effectRef idx="0">
            <a:schemeClr val="accent5"/>
          </a:effectRef>
          <a:fontRef idx="minor">
            <a:schemeClr val="dk1"/>
          </a:fontRef>
        </p:style>
        <p:txBody>
          <a:bodyPr rtlCol="0" anchor="ctr"/>
          <a:lstStyle/>
          <a:p>
            <a:pPr algn="ctr" fontAlgn="auto">
              <a:spcBef>
                <a:spcPts val="0"/>
              </a:spcBef>
              <a:spcAft>
                <a:spcPts val="0"/>
              </a:spcAft>
            </a:pPr>
            <a:endParaRPr lang="en-US" b="1">
              <a:latin typeface="+mn-lt"/>
              <a:cs typeface="+mn-cs"/>
            </a:endParaRPr>
          </a:p>
        </p:txBody>
      </p:sp>
      <p:sp>
        <p:nvSpPr>
          <p:cNvPr id="70" name="Oval 69"/>
          <p:cNvSpPr/>
          <p:nvPr/>
        </p:nvSpPr>
        <p:spPr bwMode="auto">
          <a:xfrm rot="764154">
            <a:off x="5557292" y="44057"/>
            <a:ext cx="1125978" cy="4223534"/>
          </a:xfrm>
          <a:prstGeom prst="ellipse">
            <a:avLst/>
          </a:prstGeom>
          <a:noFill/>
          <a:ln>
            <a:solidFill>
              <a:schemeClr val="accent4">
                <a:lumMod val="10000"/>
              </a:schemeClr>
            </a:solidFill>
            <a:prstDash val="sysDash"/>
            <a:headEnd/>
            <a:tailEnd/>
          </a:ln>
        </p:spPr>
        <p:style>
          <a:lnRef idx="2">
            <a:schemeClr val="accent5"/>
          </a:lnRef>
          <a:fillRef idx="1">
            <a:schemeClr val="lt1"/>
          </a:fillRef>
          <a:effectRef idx="0">
            <a:schemeClr val="accent5"/>
          </a:effectRef>
          <a:fontRef idx="minor">
            <a:schemeClr val="dk1"/>
          </a:fontRef>
        </p:style>
        <p:txBody>
          <a:bodyPr rtlCol="0" anchor="ctr"/>
          <a:lstStyle/>
          <a:p>
            <a:pPr algn="ctr" fontAlgn="auto">
              <a:spcBef>
                <a:spcPts val="0"/>
              </a:spcBef>
              <a:spcAft>
                <a:spcPts val="0"/>
              </a:spcAft>
            </a:pPr>
            <a:endParaRPr lang="en-US" b="1">
              <a:latin typeface="+mn-lt"/>
              <a:cs typeface="+mn-cs"/>
            </a:endParaRPr>
          </a:p>
        </p:txBody>
      </p:sp>
      <p:sp>
        <p:nvSpPr>
          <p:cNvPr id="71" name="Oval 70"/>
          <p:cNvSpPr/>
          <p:nvPr/>
        </p:nvSpPr>
        <p:spPr bwMode="auto">
          <a:xfrm rot="20732912">
            <a:off x="7029651" y="2563593"/>
            <a:ext cx="906132" cy="897268"/>
          </a:xfrm>
          <a:prstGeom prst="ellipse">
            <a:avLst/>
          </a:prstGeom>
          <a:noFill/>
          <a:ln>
            <a:solidFill>
              <a:schemeClr val="accent4">
                <a:lumMod val="10000"/>
              </a:schemeClr>
            </a:solidFill>
            <a:prstDash val="sysDash"/>
            <a:headEnd/>
            <a:tailEnd/>
          </a:ln>
        </p:spPr>
        <p:style>
          <a:lnRef idx="2">
            <a:schemeClr val="accent5"/>
          </a:lnRef>
          <a:fillRef idx="1">
            <a:schemeClr val="lt1"/>
          </a:fillRef>
          <a:effectRef idx="0">
            <a:schemeClr val="accent5"/>
          </a:effectRef>
          <a:fontRef idx="minor">
            <a:schemeClr val="dk1"/>
          </a:fontRef>
        </p:style>
        <p:txBody>
          <a:bodyPr rtlCol="0" anchor="ctr"/>
          <a:lstStyle/>
          <a:p>
            <a:pPr algn="ctr" fontAlgn="auto">
              <a:spcBef>
                <a:spcPts val="0"/>
              </a:spcBef>
              <a:spcAft>
                <a:spcPts val="0"/>
              </a:spcAft>
            </a:pPr>
            <a:endParaRPr lang="en-US" b="1">
              <a:latin typeface="+mn-lt"/>
              <a:cs typeface="+mn-cs"/>
            </a:endParaRPr>
          </a:p>
        </p:txBody>
      </p:sp>
      <p:sp>
        <p:nvSpPr>
          <p:cNvPr id="72" name="Oval 71"/>
          <p:cNvSpPr/>
          <p:nvPr/>
        </p:nvSpPr>
        <p:spPr bwMode="auto">
          <a:xfrm>
            <a:off x="7055120" y="1997773"/>
            <a:ext cx="417512" cy="419616"/>
          </a:xfrm>
          <a:prstGeom prst="ellipse">
            <a:avLst/>
          </a:prstGeom>
          <a:noFill/>
          <a:ln>
            <a:solidFill>
              <a:schemeClr val="accent4">
                <a:lumMod val="10000"/>
              </a:schemeClr>
            </a:solidFill>
            <a:prstDash val="sysDash"/>
            <a:headEnd/>
            <a:tailEnd/>
          </a:ln>
        </p:spPr>
        <p:style>
          <a:lnRef idx="2">
            <a:schemeClr val="accent5"/>
          </a:lnRef>
          <a:fillRef idx="1">
            <a:schemeClr val="lt1"/>
          </a:fillRef>
          <a:effectRef idx="0">
            <a:schemeClr val="accent5"/>
          </a:effectRef>
          <a:fontRef idx="minor">
            <a:schemeClr val="dk1"/>
          </a:fontRef>
        </p:style>
        <p:txBody>
          <a:bodyPr rtlCol="0" anchor="ctr"/>
          <a:lstStyle/>
          <a:p>
            <a:pPr algn="ctr" fontAlgn="auto">
              <a:spcBef>
                <a:spcPts val="0"/>
              </a:spcBef>
              <a:spcAft>
                <a:spcPts val="0"/>
              </a:spcAft>
            </a:pPr>
            <a:endParaRPr lang="en-US" b="1">
              <a:latin typeface="+mn-lt"/>
              <a:cs typeface="+mn-cs"/>
            </a:endParaRPr>
          </a:p>
        </p:txBody>
      </p:sp>
      <p:sp>
        <p:nvSpPr>
          <p:cNvPr id="73" name="Arc 72"/>
          <p:cNvSpPr/>
          <p:nvPr/>
        </p:nvSpPr>
        <p:spPr>
          <a:xfrm rot="21397840" flipV="1">
            <a:off x="6305550" y="2873539"/>
            <a:ext cx="1308100" cy="533400"/>
          </a:xfrm>
          <a:prstGeom prst="arc">
            <a:avLst>
              <a:gd name="adj1" fmla="val 11557159"/>
              <a:gd name="adj2" fmla="val 21321023"/>
            </a:avLst>
          </a:prstGeom>
          <a:ln w="76200">
            <a:solidFill>
              <a:schemeClr val="accent3"/>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5" name="Arc 74"/>
          <p:cNvSpPr/>
          <p:nvPr/>
        </p:nvSpPr>
        <p:spPr>
          <a:xfrm rot="18309265" flipV="1">
            <a:off x="4866439" y="5358906"/>
            <a:ext cx="1123791" cy="1025987"/>
          </a:xfrm>
          <a:prstGeom prst="arc">
            <a:avLst>
              <a:gd name="adj1" fmla="val 14849898"/>
              <a:gd name="adj2" fmla="val 3050909"/>
            </a:avLst>
          </a:prstGeom>
          <a:ln w="76200">
            <a:solidFill>
              <a:schemeClr val="accent3"/>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6" name="Arc 75"/>
          <p:cNvSpPr/>
          <p:nvPr/>
        </p:nvSpPr>
        <p:spPr>
          <a:xfrm rot="6903634">
            <a:off x="6402130" y="3190197"/>
            <a:ext cx="1603062" cy="1116051"/>
          </a:xfrm>
          <a:prstGeom prst="arc">
            <a:avLst>
              <a:gd name="adj1" fmla="val 11971409"/>
              <a:gd name="adj2" fmla="val 18998839"/>
            </a:avLst>
          </a:prstGeom>
          <a:ln w="76200">
            <a:solidFill>
              <a:schemeClr val="accent3"/>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7" name="Rectangle 76"/>
          <p:cNvSpPr/>
          <p:nvPr/>
        </p:nvSpPr>
        <p:spPr bwMode="auto">
          <a:xfrm>
            <a:off x="328613" y="828675"/>
            <a:ext cx="4191000" cy="400110"/>
          </a:xfrm>
          <a:prstGeom prst="rect">
            <a:avLst/>
          </a:prstGeom>
        </p:spPr>
        <p:txBody>
          <a:bodyPr wrap="square">
            <a:spAutoFit/>
          </a:bodyPr>
          <a:lstStyle/>
          <a:p>
            <a:pPr>
              <a:defRPr sz="2160" b="1" i="0" u="none" strike="noStrike" kern="1200" baseline="0">
                <a:solidFill>
                  <a:srgbClr val="7F7F7F"/>
                </a:solidFill>
                <a:latin typeface="Gill Sans MT" pitchFamily="34" charset="0"/>
                <a:ea typeface="+mn-ea"/>
                <a:cs typeface="+mn-cs"/>
              </a:defRPr>
            </a:pPr>
            <a:r>
              <a:rPr lang="en-US" sz="2000" b="1" dirty="0" smtClean="0">
                <a:solidFill>
                  <a:schemeClr val="tx2">
                    <a:lumMod val="60000"/>
                    <a:lumOff val="40000"/>
                  </a:schemeClr>
                </a:solidFill>
                <a:latin typeface="Gill Sans MT" pitchFamily="34" charset="0"/>
                <a:ea typeface="+mj-ea"/>
                <a:cs typeface="+mj-cs"/>
              </a:rPr>
              <a:t>Bedouins’ forcible transfer</a:t>
            </a:r>
            <a:endParaRPr lang="en-US" sz="2000" b="1" dirty="0">
              <a:solidFill>
                <a:schemeClr val="tx2">
                  <a:lumMod val="60000"/>
                  <a:lumOff val="40000"/>
                </a:schemeClr>
              </a:solidFill>
              <a:latin typeface="Gill Sans MT" pitchFamily="34" charset="0"/>
              <a:ea typeface="+mj-ea"/>
              <a:cs typeface="+mj-cs"/>
            </a:endParaRPr>
          </a:p>
        </p:txBody>
      </p:sp>
      <p:sp>
        <p:nvSpPr>
          <p:cNvPr id="80" name="5-Point Star 79"/>
          <p:cNvSpPr/>
          <p:nvPr/>
        </p:nvSpPr>
        <p:spPr bwMode="auto">
          <a:xfrm>
            <a:off x="6032701" y="3790950"/>
            <a:ext cx="160019" cy="160019"/>
          </a:xfrm>
          <a:prstGeom prst="star5">
            <a:avLst/>
          </a:prstGeom>
          <a:solidFill>
            <a:schemeClr val="accent6">
              <a:lumMod val="50000"/>
            </a:schemeClr>
          </a:solidFill>
          <a:ln w="9525">
            <a:solidFill>
              <a:schemeClr val="bg1"/>
            </a:solidFill>
            <a:miter lim="800000"/>
            <a:headEnd/>
            <a:tailEnd/>
          </a:ln>
        </p:spPr>
        <p:txBody>
          <a:bodyPr rtlCol="0" anchor="ctr"/>
          <a:lstStyle/>
          <a:p>
            <a:pPr algn="ctr" fontAlgn="auto">
              <a:spcBef>
                <a:spcPts val="0"/>
              </a:spcBef>
              <a:spcAft>
                <a:spcPts val="0"/>
              </a:spcAft>
            </a:pPr>
            <a:endParaRPr lang="en-US" b="1">
              <a:latin typeface="+mn-lt"/>
              <a:cs typeface="+mn-cs"/>
            </a:endParaRPr>
          </a:p>
        </p:txBody>
      </p:sp>
      <p:grpSp>
        <p:nvGrpSpPr>
          <p:cNvPr id="23" name="Group 22" hidden="1"/>
          <p:cNvGrpSpPr/>
          <p:nvPr/>
        </p:nvGrpSpPr>
        <p:grpSpPr>
          <a:xfrm>
            <a:off x="0" y="0"/>
            <a:ext cx="9144000" cy="6858000"/>
            <a:chOff x="0" y="0"/>
            <a:chExt cx="9144000" cy="6858000"/>
          </a:xfrm>
        </p:grpSpPr>
        <p:sp>
          <p:nvSpPr>
            <p:cNvPr id="22" name="Rectangle 21"/>
            <p:cNvSpPr/>
            <p:nvPr/>
          </p:nvSpPr>
          <p:spPr bwMode="auto">
            <a:xfrm>
              <a:off x="0" y="0"/>
              <a:ext cx="9144000" cy="6858000"/>
            </a:xfrm>
            <a:prstGeom prst="rect">
              <a:avLst/>
            </a:prstGeom>
            <a:solidFill>
              <a:schemeClr val="bg1"/>
            </a:solidFill>
            <a:ln w="9525">
              <a:noFill/>
              <a:miter lim="800000"/>
              <a:headEnd/>
              <a:tailEnd/>
            </a:ln>
          </p:spPr>
          <p:txBody>
            <a:bodyPr rtlCol="0" anchor="ctr"/>
            <a:lstStyle/>
            <a:p>
              <a:pPr algn="ctr" fontAlgn="auto">
                <a:spcBef>
                  <a:spcPts val="0"/>
                </a:spcBef>
                <a:spcAft>
                  <a:spcPts val="0"/>
                </a:spcAft>
              </a:pPr>
              <a:endParaRPr lang="en-US" b="1">
                <a:latin typeface="+mn-lt"/>
                <a:cs typeface="+mn-cs"/>
              </a:endParaRPr>
            </a:p>
          </p:txBody>
        </p:sp>
        <p:pic>
          <p:nvPicPr>
            <p:cNvPr id="21"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5752" y="334672"/>
              <a:ext cx="8484050" cy="5930869"/>
            </a:xfrm>
            <a:prstGeom prst="rect">
              <a:avLst/>
            </a:prstGeom>
            <a:noFill/>
            <a:ln w="9525">
              <a:noFill/>
              <a:miter lim="800000"/>
              <a:headEnd/>
              <a:tailEnd/>
            </a:ln>
            <a:effectLst/>
          </p:spPr>
        </p:pic>
      </p:grpSp>
      <p:sp>
        <p:nvSpPr>
          <p:cNvPr id="87" name="Text Box 61">
            <a:hlinkClick r:id="rId5" action="ppaction://hlinksldjump" highlightClick="1"/>
            <a:hlinkHover r:id="" action="ppaction://noaction" highlightClick="1"/>
          </p:cNvPr>
          <p:cNvSpPr txBox="1">
            <a:spLocks noChangeArrowheads="1"/>
          </p:cNvSpPr>
          <p:nvPr/>
        </p:nvSpPr>
        <p:spPr bwMode="auto">
          <a:xfrm>
            <a:off x="3044825" y="6477000"/>
            <a:ext cx="1101980" cy="253916"/>
          </a:xfrm>
          <a:prstGeom prst="rect">
            <a:avLst/>
          </a:prstGeom>
          <a:solidFill>
            <a:schemeClr val="accent4"/>
          </a:solidFill>
          <a:ln w="9525">
            <a:noFill/>
            <a:miter lim="800000"/>
            <a:headEnd/>
            <a:tailEnd/>
          </a:ln>
          <a:effectLst>
            <a:outerShdw blurRad="50800" dist="38100" dir="2700000" algn="tl" rotWithShape="0">
              <a:prstClr val="black">
                <a:alpha val="40000"/>
              </a:prstClr>
            </a:outerShdw>
          </a:effectLst>
        </p:spPr>
        <p:txBody>
          <a:bodyPr wrap="square" lIns="0" tIns="45720" rIns="0" bIns="45720">
            <a:spAutoFit/>
          </a:bodyPr>
          <a:lstStyle/>
          <a:p>
            <a:pPr algn="ctr" fontAlgn="auto">
              <a:spcBef>
                <a:spcPct val="50000"/>
              </a:spcBef>
              <a:spcAft>
                <a:spcPts val="0"/>
              </a:spcAft>
              <a:defRPr/>
            </a:pPr>
            <a:r>
              <a:rPr lang="en-GB" sz="1050" dirty="0" smtClean="0">
                <a:solidFill>
                  <a:schemeClr val="accent3"/>
                </a:solidFill>
                <a:latin typeface="Gill Sans MT" pitchFamily="34" charset="0"/>
                <a:cs typeface="+mn-cs"/>
              </a:rPr>
              <a:t>Back to WB map</a:t>
            </a:r>
          </a:p>
        </p:txBody>
      </p:sp>
      <p:sp>
        <p:nvSpPr>
          <p:cNvPr id="24" name="Arc 23"/>
          <p:cNvSpPr/>
          <p:nvPr/>
        </p:nvSpPr>
        <p:spPr>
          <a:xfrm rot="6903634">
            <a:off x="6341745" y="766174"/>
            <a:ext cx="1603062" cy="1116051"/>
          </a:xfrm>
          <a:prstGeom prst="arc">
            <a:avLst>
              <a:gd name="adj1" fmla="val 11971409"/>
              <a:gd name="adj2" fmla="val 18998839"/>
            </a:avLst>
          </a:prstGeom>
          <a:ln w="76200">
            <a:solidFill>
              <a:schemeClr val="accent3"/>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xmlns:p14="http://schemas.microsoft.com/office/powerpoint/2010/main" advClick="0"/>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heel(1)">
                                      <p:cBhvr>
                                        <p:cTn id="7" dur="1000"/>
                                        <p:tgtEl>
                                          <p:spTgt spid="6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5"/>
                                        </p:tgtEl>
                                        <p:attrNameLst>
                                          <p:attrName>style.visibility</p:attrName>
                                        </p:attrNameLst>
                                      </p:cBhvr>
                                      <p:to>
                                        <p:strVal val="visible"/>
                                      </p:to>
                                    </p:set>
                                    <p:animEffect transition="in" filter="wipe(up)">
                                      <p:cBhvr>
                                        <p:cTn id="12" dur="500"/>
                                        <p:tgtEl>
                                          <p:spTgt spid="75"/>
                                        </p:tgtEl>
                                      </p:cBhvr>
                                    </p:animEffect>
                                  </p:childTnLst>
                                </p:cTn>
                              </p:par>
                            </p:childTnLst>
                          </p:cTn>
                        </p:par>
                        <p:par>
                          <p:cTn id="13" fill="hold">
                            <p:stCondLst>
                              <p:cond delay="500"/>
                            </p:stCondLst>
                            <p:childTnLst>
                              <p:par>
                                <p:cTn id="14" presetID="23" presetClass="entr" presetSubtype="16" fill="hold" grpId="0" nodeType="afterEffect">
                                  <p:stCondLst>
                                    <p:cond delay="0"/>
                                  </p:stCondLst>
                                  <p:childTnLst>
                                    <p:set>
                                      <p:cBhvr>
                                        <p:cTn id="15" dur="1" fill="hold">
                                          <p:stCondLst>
                                            <p:cond delay="0"/>
                                          </p:stCondLst>
                                        </p:cTn>
                                        <p:tgtEl>
                                          <p:spTgt spid="66"/>
                                        </p:tgtEl>
                                        <p:attrNameLst>
                                          <p:attrName>style.visibility</p:attrName>
                                        </p:attrNameLst>
                                      </p:cBhvr>
                                      <p:to>
                                        <p:strVal val="visible"/>
                                      </p:to>
                                    </p:set>
                                    <p:anim calcmode="lin" valueType="num">
                                      <p:cBhvr>
                                        <p:cTn id="16" dur="500" fill="hold"/>
                                        <p:tgtEl>
                                          <p:spTgt spid="66"/>
                                        </p:tgtEl>
                                        <p:attrNameLst>
                                          <p:attrName>ppt_w</p:attrName>
                                        </p:attrNameLst>
                                      </p:cBhvr>
                                      <p:tavLst>
                                        <p:tav tm="0">
                                          <p:val>
                                            <p:fltVal val="0"/>
                                          </p:val>
                                        </p:tav>
                                        <p:tav tm="100000">
                                          <p:val>
                                            <p:strVal val="#ppt_w"/>
                                          </p:val>
                                        </p:tav>
                                      </p:tavLst>
                                    </p:anim>
                                    <p:anim calcmode="lin" valueType="num">
                                      <p:cBhvr>
                                        <p:cTn id="17" dur="500" fill="hold"/>
                                        <p:tgtEl>
                                          <p:spTgt spid="66"/>
                                        </p:tgtEl>
                                        <p:attrNameLst>
                                          <p:attrName>ppt_h</p:attrName>
                                        </p:attrNameLst>
                                      </p:cBhvr>
                                      <p:tavLst>
                                        <p:tav tm="0">
                                          <p:val>
                                            <p:fltVal val="0"/>
                                          </p:val>
                                        </p:tav>
                                        <p:tav tm="100000">
                                          <p:val>
                                            <p:strVal val="#ppt_h"/>
                                          </p:val>
                                        </p:tav>
                                      </p:tavLst>
                                    </p:anim>
                                  </p:childTnLst>
                                </p:cTn>
                              </p:par>
                              <p:par>
                                <p:cTn id="18" presetID="23" presetClass="entr" presetSubtype="16" fill="hold" nodeType="withEffect">
                                  <p:stCondLst>
                                    <p:cond delay="0"/>
                                  </p:stCondLst>
                                  <p:childTnLst>
                                    <p:set>
                                      <p:cBhvr>
                                        <p:cTn id="19" dur="1" fill="hold">
                                          <p:stCondLst>
                                            <p:cond delay="0"/>
                                          </p:stCondLst>
                                        </p:cTn>
                                        <p:tgtEl>
                                          <p:spTgt spid="62"/>
                                        </p:tgtEl>
                                        <p:attrNameLst>
                                          <p:attrName>style.visibility</p:attrName>
                                        </p:attrNameLst>
                                      </p:cBhvr>
                                      <p:to>
                                        <p:strVal val="visible"/>
                                      </p:to>
                                    </p:set>
                                    <p:anim calcmode="lin" valueType="num">
                                      <p:cBhvr>
                                        <p:cTn id="20" dur="500" fill="hold"/>
                                        <p:tgtEl>
                                          <p:spTgt spid="62"/>
                                        </p:tgtEl>
                                        <p:attrNameLst>
                                          <p:attrName>ppt_w</p:attrName>
                                        </p:attrNameLst>
                                      </p:cBhvr>
                                      <p:tavLst>
                                        <p:tav tm="0">
                                          <p:val>
                                            <p:fltVal val="0"/>
                                          </p:val>
                                        </p:tav>
                                        <p:tav tm="100000">
                                          <p:val>
                                            <p:strVal val="#ppt_w"/>
                                          </p:val>
                                        </p:tav>
                                      </p:tavLst>
                                    </p:anim>
                                    <p:anim calcmode="lin" valueType="num">
                                      <p:cBhvr>
                                        <p:cTn id="21" dur="500" fill="hold"/>
                                        <p:tgtEl>
                                          <p:spTgt spid="62"/>
                                        </p:tgtEl>
                                        <p:attrNameLst>
                                          <p:attrName>ppt_h</p:attrName>
                                        </p:attrNameLst>
                                      </p:cBhvr>
                                      <p:tavLst>
                                        <p:tav tm="0">
                                          <p:val>
                                            <p:fltVal val="0"/>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69"/>
                                        </p:tgtEl>
                                        <p:attrNameLst>
                                          <p:attrName>style.visibility</p:attrName>
                                        </p:attrNameLst>
                                      </p:cBhvr>
                                      <p:to>
                                        <p:strVal val="visible"/>
                                      </p:to>
                                    </p:set>
                                    <p:animEffect transition="in" filter="wheel(1)">
                                      <p:cBhvr>
                                        <p:cTn id="26" dur="2000"/>
                                        <p:tgtEl>
                                          <p:spTgt spid="69"/>
                                        </p:tgtEl>
                                      </p:cBhvr>
                                    </p:animEffect>
                                  </p:childTnLst>
                                </p:cTn>
                              </p:par>
                              <p:par>
                                <p:cTn id="27" presetID="21" presetClass="entr" presetSubtype="1" fill="hold" grpId="0" nodeType="withEffect">
                                  <p:stCondLst>
                                    <p:cond delay="0"/>
                                  </p:stCondLst>
                                  <p:childTnLst>
                                    <p:set>
                                      <p:cBhvr>
                                        <p:cTn id="28" dur="1" fill="hold">
                                          <p:stCondLst>
                                            <p:cond delay="0"/>
                                          </p:stCondLst>
                                        </p:cTn>
                                        <p:tgtEl>
                                          <p:spTgt spid="71"/>
                                        </p:tgtEl>
                                        <p:attrNameLst>
                                          <p:attrName>style.visibility</p:attrName>
                                        </p:attrNameLst>
                                      </p:cBhvr>
                                      <p:to>
                                        <p:strVal val="visible"/>
                                      </p:to>
                                    </p:set>
                                    <p:animEffect transition="in" filter="wheel(1)">
                                      <p:cBhvr>
                                        <p:cTn id="29" dur="2000"/>
                                        <p:tgtEl>
                                          <p:spTgt spid="71"/>
                                        </p:tgtEl>
                                      </p:cBhvr>
                                    </p:animEffect>
                                  </p:childTnLst>
                                </p:cTn>
                              </p:par>
                              <p:par>
                                <p:cTn id="30" presetID="21" presetClass="entr" presetSubtype="1" fill="hold" grpId="0" nodeType="withEffect">
                                  <p:stCondLst>
                                    <p:cond delay="0"/>
                                  </p:stCondLst>
                                  <p:childTnLst>
                                    <p:set>
                                      <p:cBhvr>
                                        <p:cTn id="31" dur="1" fill="hold">
                                          <p:stCondLst>
                                            <p:cond delay="0"/>
                                          </p:stCondLst>
                                        </p:cTn>
                                        <p:tgtEl>
                                          <p:spTgt spid="70"/>
                                        </p:tgtEl>
                                        <p:attrNameLst>
                                          <p:attrName>style.visibility</p:attrName>
                                        </p:attrNameLst>
                                      </p:cBhvr>
                                      <p:to>
                                        <p:strVal val="visible"/>
                                      </p:to>
                                    </p:set>
                                    <p:animEffect transition="in" filter="wheel(1)">
                                      <p:cBhvr>
                                        <p:cTn id="32" dur="2000"/>
                                        <p:tgtEl>
                                          <p:spTgt spid="7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73"/>
                                        </p:tgtEl>
                                        <p:attrNameLst>
                                          <p:attrName>style.visibility</p:attrName>
                                        </p:attrNameLst>
                                      </p:cBhvr>
                                      <p:to>
                                        <p:strVal val="visible"/>
                                      </p:to>
                                    </p:set>
                                    <p:animEffect transition="in" filter="wipe(up)">
                                      <p:cBhvr>
                                        <p:cTn id="37" dur="500"/>
                                        <p:tgtEl>
                                          <p:spTgt spid="73"/>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76"/>
                                        </p:tgtEl>
                                        <p:attrNameLst>
                                          <p:attrName>style.visibility</p:attrName>
                                        </p:attrNameLst>
                                      </p:cBhvr>
                                      <p:to>
                                        <p:strVal val="visible"/>
                                      </p:to>
                                    </p:set>
                                    <p:animEffect transition="in" filter="wipe(up)">
                                      <p:cBhvr>
                                        <p:cTn id="40" dur="500"/>
                                        <p:tgtEl>
                                          <p:spTgt spid="76"/>
                                        </p:tgtEl>
                                      </p:cBhvr>
                                    </p:animEffect>
                                  </p:childTnLst>
                                </p:cTn>
                              </p:par>
                            </p:childTnLst>
                          </p:cTn>
                        </p:par>
                        <p:par>
                          <p:cTn id="41" fill="hold">
                            <p:stCondLst>
                              <p:cond delay="500"/>
                            </p:stCondLst>
                            <p:childTnLst>
                              <p:par>
                                <p:cTn id="42" presetID="23" presetClass="entr" presetSubtype="16" fill="hold" grpId="0" nodeType="afterEffect">
                                  <p:stCondLst>
                                    <p:cond delay="0"/>
                                  </p:stCondLst>
                                  <p:childTnLst>
                                    <p:set>
                                      <p:cBhvr>
                                        <p:cTn id="43" dur="1" fill="hold">
                                          <p:stCondLst>
                                            <p:cond delay="0"/>
                                          </p:stCondLst>
                                        </p:cTn>
                                        <p:tgtEl>
                                          <p:spTgt spid="67"/>
                                        </p:tgtEl>
                                        <p:attrNameLst>
                                          <p:attrName>style.visibility</p:attrName>
                                        </p:attrNameLst>
                                      </p:cBhvr>
                                      <p:to>
                                        <p:strVal val="visible"/>
                                      </p:to>
                                    </p:set>
                                    <p:anim calcmode="lin" valueType="num">
                                      <p:cBhvr>
                                        <p:cTn id="44" dur="500" fill="hold"/>
                                        <p:tgtEl>
                                          <p:spTgt spid="67"/>
                                        </p:tgtEl>
                                        <p:attrNameLst>
                                          <p:attrName>ppt_w</p:attrName>
                                        </p:attrNameLst>
                                      </p:cBhvr>
                                      <p:tavLst>
                                        <p:tav tm="0">
                                          <p:val>
                                            <p:fltVal val="0"/>
                                          </p:val>
                                        </p:tav>
                                        <p:tav tm="100000">
                                          <p:val>
                                            <p:strVal val="#ppt_w"/>
                                          </p:val>
                                        </p:tav>
                                      </p:tavLst>
                                    </p:anim>
                                    <p:anim calcmode="lin" valueType="num">
                                      <p:cBhvr>
                                        <p:cTn id="45" dur="500" fill="hold"/>
                                        <p:tgtEl>
                                          <p:spTgt spid="67"/>
                                        </p:tgtEl>
                                        <p:attrNameLst>
                                          <p:attrName>ppt_h</p:attrName>
                                        </p:attrNameLst>
                                      </p:cBhvr>
                                      <p:tavLst>
                                        <p:tav tm="0">
                                          <p:val>
                                            <p:fltVal val="0"/>
                                          </p:val>
                                        </p:tav>
                                        <p:tav tm="100000">
                                          <p:val>
                                            <p:strVal val="#ppt_h"/>
                                          </p:val>
                                        </p:tav>
                                      </p:tavLst>
                                    </p:anim>
                                  </p:childTnLst>
                                </p:cTn>
                              </p:par>
                            </p:childTnLst>
                          </p:cTn>
                        </p:par>
                        <p:par>
                          <p:cTn id="46" fill="hold">
                            <p:stCondLst>
                              <p:cond delay="1000"/>
                            </p:stCondLst>
                            <p:childTnLst>
                              <p:par>
                                <p:cTn id="47" presetID="23" presetClass="entr" presetSubtype="16" fill="hold" grpId="0" nodeType="afterEffect">
                                  <p:stCondLst>
                                    <p:cond delay="0"/>
                                  </p:stCondLst>
                                  <p:childTnLst>
                                    <p:set>
                                      <p:cBhvr>
                                        <p:cTn id="48" dur="1" fill="hold">
                                          <p:stCondLst>
                                            <p:cond delay="0"/>
                                          </p:stCondLst>
                                        </p:cTn>
                                        <p:tgtEl>
                                          <p:spTgt spid="63"/>
                                        </p:tgtEl>
                                        <p:attrNameLst>
                                          <p:attrName>style.visibility</p:attrName>
                                        </p:attrNameLst>
                                      </p:cBhvr>
                                      <p:to>
                                        <p:strVal val="visible"/>
                                      </p:to>
                                    </p:set>
                                    <p:anim calcmode="lin" valueType="num">
                                      <p:cBhvr>
                                        <p:cTn id="49" dur="500" fill="hold"/>
                                        <p:tgtEl>
                                          <p:spTgt spid="63"/>
                                        </p:tgtEl>
                                        <p:attrNameLst>
                                          <p:attrName>ppt_w</p:attrName>
                                        </p:attrNameLst>
                                      </p:cBhvr>
                                      <p:tavLst>
                                        <p:tav tm="0">
                                          <p:val>
                                            <p:fltVal val="0"/>
                                          </p:val>
                                        </p:tav>
                                        <p:tav tm="100000">
                                          <p:val>
                                            <p:strVal val="#ppt_w"/>
                                          </p:val>
                                        </p:tav>
                                      </p:tavLst>
                                    </p:anim>
                                    <p:anim calcmode="lin" valueType="num">
                                      <p:cBhvr>
                                        <p:cTn id="50" dur="500" fill="hold"/>
                                        <p:tgtEl>
                                          <p:spTgt spid="63"/>
                                        </p:tgtEl>
                                        <p:attrNameLst>
                                          <p:attrName>ppt_h</p:attrName>
                                        </p:attrNameLst>
                                      </p:cBhvr>
                                      <p:tavLst>
                                        <p:tav tm="0">
                                          <p:val>
                                            <p:fltVal val="0"/>
                                          </p:val>
                                        </p:tav>
                                        <p:tav tm="100000">
                                          <p:val>
                                            <p:strVal val="#ppt_h"/>
                                          </p:val>
                                        </p:tav>
                                      </p:tavLst>
                                    </p:anim>
                                  </p:childTnLst>
                                </p:cTn>
                              </p:par>
                            </p:childTnLst>
                          </p:cTn>
                        </p:par>
                        <p:par>
                          <p:cTn id="51" fill="hold">
                            <p:stCondLst>
                              <p:cond delay="1500"/>
                            </p:stCondLst>
                            <p:childTnLst>
                              <p:par>
                                <p:cTn id="52" presetID="23" presetClass="entr" presetSubtype="16" fill="hold" grpId="0" nodeType="afterEffect">
                                  <p:stCondLst>
                                    <p:cond delay="0"/>
                                  </p:stCondLst>
                                  <p:childTnLst>
                                    <p:set>
                                      <p:cBhvr>
                                        <p:cTn id="53" dur="1" fill="hold">
                                          <p:stCondLst>
                                            <p:cond delay="0"/>
                                          </p:stCondLst>
                                        </p:cTn>
                                        <p:tgtEl>
                                          <p:spTgt spid="64"/>
                                        </p:tgtEl>
                                        <p:attrNameLst>
                                          <p:attrName>style.visibility</p:attrName>
                                        </p:attrNameLst>
                                      </p:cBhvr>
                                      <p:to>
                                        <p:strVal val="visible"/>
                                      </p:to>
                                    </p:set>
                                    <p:anim calcmode="lin" valueType="num">
                                      <p:cBhvr>
                                        <p:cTn id="54" dur="500" fill="hold"/>
                                        <p:tgtEl>
                                          <p:spTgt spid="64"/>
                                        </p:tgtEl>
                                        <p:attrNameLst>
                                          <p:attrName>ppt_w</p:attrName>
                                        </p:attrNameLst>
                                      </p:cBhvr>
                                      <p:tavLst>
                                        <p:tav tm="0">
                                          <p:val>
                                            <p:fltVal val="0"/>
                                          </p:val>
                                        </p:tav>
                                        <p:tav tm="100000">
                                          <p:val>
                                            <p:strVal val="#ppt_w"/>
                                          </p:val>
                                        </p:tav>
                                      </p:tavLst>
                                    </p:anim>
                                    <p:anim calcmode="lin" valueType="num">
                                      <p:cBhvr>
                                        <p:cTn id="55" dur="500" fill="hold"/>
                                        <p:tgtEl>
                                          <p:spTgt spid="64"/>
                                        </p:tgtEl>
                                        <p:attrNameLst>
                                          <p:attrName>ppt_h</p:attrName>
                                        </p:attrNameLst>
                                      </p:cBhvr>
                                      <p:tavLst>
                                        <p:tav tm="0">
                                          <p:val>
                                            <p:fltVal val="0"/>
                                          </p:val>
                                        </p:tav>
                                        <p:tav tm="100000">
                                          <p:val>
                                            <p:strVal val="#ppt_h"/>
                                          </p:val>
                                        </p:tav>
                                      </p:tavLst>
                                    </p:anim>
                                  </p:childTnLst>
                                </p:cTn>
                              </p:par>
                            </p:childTnLst>
                          </p:cTn>
                        </p:par>
                      </p:childTnLst>
                    </p:cTn>
                  </p:par>
                  <p:par>
                    <p:cTn id="56" fill="hold">
                      <p:stCondLst>
                        <p:cond delay="indefinite"/>
                      </p:stCondLst>
                      <p:childTnLst>
                        <p:par>
                          <p:cTn id="57" fill="hold">
                            <p:stCondLst>
                              <p:cond delay="0"/>
                            </p:stCondLst>
                            <p:childTnLst>
                              <p:par>
                                <p:cTn id="58" presetID="21" presetClass="entr" presetSubtype="1" fill="hold" grpId="0" nodeType="clickEffect">
                                  <p:stCondLst>
                                    <p:cond delay="0"/>
                                  </p:stCondLst>
                                  <p:childTnLst>
                                    <p:set>
                                      <p:cBhvr>
                                        <p:cTn id="59" dur="1" fill="hold">
                                          <p:stCondLst>
                                            <p:cond delay="0"/>
                                          </p:stCondLst>
                                        </p:cTn>
                                        <p:tgtEl>
                                          <p:spTgt spid="72"/>
                                        </p:tgtEl>
                                        <p:attrNameLst>
                                          <p:attrName>style.visibility</p:attrName>
                                        </p:attrNameLst>
                                      </p:cBhvr>
                                      <p:to>
                                        <p:strVal val="visible"/>
                                      </p:to>
                                    </p:set>
                                    <p:animEffect transition="in" filter="wheel(1)">
                                      <p:cBhvr>
                                        <p:cTn id="60" dur="2000"/>
                                        <p:tgtEl>
                                          <p:spTgt spid="72"/>
                                        </p:tgtEl>
                                      </p:cBhvr>
                                    </p:animEffect>
                                  </p:childTnLst>
                                </p:cTn>
                              </p:par>
                            </p:childTnLst>
                          </p:cTn>
                        </p:par>
                        <p:par>
                          <p:cTn id="61" fill="hold">
                            <p:stCondLst>
                              <p:cond delay="2000"/>
                            </p:stCondLst>
                            <p:childTnLst>
                              <p:par>
                                <p:cTn id="62" presetID="23" presetClass="entr" presetSubtype="16" fill="hold" grpId="0" nodeType="afterEffect">
                                  <p:stCondLst>
                                    <p:cond delay="0"/>
                                  </p:stCondLst>
                                  <p:childTnLst>
                                    <p:set>
                                      <p:cBhvr>
                                        <p:cTn id="63" dur="1" fill="hold">
                                          <p:stCondLst>
                                            <p:cond delay="0"/>
                                          </p:stCondLst>
                                        </p:cTn>
                                        <p:tgtEl>
                                          <p:spTgt spid="68"/>
                                        </p:tgtEl>
                                        <p:attrNameLst>
                                          <p:attrName>style.visibility</p:attrName>
                                        </p:attrNameLst>
                                      </p:cBhvr>
                                      <p:to>
                                        <p:strVal val="visible"/>
                                      </p:to>
                                    </p:set>
                                    <p:anim calcmode="lin" valueType="num">
                                      <p:cBhvr>
                                        <p:cTn id="64" dur="500" fill="hold"/>
                                        <p:tgtEl>
                                          <p:spTgt spid="68"/>
                                        </p:tgtEl>
                                        <p:attrNameLst>
                                          <p:attrName>ppt_w</p:attrName>
                                        </p:attrNameLst>
                                      </p:cBhvr>
                                      <p:tavLst>
                                        <p:tav tm="0">
                                          <p:val>
                                            <p:fltVal val="0"/>
                                          </p:val>
                                        </p:tav>
                                        <p:tav tm="100000">
                                          <p:val>
                                            <p:strVal val="#ppt_w"/>
                                          </p:val>
                                        </p:tav>
                                      </p:tavLst>
                                    </p:anim>
                                    <p:anim calcmode="lin" valueType="num">
                                      <p:cBhvr>
                                        <p:cTn id="65" dur="500" fill="hold"/>
                                        <p:tgtEl>
                                          <p:spTgt spid="68"/>
                                        </p:tgtEl>
                                        <p:attrNameLst>
                                          <p:attrName>ppt_h</p:attrName>
                                        </p:attrNameLst>
                                      </p:cBhvr>
                                      <p:tavLst>
                                        <p:tav tm="0">
                                          <p:val>
                                            <p:fltVal val="0"/>
                                          </p:val>
                                        </p:tav>
                                        <p:tav tm="100000">
                                          <p:val>
                                            <p:strVal val="#ppt_h"/>
                                          </p:val>
                                        </p:tav>
                                      </p:tavLst>
                                    </p:anim>
                                  </p:childTnLst>
                                </p:cTn>
                              </p:par>
                            </p:childTnLst>
                          </p:cTn>
                        </p:par>
                      </p:childTnLst>
                    </p:cTn>
                  </p:par>
                  <p:par>
                    <p:cTn id="66" fill="hold">
                      <p:stCondLst>
                        <p:cond delay="indefinite"/>
                      </p:stCondLst>
                      <p:childTnLst>
                        <p:par>
                          <p:cTn id="67" fill="hold">
                            <p:stCondLst>
                              <p:cond delay="0"/>
                            </p:stCondLst>
                            <p:childTnLst>
                              <p:par>
                                <p:cTn id="68" presetID="18" presetClass="entr" presetSubtype="12" fill="hold" nodeType="clickEffect">
                                  <p:stCondLst>
                                    <p:cond delay="0"/>
                                  </p:stCondLst>
                                  <p:childTnLst>
                                    <p:set>
                                      <p:cBhvr>
                                        <p:cTn id="69" dur="1" fill="hold">
                                          <p:stCondLst>
                                            <p:cond delay="0"/>
                                          </p:stCondLst>
                                        </p:cTn>
                                        <p:tgtEl>
                                          <p:spTgt spid="23"/>
                                        </p:tgtEl>
                                        <p:attrNameLst>
                                          <p:attrName>style.visibility</p:attrName>
                                        </p:attrNameLst>
                                      </p:cBhvr>
                                      <p:to>
                                        <p:strVal val="visible"/>
                                      </p:to>
                                    </p:set>
                                    <p:animEffect transition="in" filter="strips(downLeft)">
                                      <p:cBhvr>
                                        <p:cTn id="70" dur="500"/>
                                        <p:tgtEl>
                                          <p:spTgt spid="23"/>
                                        </p:tgtEl>
                                      </p:cBhvr>
                                    </p:animEffect>
                                  </p:childTnLst>
                                </p:cTn>
                              </p:par>
                              <p:par>
                                <p:cTn id="71" presetID="22" presetClass="entr" presetSubtype="1" fill="hold" grpId="0" nodeType="withEffect">
                                  <p:stCondLst>
                                    <p:cond delay="0"/>
                                  </p:stCondLst>
                                  <p:childTnLst>
                                    <p:set>
                                      <p:cBhvr>
                                        <p:cTn id="72" dur="1" fill="hold">
                                          <p:stCondLst>
                                            <p:cond delay="0"/>
                                          </p:stCondLst>
                                        </p:cTn>
                                        <p:tgtEl>
                                          <p:spTgt spid="24"/>
                                        </p:tgtEl>
                                        <p:attrNameLst>
                                          <p:attrName>style.visibility</p:attrName>
                                        </p:attrNameLst>
                                      </p:cBhvr>
                                      <p:to>
                                        <p:strVal val="visible"/>
                                      </p:to>
                                    </p:set>
                                    <p:animEffect transition="in" filter="wipe(up)">
                                      <p:cBhvr>
                                        <p:cTn id="7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5" grpId="0" animBg="1"/>
      <p:bldP spid="76" grpId="0" animBg="1"/>
      <p:bldP spid="24"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 name="Aireal photo" descr="R:\filing\GIS\projects\Presentations\Presentation_2011\Restructure\Basemap.png" hidden="1"/>
          <p:cNvPicPr>
            <a:picLocks noChangeAspect="1" noChangeArrowheads="1"/>
          </p:cNvPicPr>
          <p:nvPr/>
        </p:nvPicPr>
        <p:blipFill>
          <a:blip r:embed="rId3" cstate="email"/>
          <a:stretch>
            <a:fillRect/>
          </a:stretch>
        </p:blipFill>
        <p:spPr bwMode="auto">
          <a:xfrm>
            <a:off x="4953000" y="3407"/>
            <a:ext cx="4191000" cy="6841661"/>
          </a:xfrm>
          <a:prstGeom prst="rect">
            <a:avLst/>
          </a:prstGeom>
          <a:noFill/>
          <a:ln w="9525">
            <a:noFill/>
            <a:miter lim="800000"/>
            <a:headEnd/>
            <a:tailEnd/>
          </a:ln>
        </p:spPr>
      </p:pic>
      <p:pic>
        <p:nvPicPr>
          <p:cNvPr id="34818" name="basemap2" descr="R:\filing\GIS\projects\Presentations\Presentation_2011\Restructure\Closure_Sequence2011.png" hidden="1"/>
          <p:cNvPicPr>
            <a:picLocks noChangeAspect="1" noChangeArrowheads="1"/>
          </p:cNvPicPr>
          <p:nvPr/>
        </p:nvPicPr>
        <p:blipFill>
          <a:blip r:embed="rId4" cstate="email"/>
          <a:srcRect/>
          <a:stretch>
            <a:fillRect/>
          </a:stretch>
        </p:blipFill>
        <p:spPr bwMode="auto">
          <a:xfrm>
            <a:off x="4946650" y="0"/>
            <a:ext cx="4197350" cy="6858000"/>
          </a:xfrm>
          <a:prstGeom prst="rect">
            <a:avLst/>
          </a:prstGeom>
          <a:noFill/>
          <a:ln w="9525">
            <a:noFill/>
            <a:miter lim="800000"/>
            <a:headEnd/>
            <a:tailEnd/>
          </a:ln>
        </p:spPr>
      </p:pic>
      <p:pic>
        <p:nvPicPr>
          <p:cNvPr id="240657" name="Base map" descr="R:\filing\GIS\projects\Presentations\Presentation_2011\Restructure\Basemap.png" hidden="1"/>
          <p:cNvPicPr>
            <a:picLocks noChangeAspect="1" noChangeArrowheads="1"/>
          </p:cNvPicPr>
          <p:nvPr/>
        </p:nvPicPr>
        <p:blipFill>
          <a:blip r:embed="rId5" cstate="email"/>
          <a:srcRect/>
          <a:stretch>
            <a:fillRect/>
          </a:stretch>
        </p:blipFill>
        <p:spPr bwMode="auto">
          <a:xfrm>
            <a:off x="4946650" y="4763"/>
            <a:ext cx="4197350" cy="6848475"/>
          </a:xfrm>
          <a:prstGeom prst="rect">
            <a:avLst/>
          </a:prstGeom>
          <a:noFill/>
          <a:ln w="9525">
            <a:noFill/>
            <a:miter lim="800000"/>
            <a:headEnd/>
            <a:tailEnd/>
          </a:ln>
        </p:spPr>
      </p:pic>
      <p:pic>
        <p:nvPicPr>
          <p:cNvPr id="240643" name="Pal builtup" descr="R:\filing\GIS\projects\Presentations\Presentation_2011\Restructure\Pal_communities.png" hidden="1"/>
          <p:cNvPicPr>
            <a:picLocks noChangeAspect="1" noChangeArrowheads="1"/>
          </p:cNvPicPr>
          <p:nvPr/>
        </p:nvPicPr>
        <p:blipFill>
          <a:blip r:embed="rId6" cstate="email"/>
          <a:srcRect/>
          <a:stretch>
            <a:fillRect/>
          </a:stretch>
        </p:blipFill>
        <p:spPr bwMode="auto">
          <a:xfrm>
            <a:off x="4946650" y="0"/>
            <a:ext cx="4197350" cy="6858000"/>
          </a:xfrm>
          <a:prstGeom prst="rect">
            <a:avLst/>
          </a:prstGeom>
          <a:noFill/>
          <a:ln w="9525">
            <a:noFill/>
            <a:miter lim="800000"/>
            <a:headEnd/>
            <a:tailEnd/>
          </a:ln>
        </p:spPr>
      </p:pic>
      <p:pic>
        <p:nvPicPr>
          <p:cNvPr id="240647" name="Jerusalem" descr="R:\filing\GIS\projects\Presentations\Presentation_2011\Restructure\East Jerusalem.png" hidden="1"/>
          <p:cNvPicPr>
            <a:picLocks noChangeAspect="1" noChangeArrowheads="1"/>
          </p:cNvPicPr>
          <p:nvPr/>
        </p:nvPicPr>
        <p:blipFill>
          <a:blip r:embed="rId7" cstate="email"/>
          <a:srcRect/>
          <a:stretch>
            <a:fillRect/>
          </a:stretch>
        </p:blipFill>
        <p:spPr bwMode="auto">
          <a:xfrm>
            <a:off x="4946650" y="0"/>
            <a:ext cx="4197350" cy="6858000"/>
          </a:xfrm>
          <a:prstGeom prst="rect">
            <a:avLst/>
          </a:prstGeom>
          <a:noFill/>
          <a:ln w="9525">
            <a:noFill/>
            <a:miter lim="800000"/>
            <a:headEnd/>
            <a:tailEnd/>
          </a:ln>
        </p:spPr>
      </p:pic>
      <p:pic>
        <p:nvPicPr>
          <p:cNvPr id="43" name="settlement Areas" descr="R:\filing\GIS\projects\Presentations\Presentation_2011\Restructure\Basemap.png" hidden="1"/>
          <p:cNvPicPr>
            <a:picLocks noChangeAspect="1" noChangeArrowheads="1"/>
          </p:cNvPicPr>
          <p:nvPr/>
        </p:nvPicPr>
        <p:blipFill>
          <a:blip r:embed="rId8" cstate="email">
            <a:duotone>
              <a:prstClr val="black"/>
              <a:srgbClr val="FF66FF">
                <a:tint val="45000"/>
                <a:satMod val="400000"/>
              </a:srgbClr>
            </a:duotone>
            <a:lum bright="-51000" contrast="-20000"/>
          </a:blip>
          <a:stretch>
            <a:fillRect/>
          </a:stretch>
        </p:blipFill>
        <p:spPr bwMode="auto">
          <a:xfrm>
            <a:off x="4950497" y="0"/>
            <a:ext cx="4189655" cy="6848475"/>
          </a:xfrm>
          <a:prstGeom prst="rect">
            <a:avLst/>
          </a:prstGeom>
          <a:noFill/>
          <a:ln w="9525">
            <a:noFill/>
            <a:miter lim="800000"/>
            <a:headEnd/>
            <a:tailEnd/>
          </a:ln>
        </p:spPr>
      </p:pic>
      <p:pic>
        <p:nvPicPr>
          <p:cNvPr id="240653" name="Settlments" descr="R:\filing\GIS\projects\Presentations\Presentation_2011\Restructure\Israeli_Settlements.png" hidden="1"/>
          <p:cNvPicPr>
            <a:picLocks noChangeAspect="1" noChangeArrowheads="1"/>
          </p:cNvPicPr>
          <p:nvPr/>
        </p:nvPicPr>
        <p:blipFill>
          <a:blip r:embed="rId9" cstate="email"/>
          <a:stretch>
            <a:fillRect/>
          </a:stretch>
        </p:blipFill>
        <p:spPr bwMode="auto">
          <a:xfrm>
            <a:off x="4946650" y="88"/>
            <a:ext cx="4197350" cy="6857823"/>
          </a:xfrm>
          <a:prstGeom prst="rect">
            <a:avLst/>
          </a:prstGeom>
          <a:noFill/>
          <a:ln w="9525">
            <a:noFill/>
            <a:miter lim="800000"/>
            <a:headEnd/>
            <a:tailEnd/>
          </a:ln>
        </p:spPr>
      </p:pic>
      <p:sp>
        <p:nvSpPr>
          <p:cNvPr id="23" name="trigger settlments" hidden="1">
            <a:hlinkClick r:id="" action="ppaction://noaction" highlightClick="1"/>
            <a:hlinkHover r:id="" action="ppaction://noaction" highlightClick="1"/>
          </p:cNvPr>
          <p:cNvSpPr txBox="1"/>
          <p:nvPr/>
        </p:nvSpPr>
        <p:spPr>
          <a:xfrm>
            <a:off x="89799" y="5145658"/>
            <a:ext cx="2178749" cy="276999"/>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defRPr/>
            </a:pPr>
            <a:r>
              <a:rPr lang="en-US" sz="1200" dirty="0" smtClean="0">
                <a:solidFill>
                  <a:schemeClr val="accent4">
                    <a:lumMod val="50000"/>
                  </a:schemeClr>
                </a:solidFill>
                <a:latin typeface="Gill Sans MT" pitchFamily="34" charset="0"/>
                <a:cs typeface="Arial" pitchFamily="34" charset="0"/>
              </a:rPr>
              <a:t>Outer limits</a:t>
            </a:r>
            <a:endParaRPr lang="en-US" sz="1200" dirty="0">
              <a:solidFill>
                <a:schemeClr val="accent4">
                  <a:lumMod val="50000"/>
                </a:schemeClr>
              </a:solidFill>
              <a:latin typeface="Gill Sans MT" pitchFamily="34" charset="0"/>
              <a:cs typeface="Arial" pitchFamily="34" charset="0"/>
            </a:endParaRPr>
          </a:p>
        </p:txBody>
      </p:sp>
      <p:sp>
        <p:nvSpPr>
          <p:cNvPr id="62" name="trigger settlments Municipal" hidden="1">
            <a:hlinkClick r:id="" action="ppaction://noaction" highlightClick="1"/>
            <a:hlinkHover r:id="" action="ppaction://noaction" highlightClick="1"/>
          </p:cNvPr>
          <p:cNvSpPr txBox="1"/>
          <p:nvPr/>
        </p:nvSpPr>
        <p:spPr>
          <a:xfrm>
            <a:off x="89799" y="5523790"/>
            <a:ext cx="2196201" cy="276999"/>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defRPr/>
            </a:pPr>
            <a:r>
              <a:rPr lang="en-US" sz="1200" dirty="0" smtClean="0">
                <a:solidFill>
                  <a:schemeClr val="accent4">
                    <a:lumMod val="50000"/>
                  </a:schemeClr>
                </a:solidFill>
                <a:latin typeface="Gill Sans MT" pitchFamily="34" charset="0"/>
                <a:cs typeface="Arial" pitchFamily="34" charset="0"/>
              </a:rPr>
              <a:t>Municipal boundaries</a:t>
            </a:r>
            <a:endParaRPr lang="en-US" sz="1200" dirty="0">
              <a:solidFill>
                <a:schemeClr val="accent4">
                  <a:lumMod val="50000"/>
                </a:schemeClr>
              </a:solidFill>
              <a:latin typeface="Gill Sans MT" pitchFamily="34" charset="0"/>
              <a:cs typeface="Arial" pitchFamily="34" charset="0"/>
            </a:endParaRPr>
          </a:p>
        </p:txBody>
      </p:sp>
      <p:sp>
        <p:nvSpPr>
          <p:cNvPr id="44" name="trigger RG Council">
            <a:hlinkClick r:id="" action="ppaction://noaction" highlightClick="1"/>
            <a:hlinkHover r:id="" action="ppaction://noaction" highlightClick="1"/>
          </p:cNvPr>
          <p:cNvSpPr txBox="1"/>
          <p:nvPr/>
        </p:nvSpPr>
        <p:spPr>
          <a:xfrm>
            <a:off x="98424" y="5908732"/>
            <a:ext cx="2178949" cy="276999"/>
          </a:xfrm>
          <a:prstGeom prst="rect">
            <a:avLst/>
          </a:prstGeom>
          <a:ln/>
        </p:spPr>
        <p:style>
          <a:lnRef idx="1">
            <a:schemeClr val="accent4"/>
          </a:lnRef>
          <a:fillRef idx="2">
            <a:schemeClr val="accent4"/>
          </a:fillRef>
          <a:effectRef idx="1">
            <a:schemeClr val="accent4"/>
          </a:effectRef>
          <a:fontRef idx="minor">
            <a:schemeClr val="dk1"/>
          </a:fontRef>
        </p:style>
        <p:txBody>
          <a:bodyPr wrap="square">
            <a:spAutoFit/>
          </a:bodyPr>
          <a:lstStyle/>
          <a:p>
            <a:pPr>
              <a:defRPr/>
            </a:pPr>
            <a:r>
              <a:rPr lang="en-US" sz="1200" dirty="0" smtClean="0">
                <a:solidFill>
                  <a:schemeClr val="accent3"/>
                </a:solidFill>
                <a:latin typeface="Gill Sans MT" pitchFamily="34" charset="0"/>
                <a:cs typeface="Arial" pitchFamily="34" charset="0"/>
              </a:rPr>
              <a:t>Regional Councils</a:t>
            </a:r>
            <a:endParaRPr lang="en-US" sz="1200" dirty="0">
              <a:solidFill>
                <a:schemeClr val="accent3"/>
              </a:solidFill>
              <a:latin typeface="Gill Sans MT" pitchFamily="34" charset="0"/>
              <a:cs typeface="Arial" pitchFamily="34" charset="0"/>
            </a:endParaRPr>
          </a:p>
        </p:txBody>
      </p:sp>
      <p:pic>
        <p:nvPicPr>
          <p:cNvPr id="31" name="Municipal Set" descr="Picture4.png" hidden="1"/>
          <p:cNvPicPr>
            <a:picLocks noChangeAspect="1"/>
          </p:cNvPicPr>
          <p:nvPr/>
        </p:nvPicPr>
        <p:blipFill>
          <a:blip r:embed="rId10" cstate="email">
            <a:lum bright="-15000"/>
          </a:blip>
          <a:stretch>
            <a:fillRect/>
          </a:stretch>
        </p:blipFill>
        <p:spPr bwMode="auto">
          <a:xfrm>
            <a:off x="4943475" y="88"/>
            <a:ext cx="4197350" cy="6857823"/>
          </a:xfrm>
          <a:prstGeom prst="rect">
            <a:avLst/>
          </a:prstGeom>
          <a:noFill/>
          <a:ln w="9525">
            <a:noFill/>
            <a:miter lim="800000"/>
            <a:headEnd/>
            <a:tailEnd/>
          </a:ln>
        </p:spPr>
      </p:pic>
      <p:pic>
        <p:nvPicPr>
          <p:cNvPr id="240654" name="Towns" descr="R:\filing\GIS\projects\Presentations\Presentation_2011\Restructure\Pal_cities.png" hidden="1"/>
          <p:cNvPicPr>
            <a:picLocks noChangeAspect="1" noChangeArrowheads="1"/>
          </p:cNvPicPr>
          <p:nvPr/>
        </p:nvPicPr>
        <p:blipFill>
          <a:blip r:embed="rId11" cstate="email"/>
          <a:stretch>
            <a:fillRect/>
          </a:stretch>
        </p:blipFill>
        <p:spPr bwMode="auto">
          <a:xfrm>
            <a:off x="4946650" y="88"/>
            <a:ext cx="4197350" cy="6857823"/>
          </a:xfrm>
          <a:prstGeom prst="rect">
            <a:avLst/>
          </a:prstGeom>
          <a:noFill/>
          <a:ln w="9525">
            <a:noFill/>
            <a:miter lim="800000"/>
            <a:headEnd/>
            <a:tailEnd/>
          </a:ln>
        </p:spPr>
      </p:pic>
      <p:grpSp>
        <p:nvGrpSpPr>
          <p:cNvPr id="2" name="pic_ramalla" hidden="1"/>
          <p:cNvGrpSpPr>
            <a:grpSpLocks/>
          </p:cNvGrpSpPr>
          <p:nvPr/>
        </p:nvGrpSpPr>
        <p:grpSpPr bwMode="auto">
          <a:xfrm>
            <a:off x="152400" y="742950"/>
            <a:ext cx="4686300" cy="3789463"/>
            <a:chOff x="152400" y="742950"/>
            <a:chExt cx="4686300" cy="3789587"/>
          </a:xfrm>
        </p:grpSpPr>
        <p:sp>
          <p:nvSpPr>
            <p:cNvPr id="34919" name="Rectangle 34" hidden="1"/>
            <p:cNvSpPr>
              <a:spLocks noChangeArrowheads="1"/>
            </p:cNvSpPr>
            <p:nvPr/>
          </p:nvSpPr>
          <p:spPr bwMode="auto">
            <a:xfrm>
              <a:off x="152400" y="3886302"/>
              <a:ext cx="4686300" cy="646235"/>
            </a:xfrm>
            <a:prstGeom prst="rect">
              <a:avLst/>
            </a:prstGeom>
            <a:solidFill>
              <a:schemeClr val="bg1"/>
            </a:solidFill>
            <a:ln w="9525">
              <a:noFill/>
              <a:miter lim="800000"/>
              <a:headEnd/>
              <a:tailEnd/>
            </a:ln>
          </p:spPr>
          <p:txBody>
            <a:bodyPr>
              <a:spAutoFit/>
            </a:bodyPr>
            <a:lstStyle/>
            <a:p>
              <a:pPr algn="ctr"/>
              <a:r>
                <a:rPr lang="en-US" dirty="0">
                  <a:latin typeface="Gill Sans MT" pitchFamily="34" charset="0"/>
                </a:rPr>
                <a:t>5,600km</a:t>
              </a:r>
              <a:r>
                <a:rPr lang="en-US" baseline="30000" dirty="0">
                  <a:latin typeface="Gill Sans MT" pitchFamily="34" charset="0"/>
                </a:rPr>
                <a:t>2</a:t>
              </a:r>
              <a:r>
                <a:rPr lang="en-US" dirty="0">
                  <a:latin typeface="Gill Sans MT" pitchFamily="34" charset="0"/>
                </a:rPr>
                <a:t> </a:t>
              </a:r>
            </a:p>
            <a:p>
              <a:pPr algn="ctr"/>
              <a:r>
                <a:rPr lang="en-US" dirty="0">
                  <a:latin typeface="Gill Sans MT" pitchFamily="34" charset="0"/>
                </a:rPr>
                <a:t>2.5 million Palestinians </a:t>
              </a:r>
            </a:p>
          </p:txBody>
        </p:sp>
        <p:pic>
          <p:nvPicPr>
            <p:cNvPr id="34920" name="Picture 1" hidden="1"/>
            <p:cNvPicPr>
              <a:picLocks noChangeAspect="1" noChangeArrowheads="1"/>
            </p:cNvPicPr>
            <p:nvPr/>
          </p:nvPicPr>
          <p:blipFill>
            <a:blip r:embed="rId12" cstate="email"/>
            <a:srcRect/>
            <a:stretch>
              <a:fillRect/>
            </a:stretch>
          </p:blipFill>
          <p:spPr bwMode="auto">
            <a:xfrm>
              <a:off x="163964" y="742950"/>
              <a:ext cx="4625071" cy="3095625"/>
            </a:xfrm>
            <a:prstGeom prst="rect">
              <a:avLst/>
            </a:prstGeom>
            <a:noFill/>
            <a:ln w="9525">
              <a:noFill/>
              <a:miter lim="800000"/>
              <a:headEnd/>
              <a:tailEnd/>
            </a:ln>
          </p:spPr>
        </p:pic>
      </p:grpSp>
      <p:grpSp>
        <p:nvGrpSpPr>
          <p:cNvPr id="3" name="pic_settlments" hidden="1"/>
          <p:cNvGrpSpPr>
            <a:grpSpLocks/>
          </p:cNvGrpSpPr>
          <p:nvPr/>
        </p:nvGrpSpPr>
        <p:grpSpPr bwMode="auto">
          <a:xfrm>
            <a:off x="133350" y="728663"/>
            <a:ext cx="4686300" cy="3756025"/>
            <a:chOff x="133350" y="728366"/>
            <a:chExt cx="4686300" cy="3756627"/>
          </a:xfrm>
        </p:grpSpPr>
        <p:pic>
          <p:nvPicPr>
            <p:cNvPr id="34909" name="photosettlment" descr="\\psf\Host\Volumes\photos$\jctordai2010\Har Homa1 2009 jctordai.jpg"/>
            <p:cNvPicPr>
              <a:picLocks noChangeAspect="1" noChangeArrowheads="1"/>
            </p:cNvPicPr>
            <p:nvPr/>
          </p:nvPicPr>
          <p:blipFill>
            <a:blip r:embed="rId13" cstate="email"/>
            <a:srcRect/>
            <a:stretch>
              <a:fillRect/>
            </a:stretch>
          </p:blipFill>
          <p:spPr bwMode="auto">
            <a:xfrm>
              <a:off x="133350" y="728366"/>
              <a:ext cx="4672033" cy="3110209"/>
            </a:xfrm>
            <a:prstGeom prst="rect">
              <a:avLst/>
            </a:prstGeom>
            <a:noFill/>
            <a:ln w="9525">
              <a:noFill/>
              <a:miter lim="800000"/>
              <a:headEnd/>
              <a:tailEnd/>
            </a:ln>
          </p:spPr>
        </p:pic>
        <p:sp>
          <p:nvSpPr>
            <p:cNvPr id="34910" name="TextBox 41"/>
            <p:cNvSpPr txBox="1">
              <a:spLocks noChangeArrowheads="1"/>
            </p:cNvSpPr>
            <p:nvPr/>
          </p:nvSpPr>
          <p:spPr bwMode="auto">
            <a:xfrm>
              <a:off x="133350" y="3838574"/>
              <a:ext cx="4686300" cy="646419"/>
            </a:xfrm>
            <a:prstGeom prst="rect">
              <a:avLst/>
            </a:prstGeom>
            <a:solidFill>
              <a:schemeClr val="bg1"/>
            </a:solidFill>
            <a:ln w="9525">
              <a:noFill/>
              <a:miter lim="800000"/>
              <a:headEnd/>
              <a:tailEnd/>
            </a:ln>
          </p:spPr>
          <p:txBody>
            <a:bodyPr>
              <a:spAutoFit/>
            </a:bodyPr>
            <a:lstStyle/>
            <a:p>
              <a:pPr algn="ctr"/>
              <a:r>
                <a:rPr lang="en-US" dirty="0">
                  <a:latin typeface="Gill Sans MT" pitchFamily="34" charset="0"/>
                </a:rPr>
                <a:t>~150 settlements and 100 outposts</a:t>
              </a:r>
            </a:p>
            <a:p>
              <a:pPr algn="ctr"/>
              <a:r>
                <a:rPr lang="en-US" dirty="0">
                  <a:latin typeface="Gill Sans MT" pitchFamily="34" charset="0"/>
                </a:rPr>
                <a:t>500,000 Israeli settlers</a:t>
              </a:r>
            </a:p>
          </p:txBody>
        </p:sp>
      </p:grpSp>
      <p:sp>
        <p:nvSpPr>
          <p:cNvPr id="67" name="Mun_on" hidden="1"/>
          <p:cNvSpPr/>
          <p:nvPr/>
        </p:nvSpPr>
        <p:spPr bwMode="auto">
          <a:xfrm>
            <a:off x="2082502" y="5582738"/>
            <a:ext cx="142875" cy="142875"/>
          </a:xfrm>
          <a:prstGeom prst="ellipse">
            <a:avLst/>
          </a:prstGeom>
          <a:solidFill>
            <a:srgbClr val="C00000"/>
          </a:solidFill>
          <a:ln w="9525">
            <a:noFill/>
            <a:miter lim="800000"/>
            <a:headEnd/>
            <a:tailEnd/>
          </a:ln>
        </p:spPr>
        <p:txBody>
          <a:bodyPr anchor="ctr"/>
          <a:lstStyle/>
          <a:p>
            <a:pPr algn="ctr" fontAlgn="auto">
              <a:spcBef>
                <a:spcPts val="0"/>
              </a:spcBef>
              <a:spcAft>
                <a:spcPts val="0"/>
              </a:spcAft>
              <a:defRPr/>
            </a:pPr>
            <a:endParaRPr lang="en-US" b="1">
              <a:latin typeface="+mn-lt"/>
              <a:cs typeface="+mn-cs"/>
            </a:endParaRPr>
          </a:p>
        </p:txBody>
      </p:sp>
      <p:sp>
        <p:nvSpPr>
          <p:cNvPr id="72" name="RG_on" hidden="1"/>
          <p:cNvSpPr/>
          <p:nvPr/>
        </p:nvSpPr>
        <p:spPr bwMode="auto">
          <a:xfrm>
            <a:off x="2084602" y="5984933"/>
            <a:ext cx="142875" cy="142875"/>
          </a:xfrm>
          <a:prstGeom prst="ellipse">
            <a:avLst/>
          </a:prstGeom>
          <a:solidFill>
            <a:srgbClr val="C00000"/>
          </a:solidFill>
          <a:ln w="9525">
            <a:noFill/>
            <a:miter lim="800000"/>
            <a:headEnd/>
            <a:tailEnd/>
          </a:ln>
        </p:spPr>
        <p:txBody>
          <a:bodyPr anchor="ctr"/>
          <a:lstStyle/>
          <a:p>
            <a:pPr algn="ctr" fontAlgn="auto">
              <a:spcBef>
                <a:spcPts val="0"/>
              </a:spcBef>
              <a:spcAft>
                <a:spcPts val="0"/>
              </a:spcAft>
              <a:defRPr/>
            </a:pPr>
            <a:endParaRPr lang="en-US" b="1">
              <a:latin typeface="+mn-lt"/>
              <a:cs typeface="+mn-cs"/>
            </a:endParaRPr>
          </a:p>
        </p:txBody>
      </p:sp>
      <p:sp>
        <p:nvSpPr>
          <p:cNvPr id="81" name="ComText" hidden="1"/>
          <p:cNvSpPr txBox="1"/>
          <p:nvPr/>
        </p:nvSpPr>
        <p:spPr>
          <a:xfrm>
            <a:off x="152399" y="609600"/>
            <a:ext cx="5403012" cy="3416320"/>
          </a:xfrm>
          <a:prstGeom prst="rect">
            <a:avLst/>
          </a:prstGeom>
          <a:noFill/>
        </p:spPr>
        <p:txBody>
          <a:bodyPr wrap="square" rtlCol="0">
            <a:spAutoFit/>
          </a:bodyPr>
          <a:lstStyle/>
          <a:p>
            <a:r>
              <a:rPr lang="en-US" sz="2400" dirty="0" smtClean="0">
                <a:solidFill>
                  <a:schemeClr val="tx1">
                    <a:lumMod val="50000"/>
                    <a:lumOff val="50000"/>
                  </a:schemeClr>
                </a:solidFill>
              </a:rPr>
              <a:t> </a:t>
            </a:r>
            <a:r>
              <a:rPr lang="en-US" sz="2400" b="1" dirty="0" smtClean="0">
                <a:solidFill>
                  <a:schemeClr val="tx1">
                    <a:lumMod val="50000"/>
                    <a:lumOff val="50000"/>
                  </a:schemeClr>
                </a:solidFill>
              </a:rPr>
              <a:t>Palestinian built-up areas:</a:t>
            </a:r>
          </a:p>
          <a:p>
            <a:endParaRPr lang="en-US" sz="2400" b="1" dirty="0" smtClean="0">
              <a:solidFill>
                <a:schemeClr val="tx1">
                  <a:lumMod val="50000"/>
                  <a:lumOff val="50000"/>
                </a:schemeClr>
              </a:solidFill>
            </a:endParaRPr>
          </a:p>
          <a:p>
            <a:pPr>
              <a:lnSpc>
                <a:spcPct val="150000"/>
              </a:lnSpc>
              <a:buFont typeface="Arial" pitchFamily="34" charset="0"/>
              <a:buChar char="•"/>
            </a:pPr>
            <a:r>
              <a:rPr lang="en-US" sz="2400" dirty="0" smtClean="0">
                <a:solidFill>
                  <a:schemeClr val="tx1">
                    <a:lumMod val="50000"/>
                    <a:lumOff val="50000"/>
                  </a:schemeClr>
                </a:solidFill>
              </a:rPr>
              <a:t> 557 localities</a:t>
            </a:r>
          </a:p>
          <a:p>
            <a:pPr>
              <a:lnSpc>
                <a:spcPct val="150000"/>
              </a:lnSpc>
              <a:buFont typeface="Arial" pitchFamily="34" charset="0"/>
              <a:buChar char="•"/>
            </a:pPr>
            <a:r>
              <a:rPr lang="en-US" sz="2400" dirty="0" smtClean="0">
                <a:solidFill>
                  <a:schemeClr val="tx1">
                    <a:lumMod val="50000"/>
                    <a:lumOff val="50000"/>
                  </a:schemeClr>
                </a:solidFill>
              </a:rPr>
              <a:t>~400 km2,( 7% of the West Bank)</a:t>
            </a:r>
          </a:p>
          <a:p>
            <a:pPr>
              <a:lnSpc>
                <a:spcPct val="150000"/>
              </a:lnSpc>
              <a:buFont typeface="Arial" pitchFamily="34" charset="0"/>
              <a:buChar char="•"/>
            </a:pPr>
            <a:r>
              <a:rPr lang="en-US" sz="2400" dirty="0" smtClean="0">
                <a:solidFill>
                  <a:schemeClr val="tx1">
                    <a:lumMod val="50000"/>
                    <a:lumOff val="50000"/>
                  </a:schemeClr>
                </a:solidFill>
              </a:rPr>
              <a:t> Population (mid 2012): 2.6 million</a:t>
            </a:r>
          </a:p>
          <a:p>
            <a:pPr>
              <a:lnSpc>
                <a:spcPct val="150000"/>
              </a:lnSpc>
              <a:buFont typeface="Arial" pitchFamily="34" charset="0"/>
              <a:buChar char="•"/>
            </a:pPr>
            <a:r>
              <a:rPr lang="en-US" sz="2400" dirty="0" smtClean="0">
                <a:solidFill>
                  <a:schemeClr val="tx1">
                    <a:lumMod val="50000"/>
                    <a:lumOff val="50000"/>
                  </a:schemeClr>
                </a:solidFill>
              </a:rPr>
              <a:t> 730,000 registered refugees (28 %)</a:t>
            </a:r>
          </a:p>
          <a:p>
            <a:endParaRPr lang="en-US" sz="2400" dirty="0" smtClean="0">
              <a:solidFill>
                <a:schemeClr val="tx1">
                  <a:lumMod val="50000"/>
                  <a:lumOff val="50000"/>
                </a:schemeClr>
              </a:solidFill>
            </a:endParaRPr>
          </a:p>
        </p:txBody>
      </p:sp>
      <p:sp>
        <p:nvSpPr>
          <p:cNvPr id="83" name="Settl text" hidden="1"/>
          <p:cNvSpPr txBox="1"/>
          <p:nvPr/>
        </p:nvSpPr>
        <p:spPr>
          <a:xfrm>
            <a:off x="152400" y="685800"/>
            <a:ext cx="4953000" cy="3785652"/>
          </a:xfrm>
          <a:prstGeom prst="rect">
            <a:avLst/>
          </a:prstGeom>
          <a:noFill/>
        </p:spPr>
        <p:txBody>
          <a:bodyPr wrap="square" rtlCol="0">
            <a:spAutoFit/>
          </a:bodyPr>
          <a:lstStyle/>
          <a:p>
            <a:pPr lvl="0">
              <a:lnSpc>
                <a:spcPct val="150000"/>
              </a:lnSpc>
            </a:pPr>
            <a:r>
              <a:rPr lang="en-US" sz="2400" b="1" dirty="0" smtClean="0">
                <a:solidFill>
                  <a:schemeClr val="tx1">
                    <a:lumMod val="50000"/>
                    <a:lumOff val="50000"/>
                  </a:schemeClr>
                </a:solidFill>
              </a:rPr>
              <a:t>Settlements outer limits :</a:t>
            </a:r>
          </a:p>
          <a:p>
            <a:pPr lvl="0">
              <a:lnSpc>
                <a:spcPct val="150000"/>
              </a:lnSpc>
              <a:buFont typeface="Arial" pitchFamily="34" charset="0"/>
              <a:buChar char="•"/>
            </a:pPr>
            <a:r>
              <a:rPr lang="en-US" sz="2400" dirty="0" smtClean="0">
                <a:solidFill>
                  <a:schemeClr val="tx1">
                    <a:lumMod val="50000"/>
                    <a:lumOff val="50000"/>
                  </a:schemeClr>
                </a:solidFill>
              </a:rPr>
              <a:t>~150 recognized settlements</a:t>
            </a:r>
          </a:p>
          <a:p>
            <a:pPr lvl="0">
              <a:lnSpc>
                <a:spcPct val="150000"/>
              </a:lnSpc>
              <a:buFont typeface="Arial" pitchFamily="34" charset="0"/>
              <a:buChar char="•"/>
            </a:pPr>
            <a:r>
              <a:rPr lang="en-US" sz="2400" dirty="0" smtClean="0">
                <a:solidFill>
                  <a:schemeClr val="tx1">
                    <a:lumMod val="50000"/>
                    <a:lumOff val="50000"/>
                  </a:schemeClr>
                </a:solidFill>
              </a:rPr>
              <a:t>~ 100 ‘unauthorized’ outposts</a:t>
            </a:r>
          </a:p>
          <a:p>
            <a:pPr lvl="0">
              <a:lnSpc>
                <a:spcPct val="150000"/>
              </a:lnSpc>
              <a:buFont typeface="Arial" pitchFamily="34" charset="0"/>
              <a:buChar char="•"/>
            </a:pPr>
            <a:r>
              <a:rPr lang="en-US" sz="2400" dirty="0" smtClean="0">
                <a:solidFill>
                  <a:schemeClr val="tx1">
                    <a:lumMod val="50000"/>
                    <a:lumOff val="50000"/>
                  </a:schemeClr>
                </a:solidFill>
              </a:rPr>
              <a:t>Population (end 2011): 520,000</a:t>
            </a:r>
          </a:p>
          <a:p>
            <a:pPr>
              <a:lnSpc>
                <a:spcPct val="150000"/>
              </a:lnSpc>
              <a:buFont typeface="Arial" pitchFamily="34" charset="0"/>
              <a:buChar char="•"/>
            </a:pPr>
            <a:r>
              <a:rPr lang="en-US" sz="2400" dirty="0" smtClean="0">
                <a:solidFill>
                  <a:schemeClr val="tx1">
                    <a:lumMod val="50000"/>
                    <a:lumOff val="50000"/>
                  </a:schemeClr>
                </a:solidFill>
              </a:rPr>
              <a:t>Fenced or patrolled areas</a:t>
            </a:r>
          </a:p>
          <a:p>
            <a:pPr>
              <a:lnSpc>
                <a:spcPct val="150000"/>
              </a:lnSpc>
              <a:buFont typeface="Arial" pitchFamily="34" charset="0"/>
              <a:buChar char="•"/>
            </a:pPr>
            <a:r>
              <a:rPr lang="en-US" sz="2400" dirty="0" smtClean="0">
                <a:solidFill>
                  <a:schemeClr val="tx1">
                    <a:lumMod val="50000"/>
                    <a:lumOff val="50000"/>
                  </a:schemeClr>
                </a:solidFill>
              </a:rPr>
              <a:t>Area: 173 km2, 3% of the WB</a:t>
            </a:r>
          </a:p>
          <a:p>
            <a:pPr lvl="0">
              <a:buFont typeface="Arial" pitchFamily="34" charset="0"/>
              <a:buChar char="•"/>
            </a:pPr>
            <a:endParaRPr lang="en-US" sz="2400" dirty="0" smtClean="0">
              <a:solidFill>
                <a:schemeClr val="tx1">
                  <a:lumMod val="50000"/>
                  <a:lumOff val="50000"/>
                </a:schemeClr>
              </a:solidFill>
            </a:endParaRPr>
          </a:p>
        </p:txBody>
      </p:sp>
      <p:sp>
        <p:nvSpPr>
          <p:cNvPr id="64" name="triggerpup" hidden="1">
            <a:hlinkClick r:id="" action="ppaction://noaction" highlightClick="1"/>
            <a:hlinkHover r:id="" action="ppaction://noaction" highlightClick="1"/>
          </p:cNvPr>
          <p:cNvSpPr txBox="1"/>
          <p:nvPr/>
        </p:nvSpPr>
        <p:spPr>
          <a:xfrm>
            <a:off x="92017" y="4800600"/>
            <a:ext cx="2168103" cy="276999"/>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defRPr/>
            </a:pPr>
            <a:r>
              <a:rPr lang="en-US" sz="1200" dirty="0">
                <a:solidFill>
                  <a:schemeClr val="accent4">
                    <a:lumMod val="50000"/>
                  </a:schemeClr>
                </a:solidFill>
                <a:latin typeface="Gill Sans MT" pitchFamily="34" charset="0"/>
                <a:cs typeface="Arial" pitchFamily="34" charset="0"/>
              </a:rPr>
              <a:t>Palestinian </a:t>
            </a:r>
            <a:r>
              <a:rPr lang="en-US" sz="1200" dirty="0" smtClean="0">
                <a:solidFill>
                  <a:schemeClr val="accent4">
                    <a:lumMod val="50000"/>
                  </a:schemeClr>
                </a:solidFill>
                <a:latin typeface="Gill Sans MT" pitchFamily="34" charset="0"/>
                <a:cs typeface="Arial" pitchFamily="34" charset="0"/>
              </a:rPr>
              <a:t>communities</a:t>
            </a:r>
            <a:endParaRPr lang="en-US" sz="1200" dirty="0">
              <a:solidFill>
                <a:schemeClr val="accent4">
                  <a:lumMod val="50000"/>
                </a:schemeClr>
              </a:solidFill>
              <a:latin typeface="Gill Sans MT" pitchFamily="34" charset="0"/>
              <a:cs typeface="Arial" pitchFamily="34" charset="0"/>
            </a:endParaRPr>
          </a:p>
        </p:txBody>
      </p:sp>
      <p:sp>
        <p:nvSpPr>
          <p:cNvPr id="65" name="pal_comm_on" hidden="1"/>
          <p:cNvSpPr/>
          <p:nvPr/>
        </p:nvSpPr>
        <p:spPr bwMode="auto">
          <a:xfrm>
            <a:off x="2043055" y="4866586"/>
            <a:ext cx="142875" cy="142875"/>
          </a:xfrm>
          <a:prstGeom prst="ellipse">
            <a:avLst/>
          </a:prstGeom>
          <a:solidFill>
            <a:srgbClr val="C00000"/>
          </a:solidFill>
          <a:ln w="9525">
            <a:noFill/>
            <a:miter lim="800000"/>
            <a:headEnd/>
            <a:tailEnd/>
          </a:ln>
        </p:spPr>
        <p:txBody>
          <a:bodyPr anchor="ctr"/>
          <a:lstStyle/>
          <a:p>
            <a:pPr algn="ctr" fontAlgn="auto">
              <a:spcBef>
                <a:spcPts val="0"/>
              </a:spcBef>
              <a:spcAft>
                <a:spcPts val="0"/>
              </a:spcAft>
              <a:defRPr/>
            </a:pPr>
            <a:endParaRPr lang="en-US" b="1">
              <a:latin typeface="+mn-lt"/>
              <a:cs typeface="+mn-cs"/>
            </a:endParaRPr>
          </a:p>
        </p:txBody>
      </p:sp>
      <p:sp>
        <p:nvSpPr>
          <p:cNvPr id="68" name="Settlemnts_on" hidden="1"/>
          <p:cNvSpPr/>
          <p:nvPr/>
        </p:nvSpPr>
        <p:spPr bwMode="auto">
          <a:xfrm>
            <a:off x="2070999" y="5221858"/>
            <a:ext cx="142875" cy="142875"/>
          </a:xfrm>
          <a:prstGeom prst="ellipse">
            <a:avLst/>
          </a:prstGeom>
          <a:solidFill>
            <a:srgbClr val="C00000"/>
          </a:solidFill>
          <a:ln w="9525">
            <a:noFill/>
            <a:miter lim="800000"/>
            <a:headEnd/>
            <a:tailEnd/>
          </a:ln>
        </p:spPr>
        <p:txBody>
          <a:bodyPr anchor="ctr"/>
          <a:lstStyle/>
          <a:p>
            <a:pPr algn="ctr" fontAlgn="auto">
              <a:spcBef>
                <a:spcPts val="0"/>
              </a:spcBef>
              <a:spcAft>
                <a:spcPts val="0"/>
              </a:spcAft>
              <a:defRPr/>
            </a:pPr>
            <a:endParaRPr lang="en-US" b="1">
              <a:latin typeface="+mn-lt"/>
              <a:cs typeface="+mn-cs"/>
            </a:endParaRPr>
          </a:p>
        </p:txBody>
      </p:sp>
      <p:sp>
        <p:nvSpPr>
          <p:cNvPr id="66" name="Pop Chart" hidden="1">
            <a:hlinkClick r:id="" action="ppaction://noaction" highlightClick="1"/>
            <a:hlinkHover r:id="" action="ppaction://noaction" highlightClick="1"/>
          </p:cNvPr>
          <p:cNvSpPr txBox="1"/>
          <p:nvPr/>
        </p:nvSpPr>
        <p:spPr>
          <a:xfrm>
            <a:off x="2366513" y="5516593"/>
            <a:ext cx="609600" cy="276999"/>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defRPr/>
            </a:pPr>
            <a:r>
              <a:rPr lang="en-US" sz="1200" dirty="0" smtClean="0">
                <a:solidFill>
                  <a:schemeClr val="accent4">
                    <a:lumMod val="50000"/>
                  </a:schemeClr>
                </a:solidFill>
                <a:latin typeface="Gill Sans MT" pitchFamily="34" charset="0"/>
                <a:cs typeface="Arial" pitchFamily="34" charset="0"/>
              </a:rPr>
              <a:t>Chart</a:t>
            </a:r>
            <a:endParaRPr lang="en-US" sz="1200" dirty="0">
              <a:solidFill>
                <a:schemeClr val="accent4">
                  <a:lumMod val="50000"/>
                </a:schemeClr>
              </a:solidFill>
              <a:latin typeface="Gill Sans MT" pitchFamily="34" charset="0"/>
              <a:cs typeface="Arial" pitchFamily="34" charset="0"/>
            </a:endParaRPr>
          </a:p>
        </p:txBody>
      </p:sp>
      <p:sp>
        <p:nvSpPr>
          <p:cNvPr id="69" name="Pop ChartOn" hidden="1"/>
          <p:cNvSpPr/>
          <p:nvPr/>
        </p:nvSpPr>
        <p:spPr bwMode="auto">
          <a:xfrm>
            <a:off x="2823713" y="5592793"/>
            <a:ext cx="142875" cy="142875"/>
          </a:xfrm>
          <a:prstGeom prst="ellipse">
            <a:avLst/>
          </a:prstGeom>
          <a:solidFill>
            <a:srgbClr val="C00000"/>
          </a:solidFill>
          <a:ln w="9525">
            <a:noFill/>
            <a:miter lim="800000"/>
            <a:headEnd/>
            <a:tailEnd/>
          </a:ln>
        </p:spPr>
        <p:txBody>
          <a:bodyPr anchor="ctr"/>
          <a:lstStyle/>
          <a:p>
            <a:pPr algn="ctr" fontAlgn="auto">
              <a:spcBef>
                <a:spcPts val="0"/>
              </a:spcBef>
              <a:spcAft>
                <a:spcPts val="0"/>
              </a:spcAft>
              <a:defRPr/>
            </a:pPr>
            <a:endParaRPr lang="en-US" b="1">
              <a:latin typeface="+mn-lt"/>
              <a:cs typeface="+mn-cs"/>
            </a:endParaRPr>
          </a:p>
        </p:txBody>
      </p:sp>
      <p:graphicFrame>
        <p:nvGraphicFramePr>
          <p:cNvPr id="73" name="Chart Pic" hidden="1"/>
          <p:cNvGraphicFramePr/>
          <p:nvPr/>
        </p:nvGraphicFramePr>
        <p:xfrm>
          <a:off x="0" y="533400"/>
          <a:ext cx="4953000" cy="3657600"/>
        </p:xfrm>
        <a:graphic>
          <a:graphicData uri="http://schemas.openxmlformats.org/drawingml/2006/chart">
            <c:chart xmlns:c="http://schemas.openxmlformats.org/drawingml/2006/chart" xmlns:r="http://schemas.openxmlformats.org/officeDocument/2006/relationships" r:id="rId14"/>
          </a:graphicData>
        </a:graphic>
      </p:graphicFrame>
      <p:pic>
        <p:nvPicPr>
          <p:cNvPr id="34" name="Outposts" descr="R:\filing\GIS\projects\Presentations\Presentation_2011\Restructure\East Jerusalem.png" hidden="1"/>
          <p:cNvPicPr>
            <a:picLocks noChangeAspect="1" noChangeArrowheads="1"/>
          </p:cNvPicPr>
          <p:nvPr/>
        </p:nvPicPr>
        <p:blipFill>
          <a:blip r:embed="rId15" cstate="email"/>
          <a:stretch>
            <a:fillRect/>
          </a:stretch>
        </p:blipFill>
        <p:spPr bwMode="auto">
          <a:xfrm>
            <a:off x="4946650" y="0"/>
            <a:ext cx="4197350" cy="6857823"/>
          </a:xfrm>
          <a:prstGeom prst="rect">
            <a:avLst/>
          </a:prstGeom>
          <a:noFill/>
          <a:ln w="9525">
            <a:noFill/>
            <a:miter lim="800000"/>
            <a:headEnd/>
            <a:tailEnd/>
          </a:ln>
        </p:spPr>
      </p:pic>
      <p:sp>
        <p:nvSpPr>
          <p:cNvPr id="33" name="trigger outposts" hidden="1">
            <a:hlinkClick r:id="" action="ppaction://noaction" highlightClick="1"/>
            <a:hlinkHover r:id="" action="ppaction://noaction" highlightClick="1"/>
          </p:cNvPr>
          <p:cNvSpPr txBox="1"/>
          <p:nvPr/>
        </p:nvSpPr>
        <p:spPr>
          <a:xfrm>
            <a:off x="98424" y="6288298"/>
            <a:ext cx="2187575" cy="276999"/>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defRPr/>
            </a:pPr>
            <a:r>
              <a:rPr lang="en-US" sz="1200" dirty="0" smtClean="0">
                <a:solidFill>
                  <a:schemeClr val="accent4">
                    <a:lumMod val="50000"/>
                  </a:schemeClr>
                </a:solidFill>
                <a:latin typeface="Gill Sans MT" pitchFamily="34" charset="0"/>
                <a:cs typeface="Arial" pitchFamily="34" charset="0"/>
              </a:rPr>
              <a:t>Outposts</a:t>
            </a:r>
            <a:endParaRPr lang="en-US" sz="1200" dirty="0">
              <a:solidFill>
                <a:schemeClr val="accent4">
                  <a:lumMod val="50000"/>
                </a:schemeClr>
              </a:solidFill>
              <a:latin typeface="Gill Sans MT" pitchFamily="34" charset="0"/>
              <a:cs typeface="Arial" pitchFamily="34" charset="0"/>
            </a:endParaRPr>
          </a:p>
        </p:txBody>
      </p:sp>
      <p:sp>
        <p:nvSpPr>
          <p:cNvPr id="35" name="Settlemnts_on" hidden="1"/>
          <p:cNvSpPr/>
          <p:nvPr/>
        </p:nvSpPr>
        <p:spPr bwMode="auto">
          <a:xfrm>
            <a:off x="2062371" y="6348680"/>
            <a:ext cx="142875" cy="142875"/>
          </a:xfrm>
          <a:prstGeom prst="ellipse">
            <a:avLst/>
          </a:prstGeom>
          <a:solidFill>
            <a:srgbClr val="C00000"/>
          </a:solidFill>
          <a:ln w="9525">
            <a:noFill/>
            <a:miter lim="800000"/>
            <a:headEnd/>
            <a:tailEnd/>
          </a:ln>
        </p:spPr>
        <p:txBody>
          <a:bodyPr anchor="ctr"/>
          <a:lstStyle/>
          <a:p>
            <a:pPr algn="ctr" fontAlgn="auto">
              <a:spcBef>
                <a:spcPts val="0"/>
              </a:spcBef>
              <a:spcAft>
                <a:spcPts val="0"/>
              </a:spcAft>
              <a:defRPr/>
            </a:pPr>
            <a:endParaRPr lang="en-US" b="1">
              <a:latin typeface="+mn-lt"/>
              <a:cs typeface="+mn-cs"/>
            </a:endParaRPr>
          </a:p>
        </p:txBody>
      </p:sp>
      <p:pic>
        <p:nvPicPr>
          <p:cNvPr id="36" name="photosettlment" descr="\\psf\Host\Volumes\photos$\jctordai2010\Har Homa1 2009 jctordai.jpg"/>
          <p:cNvPicPr>
            <a:picLocks noChangeAspect="1" noChangeArrowheads="1"/>
          </p:cNvPicPr>
          <p:nvPr/>
        </p:nvPicPr>
        <p:blipFill>
          <a:blip r:embed="rId13" cstate="email">
            <a:duotone>
              <a:prstClr val="black"/>
              <a:schemeClr val="accent1">
                <a:tint val="45000"/>
                <a:satMod val="400000"/>
              </a:schemeClr>
            </a:duotone>
          </a:blip>
          <a:srcRect/>
          <a:stretch>
            <a:fillRect/>
          </a:stretch>
        </p:blipFill>
        <p:spPr bwMode="auto">
          <a:xfrm>
            <a:off x="0" y="681239"/>
            <a:ext cx="4672033" cy="3109711"/>
          </a:xfrm>
          <a:prstGeom prst="rect">
            <a:avLst/>
          </a:prstGeom>
          <a:noFill/>
          <a:ln w="9525">
            <a:noFill/>
            <a:miter lim="800000"/>
            <a:headEnd/>
            <a:tailEnd/>
          </a:ln>
        </p:spPr>
      </p:pic>
      <p:sp>
        <p:nvSpPr>
          <p:cNvPr id="61" name="SettRegcouncill text"/>
          <p:cNvSpPr txBox="1"/>
          <p:nvPr/>
        </p:nvSpPr>
        <p:spPr>
          <a:xfrm>
            <a:off x="276042" y="737556"/>
            <a:ext cx="4286701" cy="2862322"/>
          </a:xfrm>
          <a:prstGeom prst="rect">
            <a:avLst/>
          </a:prstGeom>
          <a:noFill/>
        </p:spPr>
        <p:txBody>
          <a:bodyPr wrap="square" rtlCol="0">
            <a:spAutoFit/>
          </a:bodyPr>
          <a:lstStyle/>
          <a:p>
            <a:pPr lvl="0">
              <a:lnSpc>
                <a:spcPct val="150000"/>
              </a:lnSpc>
            </a:pPr>
            <a:r>
              <a:rPr lang="en-US" sz="2000" b="1" dirty="0" smtClean="0">
                <a:solidFill>
                  <a:schemeClr val="bg1"/>
                </a:solidFill>
                <a:latin typeface="Gill Sans MT" pitchFamily="34" charset="0"/>
              </a:rPr>
              <a:t>Settlements’ Local &amp; Regional councils </a:t>
            </a:r>
          </a:p>
          <a:p>
            <a:pPr marL="173038" indent="-173038">
              <a:lnSpc>
                <a:spcPct val="150000"/>
              </a:lnSpc>
              <a:buFont typeface="Arial" pitchFamily="34" charset="0"/>
              <a:buChar char="•"/>
            </a:pPr>
            <a:r>
              <a:rPr lang="en-US" sz="2000" dirty="0" smtClean="0">
                <a:solidFill>
                  <a:schemeClr val="bg1"/>
                </a:solidFill>
                <a:latin typeface="Gill Sans MT" pitchFamily="34" charset="0"/>
              </a:rPr>
              <a:t>Land use subject to ICA approval</a:t>
            </a:r>
          </a:p>
          <a:p>
            <a:pPr marL="173038" indent="-173038">
              <a:lnSpc>
                <a:spcPct val="150000"/>
              </a:lnSpc>
              <a:buFont typeface="Arial" pitchFamily="34" charset="0"/>
              <a:buChar char="•"/>
            </a:pPr>
            <a:r>
              <a:rPr lang="en-US" sz="2000" dirty="0" smtClean="0">
                <a:solidFill>
                  <a:schemeClr val="bg1"/>
                </a:solidFill>
                <a:latin typeface="Gill Sans MT" pitchFamily="34" charset="0"/>
              </a:rPr>
              <a:t>Reserves for settlement expansion</a:t>
            </a:r>
          </a:p>
          <a:p>
            <a:pPr marL="173038" indent="-173038">
              <a:lnSpc>
                <a:spcPct val="150000"/>
              </a:lnSpc>
              <a:buFont typeface="Arial" pitchFamily="34" charset="0"/>
              <a:buChar char="•"/>
            </a:pPr>
            <a:r>
              <a:rPr lang="en-US" sz="2000" dirty="0" smtClean="0">
                <a:solidFill>
                  <a:schemeClr val="bg1"/>
                </a:solidFill>
                <a:latin typeface="Gill Sans MT" pitchFamily="34" charset="0"/>
              </a:rPr>
              <a:t>Off limits for Palestinian development</a:t>
            </a:r>
          </a:p>
          <a:p>
            <a:pPr marL="173038" indent="-173038">
              <a:lnSpc>
                <a:spcPct val="150000"/>
              </a:lnSpc>
              <a:buFont typeface="Arial" pitchFamily="34" charset="0"/>
              <a:buChar char="•"/>
            </a:pPr>
            <a:r>
              <a:rPr lang="en-US" sz="2000" dirty="0" smtClean="0">
                <a:solidFill>
                  <a:schemeClr val="bg1"/>
                </a:solidFill>
                <a:latin typeface="Gill Sans MT" pitchFamily="34" charset="0"/>
              </a:rPr>
              <a:t>Area: 2,400 km2, 42.7% of the WB</a:t>
            </a:r>
          </a:p>
        </p:txBody>
      </p:sp>
    </p:spTree>
  </p:cSld>
  <p:clrMapOvr>
    <a:masterClrMapping/>
  </p:clrMapOvr>
  <p:transition xmlns:p14="http://schemas.microsoft.com/office/powerpoint/2010/main" advClick="0"/>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strips(downLeft)">
                                      <p:cBhvr>
                                        <p:cTn id="7" dur="500"/>
                                        <p:tgtEl>
                                          <p:spTgt spid="30"/>
                                        </p:tgtEl>
                                      </p:cBhvr>
                                    </p:animEffect>
                                  </p:childTnLst>
                                </p:cTn>
                              </p:par>
                              <p:par>
                                <p:cTn id="8" presetID="22" presetClass="entr" presetSubtype="1" fill="hold" nodeType="withEffect">
                                  <p:stCondLst>
                                    <p:cond delay="0"/>
                                  </p:stCondLst>
                                  <p:childTnLst>
                                    <p:set>
                                      <p:cBhvr>
                                        <p:cTn id="9" dur="1" fill="hold">
                                          <p:stCondLst>
                                            <p:cond delay="0"/>
                                          </p:stCondLst>
                                        </p:cTn>
                                        <p:tgtEl>
                                          <p:spTgt spid="240654"/>
                                        </p:tgtEl>
                                        <p:attrNameLst>
                                          <p:attrName>style.visibility</p:attrName>
                                        </p:attrNameLst>
                                      </p:cBhvr>
                                      <p:to>
                                        <p:strVal val="visible"/>
                                      </p:to>
                                    </p:set>
                                    <p:animEffect transition="in" filter="wipe(up)">
                                      <p:cBhvr>
                                        <p:cTn id="10" dur="500"/>
                                        <p:tgtEl>
                                          <p:spTgt spid="240654"/>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240657"/>
                                        </p:tgtEl>
                                        <p:attrNameLst>
                                          <p:attrName>style.visibility</p:attrName>
                                        </p:attrNameLst>
                                      </p:cBhvr>
                                      <p:to>
                                        <p:strVal val="visible"/>
                                      </p:to>
                                    </p:set>
                                    <p:animEffect transition="in" filter="fade">
                                      <p:cBhvr>
                                        <p:cTn id="14" dur="1000"/>
                                        <p:tgtEl>
                                          <p:spTgt spid="240657"/>
                                        </p:tgtEl>
                                      </p:cBhvr>
                                    </p:animEffect>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240647"/>
                                        </p:tgtEl>
                                        <p:attrNameLst>
                                          <p:attrName>style.visibility</p:attrName>
                                        </p:attrNameLst>
                                      </p:cBhvr>
                                      <p:to>
                                        <p:strVal val="visible"/>
                                      </p:to>
                                    </p:set>
                                    <p:animEffect transition="in" filter="wipe(up)">
                                      <p:cBhvr>
                                        <p:cTn id="18" dur="500"/>
                                        <p:tgtEl>
                                          <p:spTgt spid="240647"/>
                                        </p:tgtEl>
                                      </p:cBhvr>
                                    </p:animEffect>
                                  </p:childTnLst>
                                </p:cTn>
                              </p:par>
                              <p:par>
                                <p:cTn id="19" presetID="18" presetClass="entr" presetSubtype="12"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strips(downLeft)">
                                      <p:cBhvr>
                                        <p:cTn id="21" dur="500"/>
                                        <p:tgtEl>
                                          <p:spTgt spid="2"/>
                                        </p:tgtEl>
                                      </p:cBhvr>
                                    </p:animEffect>
                                  </p:childTnLst>
                                </p:cTn>
                              </p:par>
                              <p:par>
                                <p:cTn id="22" presetID="12" presetClass="entr" presetSubtype="4" fill="hold" grpId="0" nodeType="with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slide(fromBottom)">
                                      <p:cBhvr>
                                        <p:cTn id="24" dur="300"/>
                                        <p:tgtEl>
                                          <p:spTgt spid="64"/>
                                        </p:tgtEl>
                                      </p:cBhvr>
                                    </p:animEffect>
                                  </p:childTnLst>
                                </p:cTn>
                              </p:par>
                              <p:par>
                                <p:cTn id="25" presetID="12" presetClass="entr" presetSubtype="4"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slide(fromBottom)">
                                      <p:cBhvr>
                                        <p:cTn id="27" dur="300"/>
                                        <p:tgtEl>
                                          <p:spTgt spid="23"/>
                                        </p:tgtEl>
                                      </p:cBhvr>
                                    </p:animEffect>
                                  </p:childTnLst>
                                </p:cTn>
                              </p:par>
                              <p:par>
                                <p:cTn id="28" presetID="12" presetClass="entr" presetSubtype="4" fill="hold" grpId="1" nodeType="withEffect">
                                  <p:stCondLst>
                                    <p:cond delay="0"/>
                                  </p:stCondLst>
                                  <p:childTnLst>
                                    <p:set>
                                      <p:cBhvr>
                                        <p:cTn id="29" dur="1" fill="hold">
                                          <p:stCondLst>
                                            <p:cond delay="0"/>
                                          </p:stCondLst>
                                        </p:cTn>
                                        <p:tgtEl>
                                          <p:spTgt spid="62"/>
                                        </p:tgtEl>
                                        <p:attrNameLst>
                                          <p:attrName>style.visibility</p:attrName>
                                        </p:attrNameLst>
                                      </p:cBhvr>
                                      <p:to>
                                        <p:strVal val="visible"/>
                                      </p:to>
                                    </p:set>
                                    <p:animEffect transition="in" filter="slide(fromBottom)">
                                      <p:cBhvr>
                                        <p:cTn id="30" dur="300"/>
                                        <p:tgtEl>
                                          <p:spTgt spid="62"/>
                                        </p:tgtEl>
                                      </p:cBhvr>
                                    </p:animEffect>
                                  </p:childTnLst>
                                </p:cTn>
                              </p:par>
                              <p:par>
                                <p:cTn id="31" presetID="12" presetClass="entr" presetSubtype="4"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animEffect transition="in" filter="slide(fromBottom)">
                                      <p:cBhvr>
                                        <p:cTn id="33" dur="300"/>
                                        <p:tgtEl>
                                          <p:spTgt spid="44"/>
                                        </p:tgtEl>
                                      </p:cBhvr>
                                    </p:animEffect>
                                  </p:childTnLst>
                                </p:cTn>
                              </p:par>
                              <p:par>
                                <p:cTn id="34" presetID="12" presetClass="entr" presetSubtype="4" fill="hold" grpId="0" nodeType="withEffect">
                                  <p:stCondLst>
                                    <p:cond delay="0"/>
                                  </p:stCondLst>
                                  <p:childTnLst>
                                    <p:set>
                                      <p:cBhvr>
                                        <p:cTn id="35" dur="1" fill="hold">
                                          <p:stCondLst>
                                            <p:cond delay="0"/>
                                          </p:stCondLst>
                                        </p:cTn>
                                        <p:tgtEl>
                                          <p:spTgt spid="62"/>
                                        </p:tgtEl>
                                        <p:attrNameLst>
                                          <p:attrName>style.visibility</p:attrName>
                                        </p:attrNameLst>
                                      </p:cBhvr>
                                      <p:to>
                                        <p:strVal val="visible"/>
                                      </p:to>
                                    </p:set>
                                    <p:animEffect transition="in" filter="slide(fromBottom)">
                                      <p:cBhvr>
                                        <p:cTn id="36" dur="300"/>
                                        <p:tgtEl>
                                          <p:spTgt spid="62"/>
                                        </p:tgtEl>
                                      </p:cBhvr>
                                    </p:animEffect>
                                  </p:childTnLst>
                                </p:cTn>
                              </p:par>
                              <p:par>
                                <p:cTn id="37" presetID="12" presetClass="entr" presetSubtype="4" fill="hold" grpId="0" nodeType="withEffect">
                                  <p:stCondLst>
                                    <p:cond delay="0"/>
                                  </p:stCondLst>
                                  <p:childTnLst>
                                    <p:set>
                                      <p:cBhvr>
                                        <p:cTn id="38" dur="1" fill="hold">
                                          <p:stCondLst>
                                            <p:cond delay="0"/>
                                          </p:stCondLst>
                                        </p:cTn>
                                        <p:tgtEl>
                                          <p:spTgt spid="66"/>
                                        </p:tgtEl>
                                        <p:attrNameLst>
                                          <p:attrName>style.visibility</p:attrName>
                                        </p:attrNameLst>
                                      </p:cBhvr>
                                      <p:to>
                                        <p:strVal val="visible"/>
                                      </p:to>
                                    </p:set>
                                    <p:animEffect transition="in" filter="slide(fromBottom)">
                                      <p:cBhvr>
                                        <p:cTn id="39" dur="300"/>
                                        <p:tgtEl>
                                          <p:spTgt spid="66"/>
                                        </p:tgtEl>
                                      </p:cBhvr>
                                    </p:animEffect>
                                  </p:childTnLst>
                                </p:cTn>
                              </p:par>
                              <p:par>
                                <p:cTn id="40" presetID="12" presetClass="entr" presetSubtype="4" fill="hold" grpId="0" nodeType="with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slide(fromBottom)">
                                      <p:cBhvr>
                                        <p:cTn id="42" dur="3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23"/>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68"/>
                                        </p:tgtEl>
                                        <p:attrNameLst>
                                          <p:attrName>style.visibility</p:attrName>
                                        </p:attrNameLst>
                                      </p:cBhvr>
                                      <p:to>
                                        <p:strVal val="visible"/>
                                      </p:to>
                                    </p:set>
                                  </p:childTnLst>
                                </p:cTn>
                              </p:par>
                              <p:par>
                                <p:cTn id="48" presetID="10" presetClass="entr" presetSubtype="0" fill="hold" nodeType="withEffect">
                                  <p:stCondLst>
                                    <p:cond delay="0"/>
                                  </p:stCondLst>
                                  <p:childTnLst>
                                    <p:set>
                                      <p:cBhvr>
                                        <p:cTn id="49" dur="1" fill="hold">
                                          <p:stCondLst>
                                            <p:cond delay="0"/>
                                          </p:stCondLst>
                                        </p:cTn>
                                        <p:tgtEl>
                                          <p:spTgt spid="240653"/>
                                        </p:tgtEl>
                                        <p:attrNameLst>
                                          <p:attrName>style.visibility</p:attrName>
                                        </p:attrNameLst>
                                      </p:cBhvr>
                                      <p:to>
                                        <p:strVal val="visible"/>
                                      </p:to>
                                    </p:set>
                                    <p:animEffect transition="in" filter="fade">
                                      <p:cBhvr>
                                        <p:cTn id="50" dur="500"/>
                                        <p:tgtEl>
                                          <p:spTgt spid="240653"/>
                                        </p:tgtEl>
                                      </p:cBhvr>
                                    </p:animEffect>
                                  </p:childTnLst>
                                </p:cTn>
                              </p:par>
                              <p:par>
                                <p:cTn id="51" presetID="1" presetClass="entr" presetSubtype="0" fill="hold" nodeType="withEffect">
                                  <p:stCondLst>
                                    <p:cond delay="0"/>
                                  </p:stCondLst>
                                  <p:childTnLst>
                                    <p:set>
                                      <p:cBhvr>
                                        <p:cTn id="52" dur="1" fill="hold">
                                          <p:stCondLst>
                                            <p:cond delay="0"/>
                                          </p:stCondLst>
                                        </p:cTn>
                                        <p:tgtEl>
                                          <p:spTgt spid="3"/>
                                        </p:tgtEl>
                                        <p:attrNameLst>
                                          <p:attrName>style.visibility</p:attrName>
                                        </p:attrNameLst>
                                      </p:cBhvr>
                                      <p:to>
                                        <p:strVal val="visible"/>
                                      </p:to>
                                    </p:set>
                                  </p:childTnLst>
                                </p:cTn>
                              </p:par>
                            </p:childTnLst>
                          </p:cTn>
                        </p:par>
                        <p:par>
                          <p:cTn id="53" fill="hold">
                            <p:stCondLst>
                              <p:cond delay="500"/>
                            </p:stCondLst>
                            <p:childTnLst>
                              <p:par>
                                <p:cTn id="54" presetID="9" presetClass="emph" presetSubtype="0" nodeType="afterEffect">
                                  <p:stCondLst>
                                    <p:cond delay="1000"/>
                                  </p:stCondLst>
                                  <p:childTnLst>
                                    <p:set>
                                      <p:cBhvr rctx="PPT">
                                        <p:cTn id="55" dur="indefinite"/>
                                        <p:tgtEl>
                                          <p:spTgt spid="3"/>
                                        </p:tgtEl>
                                        <p:attrNameLst>
                                          <p:attrName>style.opacity</p:attrName>
                                        </p:attrNameLst>
                                      </p:cBhvr>
                                      <p:to>
                                        <p:strVal val="0.5"/>
                                      </p:to>
                                    </p:set>
                                    <p:animEffect filter="image" prLst="opacity: 0.5">
                                      <p:cBhvr rctx="IE">
                                        <p:cTn id="56" dur="indefinite"/>
                                        <p:tgtEl>
                                          <p:spTgt spid="3"/>
                                        </p:tgtEl>
                                      </p:cBhvr>
                                    </p:animEffect>
                                  </p:childTnLst>
                                </p:cTn>
                              </p:par>
                              <p:par>
                                <p:cTn id="57" presetID="1" presetClass="entr" presetSubtype="0" fill="hold" grpId="0" nodeType="withEffect">
                                  <p:stCondLst>
                                    <p:cond delay="500"/>
                                  </p:stCondLst>
                                  <p:childTnLst>
                                    <p:set>
                                      <p:cBhvr>
                                        <p:cTn id="58" dur="1" fill="hold">
                                          <p:stCondLst>
                                            <p:cond delay="0"/>
                                          </p:stCondLst>
                                        </p:cTn>
                                        <p:tgtEl>
                                          <p:spTgt spid="83">
                                            <p:txEl>
                                              <p:pRg st="0" end="0"/>
                                            </p:txEl>
                                          </p:spTgt>
                                        </p:tgtEl>
                                        <p:attrNameLst>
                                          <p:attrName>style.visibility</p:attrName>
                                        </p:attrNameLst>
                                      </p:cBhvr>
                                      <p:to>
                                        <p:strVal val="visible"/>
                                      </p:to>
                                    </p:set>
                                  </p:childTnLst>
                                </p:cTn>
                              </p:par>
                              <p:par>
                                <p:cTn id="59" presetID="1" presetClass="entr" presetSubtype="0" fill="hold" grpId="0" nodeType="withEffect">
                                  <p:stCondLst>
                                    <p:cond delay="500"/>
                                  </p:stCondLst>
                                  <p:childTnLst>
                                    <p:set>
                                      <p:cBhvr>
                                        <p:cTn id="60" dur="1" fill="hold">
                                          <p:stCondLst>
                                            <p:cond delay="0"/>
                                          </p:stCondLst>
                                        </p:cTn>
                                        <p:tgtEl>
                                          <p:spTgt spid="83">
                                            <p:txEl>
                                              <p:pRg st="1" end="1"/>
                                            </p:txEl>
                                          </p:spTgt>
                                        </p:tgtEl>
                                        <p:attrNameLst>
                                          <p:attrName>style.visibility</p:attrName>
                                        </p:attrNameLst>
                                      </p:cBhvr>
                                      <p:to>
                                        <p:strVal val="visible"/>
                                      </p:to>
                                    </p:set>
                                  </p:childTnLst>
                                </p:cTn>
                              </p:par>
                              <p:par>
                                <p:cTn id="61" presetID="1" presetClass="entr" presetSubtype="0" fill="hold" grpId="0" nodeType="withEffect">
                                  <p:stCondLst>
                                    <p:cond delay="500"/>
                                  </p:stCondLst>
                                  <p:childTnLst>
                                    <p:set>
                                      <p:cBhvr>
                                        <p:cTn id="62" dur="1" fill="hold">
                                          <p:stCondLst>
                                            <p:cond delay="0"/>
                                          </p:stCondLst>
                                        </p:cTn>
                                        <p:tgtEl>
                                          <p:spTgt spid="83">
                                            <p:txEl>
                                              <p:pRg st="2" end="2"/>
                                            </p:txEl>
                                          </p:spTgt>
                                        </p:tgtEl>
                                        <p:attrNameLst>
                                          <p:attrName>style.visibility</p:attrName>
                                        </p:attrNameLst>
                                      </p:cBhvr>
                                      <p:to>
                                        <p:strVal val="visible"/>
                                      </p:to>
                                    </p:set>
                                  </p:childTnLst>
                                </p:cTn>
                              </p:par>
                              <p:par>
                                <p:cTn id="63" presetID="1" presetClass="entr" presetSubtype="0" fill="hold" grpId="0" nodeType="withEffect">
                                  <p:stCondLst>
                                    <p:cond delay="500"/>
                                  </p:stCondLst>
                                  <p:childTnLst>
                                    <p:set>
                                      <p:cBhvr>
                                        <p:cTn id="64" dur="1" fill="hold">
                                          <p:stCondLst>
                                            <p:cond delay="0"/>
                                          </p:stCondLst>
                                        </p:cTn>
                                        <p:tgtEl>
                                          <p:spTgt spid="83">
                                            <p:txEl>
                                              <p:pRg st="3" end="3"/>
                                            </p:txEl>
                                          </p:spTgt>
                                        </p:tgtEl>
                                        <p:attrNameLst>
                                          <p:attrName>style.visibility</p:attrName>
                                        </p:attrNameLst>
                                      </p:cBhvr>
                                      <p:to>
                                        <p:strVal val="visible"/>
                                      </p:to>
                                    </p:set>
                                  </p:childTnLst>
                                </p:cTn>
                              </p:par>
                              <p:par>
                                <p:cTn id="65" presetID="1" presetClass="entr" presetSubtype="0" fill="hold" grpId="0" nodeType="withEffect">
                                  <p:stCondLst>
                                    <p:cond delay="500"/>
                                  </p:stCondLst>
                                  <p:childTnLst>
                                    <p:set>
                                      <p:cBhvr>
                                        <p:cTn id="66" dur="1" fill="hold">
                                          <p:stCondLst>
                                            <p:cond delay="0"/>
                                          </p:stCondLst>
                                        </p:cTn>
                                        <p:tgtEl>
                                          <p:spTgt spid="83">
                                            <p:txEl>
                                              <p:pRg st="4" end="4"/>
                                            </p:txEl>
                                          </p:spTgt>
                                        </p:tgtEl>
                                        <p:attrNameLst>
                                          <p:attrName>style.visibility</p:attrName>
                                        </p:attrNameLst>
                                      </p:cBhvr>
                                      <p:to>
                                        <p:strVal val="visible"/>
                                      </p:to>
                                    </p:set>
                                  </p:childTnLst>
                                </p:cTn>
                              </p:par>
                              <p:par>
                                <p:cTn id="67" presetID="1" presetClass="entr" presetSubtype="0" fill="hold" grpId="0" nodeType="withEffect">
                                  <p:stCondLst>
                                    <p:cond delay="500"/>
                                  </p:stCondLst>
                                  <p:childTnLst>
                                    <p:set>
                                      <p:cBhvr>
                                        <p:cTn id="68" dur="1" fill="hold">
                                          <p:stCondLst>
                                            <p:cond delay="0"/>
                                          </p:stCondLst>
                                        </p:cTn>
                                        <p:tgtEl>
                                          <p:spTgt spid="83">
                                            <p:txEl>
                                              <p:pRg st="5" end="5"/>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nodeType="clickEffect">
                                  <p:stCondLst>
                                    <p:cond delay="0"/>
                                  </p:stCondLst>
                                  <p:childTnLst>
                                    <p:set>
                                      <p:cBhvr>
                                        <p:cTn id="72" dur="1" fill="hold">
                                          <p:stCondLst>
                                            <p:cond delay="0"/>
                                          </p:stCondLst>
                                        </p:cTn>
                                        <p:tgtEl>
                                          <p:spTgt spid="2"/>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nodeType="clickEffect">
                                  <p:stCondLst>
                                    <p:cond delay="0"/>
                                  </p:stCondLst>
                                  <p:childTnLst>
                                    <p:set>
                                      <p:cBhvr>
                                        <p:cTn id="76" dur="1" fill="hold">
                                          <p:stCondLst>
                                            <p:cond delay="0"/>
                                          </p:stCondLst>
                                        </p:cTn>
                                        <p:tgtEl>
                                          <p:spTgt spid="68"/>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240653"/>
                                        </p:tgtEl>
                                      </p:cBhvr>
                                    </p:animEffect>
                                    <p:set>
                                      <p:cBhvr>
                                        <p:cTn id="79" dur="1" fill="hold">
                                          <p:stCondLst>
                                            <p:cond delay="499"/>
                                          </p:stCondLst>
                                        </p:cTn>
                                        <p:tgtEl>
                                          <p:spTgt spid="240653"/>
                                        </p:tgtEl>
                                        <p:attrNameLst>
                                          <p:attrName>style.visibility</p:attrName>
                                        </p:attrNameLst>
                                      </p:cBhvr>
                                      <p:to>
                                        <p:strVal val="hidden"/>
                                      </p:to>
                                    </p:set>
                                  </p:childTnLst>
                                </p:cTn>
                              </p:par>
                              <p:par>
                                <p:cTn id="80" presetID="1" presetClass="exit" presetSubtype="0" fill="hold" grpId="1" nodeType="withEffect">
                                  <p:stCondLst>
                                    <p:cond delay="0"/>
                                  </p:stCondLst>
                                  <p:childTnLst>
                                    <p:set>
                                      <p:cBhvr>
                                        <p:cTn id="81" dur="1" fill="hold">
                                          <p:stCondLst>
                                            <p:cond delay="0"/>
                                          </p:stCondLst>
                                        </p:cTn>
                                        <p:tgtEl>
                                          <p:spTgt spid="83">
                                            <p:txEl>
                                              <p:pRg st="0" end="0"/>
                                            </p:txEl>
                                          </p:spTgt>
                                        </p:tgtEl>
                                        <p:attrNameLst>
                                          <p:attrName>style.visibility</p:attrName>
                                        </p:attrNameLst>
                                      </p:cBhvr>
                                      <p:to>
                                        <p:strVal val="hidden"/>
                                      </p:to>
                                    </p:set>
                                  </p:childTnLst>
                                </p:cTn>
                              </p:par>
                              <p:par>
                                <p:cTn id="82" presetID="1" presetClass="exit" presetSubtype="0" fill="hold" grpId="1" nodeType="withEffect">
                                  <p:stCondLst>
                                    <p:cond delay="0"/>
                                  </p:stCondLst>
                                  <p:childTnLst>
                                    <p:set>
                                      <p:cBhvr>
                                        <p:cTn id="83" dur="1" fill="hold">
                                          <p:stCondLst>
                                            <p:cond delay="0"/>
                                          </p:stCondLst>
                                        </p:cTn>
                                        <p:tgtEl>
                                          <p:spTgt spid="83">
                                            <p:txEl>
                                              <p:pRg st="1" end="1"/>
                                            </p:txEl>
                                          </p:spTgt>
                                        </p:tgtEl>
                                        <p:attrNameLst>
                                          <p:attrName>style.visibility</p:attrName>
                                        </p:attrNameLst>
                                      </p:cBhvr>
                                      <p:to>
                                        <p:strVal val="hidden"/>
                                      </p:to>
                                    </p:set>
                                  </p:childTnLst>
                                </p:cTn>
                              </p:par>
                              <p:par>
                                <p:cTn id="84" presetID="1" presetClass="exit" presetSubtype="0" fill="hold" grpId="1" nodeType="withEffect">
                                  <p:stCondLst>
                                    <p:cond delay="0"/>
                                  </p:stCondLst>
                                  <p:childTnLst>
                                    <p:set>
                                      <p:cBhvr>
                                        <p:cTn id="85" dur="1" fill="hold">
                                          <p:stCondLst>
                                            <p:cond delay="0"/>
                                          </p:stCondLst>
                                        </p:cTn>
                                        <p:tgtEl>
                                          <p:spTgt spid="83">
                                            <p:txEl>
                                              <p:pRg st="2" end="2"/>
                                            </p:txEl>
                                          </p:spTgt>
                                        </p:tgtEl>
                                        <p:attrNameLst>
                                          <p:attrName>style.visibility</p:attrName>
                                        </p:attrNameLst>
                                      </p:cBhvr>
                                      <p:to>
                                        <p:strVal val="hidden"/>
                                      </p:to>
                                    </p:set>
                                  </p:childTnLst>
                                </p:cTn>
                              </p:par>
                              <p:par>
                                <p:cTn id="86" presetID="1" presetClass="exit" presetSubtype="0" fill="hold" grpId="1" nodeType="withEffect">
                                  <p:stCondLst>
                                    <p:cond delay="0"/>
                                  </p:stCondLst>
                                  <p:childTnLst>
                                    <p:set>
                                      <p:cBhvr>
                                        <p:cTn id="87" dur="1" fill="hold">
                                          <p:stCondLst>
                                            <p:cond delay="0"/>
                                          </p:stCondLst>
                                        </p:cTn>
                                        <p:tgtEl>
                                          <p:spTgt spid="83">
                                            <p:txEl>
                                              <p:pRg st="3" end="3"/>
                                            </p:txEl>
                                          </p:spTgt>
                                        </p:tgtEl>
                                        <p:attrNameLst>
                                          <p:attrName>style.visibility</p:attrName>
                                        </p:attrNameLst>
                                      </p:cBhvr>
                                      <p:to>
                                        <p:strVal val="hidden"/>
                                      </p:to>
                                    </p:set>
                                  </p:childTnLst>
                                </p:cTn>
                              </p:par>
                              <p:par>
                                <p:cTn id="88" presetID="1" presetClass="exit" presetSubtype="0" fill="hold" grpId="1" nodeType="withEffect">
                                  <p:stCondLst>
                                    <p:cond delay="0"/>
                                  </p:stCondLst>
                                  <p:childTnLst>
                                    <p:set>
                                      <p:cBhvr>
                                        <p:cTn id="89" dur="1" fill="hold">
                                          <p:stCondLst>
                                            <p:cond delay="0"/>
                                          </p:stCondLst>
                                        </p:cTn>
                                        <p:tgtEl>
                                          <p:spTgt spid="83">
                                            <p:txEl>
                                              <p:pRg st="4" end="4"/>
                                            </p:txEl>
                                          </p:spTgt>
                                        </p:tgtEl>
                                        <p:attrNameLst>
                                          <p:attrName>style.visibility</p:attrName>
                                        </p:attrNameLst>
                                      </p:cBhvr>
                                      <p:to>
                                        <p:strVal val="hidden"/>
                                      </p:to>
                                    </p:set>
                                  </p:childTnLst>
                                </p:cTn>
                              </p:par>
                              <p:par>
                                <p:cTn id="90" presetID="1" presetClass="exit" presetSubtype="0" fill="hold" grpId="1" nodeType="withEffect">
                                  <p:stCondLst>
                                    <p:cond delay="0"/>
                                  </p:stCondLst>
                                  <p:childTnLst>
                                    <p:set>
                                      <p:cBhvr>
                                        <p:cTn id="91" dur="1" fill="hold">
                                          <p:stCondLst>
                                            <p:cond delay="0"/>
                                          </p:stCondLst>
                                        </p:cTn>
                                        <p:tgtEl>
                                          <p:spTgt spid="83">
                                            <p:txEl>
                                              <p:pRg st="5" end="5"/>
                                            </p:txEl>
                                          </p:spTgt>
                                        </p:tgtEl>
                                        <p:attrNameLst>
                                          <p:attrName>style.visibility</p:attrName>
                                        </p:attrNameLst>
                                      </p:cBhvr>
                                      <p:to>
                                        <p:strVal val="hidden"/>
                                      </p:to>
                                    </p:set>
                                  </p:childTnLst>
                                </p:cTn>
                              </p:par>
                              <p:par>
                                <p:cTn id="92" presetID="1" presetClass="exit" presetSubtype="0" fill="hold" nodeType="withEffect">
                                  <p:stCondLst>
                                    <p:cond delay="0"/>
                                  </p:stCondLst>
                                  <p:childTnLst>
                                    <p:set>
                                      <p:cBhvr>
                                        <p:cTn id="93"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94" restart="whenNotActive" fill="hold" evtFilter="cancelBubble" nodeType="interactiveSeq">
                <p:stCondLst>
                  <p:cond evt="onClick" delay="0">
                    <p:tgtEl>
                      <p:spTgt spid="44"/>
                    </p:tgtEl>
                  </p:cond>
                </p:stCondLst>
                <p:endSync evt="end" delay="0">
                  <p:rtn val="all"/>
                </p:endSync>
                <p:childTnLst>
                  <p:par>
                    <p:cTn id="95" fill="hold">
                      <p:stCondLst>
                        <p:cond delay="0"/>
                      </p:stCondLst>
                      <p:childTnLst>
                        <p:par>
                          <p:cTn id="96" fill="hold">
                            <p:stCondLst>
                              <p:cond delay="0"/>
                            </p:stCondLst>
                            <p:childTnLst>
                              <p:par>
                                <p:cTn id="97" presetID="6" presetClass="entr" presetSubtype="32" fill="hold" nodeType="clickEffect">
                                  <p:stCondLst>
                                    <p:cond delay="0"/>
                                  </p:stCondLst>
                                  <p:childTnLst>
                                    <p:set>
                                      <p:cBhvr>
                                        <p:cTn id="98" dur="1" fill="hold">
                                          <p:stCondLst>
                                            <p:cond delay="0"/>
                                          </p:stCondLst>
                                        </p:cTn>
                                        <p:tgtEl>
                                          <p:spTgt spid="43"/>
                                        </p:tgtEl>
                                        <p:attrNameLst>
                                          <p:attrName>style.visibility</p:attrName>
                                        </p:attrNameLst>
                                      </p:cBhvr>
                                      <p:to>
                                        <p:strVal val="visible"/>
                                      </p:to>
                                    </p:set>
                                    <p:animEffect transition="in" filter="circle(out)">
                                      <p:cBhvr>
                                        <p:cTn id="99" dur="3000"/>
                                        <p:tgtEl>
                                          <p:spTgt spid="43"/>
                                        </p:tgtEl>
                                      </p:cBhvr>
                                    </p:animEffect>
                                  </p:childTnLst>
                                </p:cTn>
                              </p:par>
                              <p:par>
                                <p:cTn id="100" presetID="1" presetClass="entr" presetSubtype="0" fill="hold" grpId="0" nodeType="withEffect">
                                  <p:stCondLst>
                                    <p:cond delay="0"/>
                                  </p:stCondLst>
                                  <p:childTnLst>
                                    <p:set>
                                      <p:cBhvr>
                                        <p:cTn id="101" dur="1" fill="hold">
                                          <p:stCondLst>
                                            <p:cond delay="0"/>
                                          </p:stCondLst>
                                        </p:cTn>
                                        <p:tgtEl>
                                          <p:spTgt spid="72"/>
                                        </p:tgtEl>
                                        <p:attrNameLst>
                                          <p:attrName>style.visibility</p:attrName>
                                        </p:attrNameLst>
                                      </p:cBhvr>
                                      <p:to>
                                        <p:strVal val="visible"/>
                                      </p:to>
                                    </p:set>
                                  </p:childTnLst>
                                </p:cTn>
                              </p:par>
                              <p:par>
                                <p:cTn id="102" presetID="1" presetClass="entr" presetSubtype="0" fill="hold" grpId="0" nodeType="withEffect">
                                  <p:stCondLst>
                                    <p:cond delay="0"/>
                                  </p:stCondLst>
                                  <p:childTnLst>
                                    <p:set>
                                      <p:cBhvr>
                                        <p:cTn id="103" dur="1" fill="hold">
                                          <p:stCondLst>
                                            <p:cond delay="0"/>
                                          </p:stCondLst>
                                        </p:cTn>
                                        <p:tgtEl>
                                          <p:spTgt spid="61"/>
                                        </p:tgtEl>
                                        <p:attrNameLst>
                                          <p:attrName>style.visibility</p:attrName>
                                        </p:attrNameLst>
                                      </p:cBhvr>
                                      <p:to>
                                        <p:strVal val="visible"/>
                                      </p:to>
                                    </p:set>
                                  </p:childTnLst>
                                </p:cTn>
                              </p:par>
                            </p:childTnLst>
                          </p:cTn>
                        </p:par>
                      </p:childTnLst>
                    </p:cTn>
                  </p:par>
                  <p:par>
                    <p:cTn id="104" fill="hold">
                      <p:stCondLst>
                        <p:cond delay="indefinite"/>
                      </p:stCondLst>
                      <p:childTnLst>
                        <p:par>
                          <p:cTn id="105" fill="hold">
                            <p:stCondLst>
                              <p:cond delay="0"/>
                            </p:stCondLst>
                            <p:childTnLst>
                              <p:par>
                                <p:cTn id="106" presetID="18" presetClass="exit" presetSubtype="12" fill="hold" nodeType="clickEffect">
                                  <p:stCondLst>
                                    <p:cond delay="0"/>
                                  </p:stCondLst>
                                  <p:childTnLst>
                                    <p:animEffect transition="out" filter="strips(downLeft)">
                                      <p:cBhvr>
                                        <p:cTn id="107" dur="1000"/>
                                        <p:tgtEl>
                                          <p:spTgt spid="43"/>
                                        </p:tgtEl>
                                      </p:cBhvr>
                                    </p:animEffect>
                                    <p:set>
                                      <p:cBhvr>
                                        <p:cTn id="108" dur="1" fill="hold">
                                          <p:stCondLst>
                                            <p:cond delay="999"/>
                                          </p:stCondLst>
                                        </p:cTn>
                                        <p:tgtEl>
                                          <p:spTgt spid="43"/>
                                        </p:tgtEl>
                                        <p:attrNameLst>
                                          <p:attrName>style.visibility</p:attrName>
                                        </p:attrNameLst>
                                      </p:cBhvr>
                                      <p:to>
                                        <p:strVal val="hidden"/>
                                      </p:to>
                                    </p:set>
                                  </p:childTnLst>
                                </p:cTn>
                              </p:par>
                              <p:par>
                                <p:cTn id="109" presetID="1" presetClass="exit" presetSubtype="0" fill="hold" grpId="1" nodeType="withEffect">
                                  <p:stCondLst>
                                    <p:cond delay="0"/>
                                  </p:stCondLst>
                                  <p:childTnLst>
                                    <p:set>
                                      <p:cBhvr>
                                        <p:cTn id="110" dur="1" fill="hold">
                                          <p:stCondLst>
                                            <p:cond delay="0"/>
                                          </p:stCondLst>
                                        </p:cTn>
                                        <p:tgtEl>
                                          <p:spTgt spid="72"/>
                                        </p:tgtEl>
                                        <p:attrNameLst>
                                          <p:attrName>style.visibility</p:attrName>
                                        </p:attrNameLst>
                                      </p:cBhvr>
                                      <p:to>
                                        <p:strVal val="hidden"/>
                                      </p:to>
                                    </p:set>
                                  </p:childTnLst>
                                </p:cTn>
                              </p:par>
                              <p:par>
                                <p:cTn id="111" presetID="1" presetClass="exit" presetSubtype="0" fill="hold" grpId="1" nodeType="withEffect">
                                  <p:stCondLst>
                                    <p:cond delay="0"/>
                                  </p:stCondLst>
                                  <p:childTnLst>
                                    <p:set>
                                      <p:cBhvr>
                                        <p:cTn id="112" dur="1" fill="hold">
                                          <p:stCondLst>
                                            <p:cond delay="0"/>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113" restart="whenNotActive" fill="hold" evtFilter="cancelBubble" nodeType="interactiveSeq">
                <p:stCondLst>
                  <p:cond evt="onClick" delay="0">
                    <p:tgtEl>
                      <p:spTgt spid="62"/>
                    </p:tgtEl>
                  </p:cond>
                </p:stCondLst>
                <p:endSync evt="end" delay="0">
                  <p:rtn val="all"/>
                </p:endSync>
                <p:childTnLst>
                  <p:par>
                    <p:cTn id="114" fill="hold">
                      <p:stCondLst>
                        <p:cond delay="0"/>
                      </p:stCondLst>
                      <p:childTnLst>
                        <p:par>
                          <p:cTn id="115" fill="hold">
                            <p:stCondLst>
                              <p:cond delay="0"/>
                            </p:stCondLst>
                            <p:childTnLst>
                              <p:par>
                                <p:cTn id="116" presetID="22" presetClass="entr" presetSubtype="1" fill="hold" nodeType="clickEffect">
                                  <p:stCondLst>
                                    <p:cond delay="0"/>
                                  </p:stCondLst>
                                  <p:childTnLst>
                                    <p:set>
                                      <p:cBhvr>
                                        <p:cTn id="117" dur="1" fill="hold">
                                          <p:stCondLst>
                                            <p:cond delay="0"/>
                                          </p:stCondLst>
                                        </p:cTn>
                                        <p:tgtEl>
                                          <p:spTgt spid="31"/>
                                        </p:tgtEl>
                                        <p:attrNameLst>
                                          <p:attrName>style.visibility</p:attrName>
                                        </p:attrNameLst>
                                      </p:cBhvr>
                                      <p:to>
                                        <p:strVal val="visible"/>
                                      </p:to>
                                    </p:set>
                                    <p:animEffect transition="in" filter="wipe(up)">
                                      <p:cBhvr>
                                        <p:cTn id="118" dur="500"/>
                                        <p:tgtEl>
                                          <p:spTgt spid="31"/>
                                        </p:tgtEl>
                                      </p:cBhvr>
                                    </p:animEffect>
                                  </p:childTnLst>
                                </p:cTn>
                              </p:par>
                              <p:par>
                                <p:cTn id="119" presetID="1" presetClass="entr" presetSubtype="0" fill="hold" grpId="0" nodeType="withEffect">
                                  <p:stCondLst>
                                    <p:cond delay="0"/>
                                  </p:stCondLst>
                                  <p:childTnLst>
                                    <p:set>
                                      <p:cBhvr>
                                        <p:cTn id="120" dur="1" fill="hold">
                                          <p:stCondLst>
                                            <p:cond delay="0"/>
                                          </p:stCondLst>
                                        </p:cTn>
                                        <p:tgtEl>
                                          <p:spTgt spid="67"/>
                                        </p:tgtEl>
                                        <p:attrNameLst>
                                          <p:attrName>style.visibility</p:attrName>
                                        </p:attrNameLst>
                                      </p:cBhvr>
                                      <p:to>
                                        <p:strVal val="visible"/>
                                      </p:to>
                                    </p:set>
                                  </p:childTnLst>
                                </p:cTn>
                              </p:par>
                              <p:par>
                                <p:cTn id="121" presetID="10" presetClass="entr" presetSubtype="0" fill="hold" nodeType="withEffect">
                                  <p:stCondLst>
                                    <p:cond delay="0"/>
                                  </p:stCondLst>
                                  <p:childTnLst>
                                    <p:set>
                                      <p:cBhvr>
                                        <p:cTn id="122" dur="1" fill="hold">
                                          <p:stCondLst>
                                            <p:cond delay="0"/>
                                          </p:stCondLst>
                                        </p:cTn>
                                        <p:tgtEl>
                                          <p:spTgt spid="31"/>
                                        </p:tgtEl>
                                        <p:attrNameLst>
                                          <p:attrName>style.visibility</p:attrName>
                                        </p:attrNameLst>
                                      </p:cBhvr>
                                      <p:to>
                                        <p:strVal val="visible"/>
                                      </p:to>
                                    </p:set>
                                    <p:animEffect transition="in" filter="fade">
                                      <p:cBhvr>
                                        <p:cTn id="123" dur="500"/>
                                        <p:tgtEl>
                                          <p:spTgt spid="31"/>
                                        </p:tgtEl>
                                      </p:cBhvr>
                                    </p:animEffect>
                                  </p:childTnLst>
                                </p:cTn>
                              </p:par>
                            </p:childTnLst>
                          </p:cTn>
                        </p:par>
                      </p:childTnLst>
                    </p:cTn>
                  </p:par>
                  <p:par>
                    <p:cTn id="124" fill="hold">
                      <p:stCondLst>
                        <p:cond delay="indefinite"/>
                      </p:stCondLst>
                      <p:childTnLst>
                        <p:par>
                          <p:cTn id="125" fill="hold">
                            <p:stCondLst>
                              <p:cond delay="0"/>
                            </p:stCondLst>
                            <p:childTnLst>
                              <p:par>
                                <p:cTn id="126" presetID="10" presetClass="exit" presetSubtype="0" fill="hold" nodeType="clickEffect">
                                  <p:stCondLst>
                                    <p:cond delay="0"/>
                                  </p:stCondLst>
                                  <p:childTnLst>
                                    <p:animEffect transition="out" filter="fade">
                                      <p:cBhvr>
                                        <p:cTn id="127" dur="500"/>
                                        <p:tgtEl>
                                          <p:spTgt spid="31"/>
                                        </p:tgtEl>
                                      </p:cBhvr>
                                    </p:animEffect>
                                    <p:set>
                                      <p:cBhvr>
                                        <p:cTn id="128" dur="1" fill="hold">
                                          <p:stCondLst>
                                            <p:cond delay="499"/>
                                          </p:stCondLst>
                                        </p:cTn>
                                        <p:tgtEl>
                                          <p:spTgt spid="31"/>
                                        </p:tgtEl>
                                        <p:attrNameLst>
                                          <p:attrName>style.visibility</p:attrName>
                                        </p:attrNameLst>
                                      </p:cBhvr>
                                      <p:to>
                                        <p:strVal val="hidden"/>
                                      </p:to>
                                    </p:set>
                                  </p:childTnLst>
                                </p:cTn>
                              </p:par>
                              <p:par>
                                <p:cTn id="129" presetID="1" presetClass="exit" presetSubtype="0" fill="hold" nodeType="withEffect">
                                  <p:stCondLst>
                                    <p:cond delay="0"/>
                                  </p:stCondLst>
                                  <p:childTnLst>
                                    <p:set>
                                      <p:cBhvr>
                                        <p:cTn id="130" dur="1" fill="hold">
                                          <p:stCondLst>
                                            <p:cond delay="0"/>
                                          </p:stCondLst>
                                        </p:cTn>
                                        <p:tgtEl>
                                          <p:spTgt spid="2"/>
                                        </p:tgtEl>
                                        <p:attrNameLst>
                                          <p:attrName>style.visibility</p:attrName>
                                        </p:attrNameLst>
                                      </p:cBhvr>
                                      <p:to>
                                        <p:strVal val="hidden"/>
                                      </p:to>
                                    </p:set>
                                  </p:childTnLst>
                                </p:cTn>
                              </p:par>
                              <p:par>
                                <p:cTn id="131" presetID="1" presetClass="exit" presetSubtype="0" fill="hold" grpId="1" nodeType="withEffect">
                                  <p:stCondLst>
                                    <p:cond delay="0"/>
                                  </p:stCondLst>
                                  <p:childTnLst>
                                    <p:set>
                                      <p:cBhvr>
                                        <p:cTn id="132" dur="1" fill="hold">
                                          <p:stCondLst>
                                            <p:cond delay="0"/>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133" restart="whenNotActive" fill="hold" evtFilter="cancelBubble" nodeType="interactiveSeq">
                <p:stCondLst>
                  <p:cond evt="onClick" delay="0">
                    <p:tgtEl>
                      <p:spTgt spid="64"/>
                    </p:tgtEl>
                  </p:cond>
                </p:stCondLst>
                <p:endSync evt="end" delay="0">
                  <p:rtn val="all"/>
                </p:endSync>
                <p:childTnLst>
                  <p:par>
                    <p:cTn id="134" fill="hold">
                      <p:stCondLst>
                        <p:cond delay="0"/>
                      </p:stCondLst>
                      <p:childTnLst>
                        <p:par>
                          <p:cTn id="135" fill="hold">
                            <p:stCondLst>
                              <p:cond delay="0"/>
                            </p:stCondLst>
                            <p:childTnLst>
                              <p:par>
                                <p:cTn id="136" presetID="1" presetClass="entr" presetSubtype="0" fill="hold" nodeType="withEffect">
                                  <p:stCondLst>
                                    <p:cond delay="0"/>
                                  </p:stCondLst>
                                  <p:childTnLst>
                                    <p:set>
                                      <p:cBhvr>
                                        <p:cTn id="137" dur="1" fill="hold">
                                          <p:stCondLst>
                                            <p:cond delay="0"/>
                                          </p:stCondLst>
                                        </p:cTn>
                                        <p:tgtEl>
                                          <p:spTgt spid="240643"/>
                                        </p:tgtEl>
                                        <p:attrNameLst>
                                          <p:attrName>style.visibility</p:attrName>
                                        </p:attrNameLst>
                                      </p:cBhvr>
                                      <p:to>
                                        <p:strVal val="visible"/>
                                      </p:to>
                                    </p:set>
                                  </p:childTnLst>
                                </p:cTn>
                              </p:par>
                              <p:par>
                                <p:cTn id="138" presetID="1" presetClass="entr" presetSubtype="0" fill="hold" grpId="0" nodeType="withEffect">
                                  <p:stCondLst>
                                    <p:cond delay="0"/>
                                  </p:stCondLst>
                                  <p:childTnLst>
                                    <p:set>
                                      <p:cBhvr>
                                        <p:cTn id="139" dur="1" fill="hold">
                                          <p:stCondLst>
                                            <p:cond delay="0"/>
                                          </p:stCondLst>
                                        </p:cTn>
                                        <p:tgtEl>
                                          <p:spTgt spid="65"/>
                                        </p:tgtEl>
                                        <p:attrNameLst>
                                          <p:attrName>style.visibility</p:attrName>
                                        </p:attrNameLst>
                                      </p:cBhvr>
                                      <p:to>
                                        <p:strVal val="visible"/>
                                      </p:to>
                                    </p:set>
                                  </p:childTnLst>
                                </p:cTn>
                              </p:par>
                              <p:par>
                                <p:cTn id="140" presetID="1" presetClass="entr" presetSubtype="0" fill="hold" nodeType="withEffect">
                                  <p:stCondLst>
                                    <p:cond delay="0"/>
                                  </p:stCondLst>
                                  <p:childTnLst>
                                    <p:set>
                                      <p:cBhvr>
                                        <p:cTn id="141" dur="1" fill="hold">
                                          <p:stCondLst>
                                            <p:cond delay="0"/>
                                          </p:stCondLst>
                                        </p:cTn>
                                        <p:tgtEl>
                                          <p:spTgt spid="2"/>
                                        </p:tgtEl>
                                        <p:attrNameLst>
                                          <p:attrName>style.visibility</p:attrName>
                                        </p:attrNameLst>
                                      </p:cBhvr>
                                      <p:to>
                                        <p:strVal val="visible"/>
                                      </p:to>
                                    </p:set>
                                  </p:childTnLst>
                                </p:cTn>
                              </p:par>
                              <p:par>
                                <p:cTn id="142" presetID="9" presetClass="emph" presetSubtype="0" nodeType="withEffect">
                                  <p:stCondLst>
                                    <p:cond delay="0"/>
                                  </p:stCondLst>
                                  <p:childTnLst>
                                    <p:set>
                                      <p:cBhvr rctx="PPT">
                                        <p:cTn id="143" dur="indefinite"/>
                                        <p:tgtEl>
                                          <p:spTgt spid="2"/>
                                        </p:tgtEl>
                                        <p:attrNameLst>
                                          <p:attrName>style.opacity</p:attrName>
                                        </p:attrNameLst>
                                      </p:cBhvr>
                                      <p:to>
                                        <p:strVal val="0.25"/>
                                      </p:to>
                                    </p:set>
                                    <p:animEffect filter="image" prLst="opacity: 0.25">
                                      <p:cBhvr rctx="IE">
                                        <p:cTn id="144" dur="indefinite"/>
                                        <p:tgtEl>
                                          <p:spTgt spid="2"/>
                                        </p:tgtEl>
                                      </p:cBhvr>
                                    </p:animEffect>
                                  </p:childTnLst>
                                </p:cTn>
                              </p:par>
                              <p:par>
                                <p:cTn id="145" presetID="1" presetClass="entr" presetSubtype="0" fill="hold" grpId="0" nodeType="withEffect">
                                  <p:stCondLst>
                                    <p:cond delay="0"/>
                                  </p:stCondLst>
                                  <p:childTnLst>
                                    <p:set>
                                      <p:cBhvr>
                                        <p:cTn id="146" dur="1" fill="hold">
                                          <p:stCondLst>
                                            <p:cond delay="0"/>
                                          </p:stCondLst>
                                        </p:cTn>
                                        <p:tgtEl>
                                          <p:spTgt spid="81">
                                            <p:txEl>
                                              <p:pRg st="0" end="0"/>
                                            </p:txEl>
                                          </p:spTgt>
                                        </p:tgtEl>
                                        <p:attrNameLst>
                                          <p:attrName>style.visibility</p:attrName>
                                        </p:attrNameLst>
                                      </p:cBhvr>
                                      <p:to>
                                        <p:strVal val="visible"/>
                                      </p:to>
                                    </p:set>
                                  </p:childTnLst>
                                </p:cTn>
                              </p:par>
                              <p:par>
                                <p:cTn id="147" presetID="1" presetClass="entr" presetSubtype="0" fill="hold" grpId="0" nodeType="withEffect">
                                  <p:stCondLst>
                                    <p:cond delay="0"/>
                                  </p:stCondLst>
                                  <p:childTnLst>
                                    <p:set>
                                      <p:cBhvr>
                                        <p:cTn id="148" dur="1" fill="hold">
                                          <p:stCondLst>
                                            <p:cond delay="0"/>
                                          </p:stCondLst>
                                        </p:cTn>
                                        <p:tgtEl>
                                          <p:spTgt spid="81">
                                            <p:txEl>
                                              <p:pRg st="2" end="2"/>
                                            </p:txEl>
                                          </p:spTgt>
                                        </p:tgtEl>
                                        <p:attrNameLst>
                                          <p:attrName>style.visibility</p:attrName>
                                        </p:attrNameLst>
                                      </p:cBhvr>
                                      <p:to>
                                        <p:strVal val="visible"/>
                                      </p:to>
                                    </p:set>
                                  </p:childTnLst>
                                </p:cTn>
                              </p:par>
                              <p:par>
                                <p:cTn id="149" presetID="1" presetClass="entr" presetSubtype="0" fill="hold" grpId="0" nodeType="withEffect">
                                  <p:stCondLst>
                                    <p:cond delay="0"/>
                                  </p:stCondLst>
                                  <p:childTnLst>
                                    <p:set>
                                      <p:cBhvr>
                                        <p:cTn id="150" dur="1" fill="hold">
                                          <p:stCondLst>
                                            <p:cond delay="0"/>
                                          </p:stCondLst>
                                        </p:cTn>
                                        <p:tgtEl>
                                          <p:spTgt spid="81">
                                            <p:txEl>
                                              <p:pRg st="3" end="3"/>
                                            </p:txEl>
                                          </p:spTgt>
                                        </p:tgtEl>
                                        <p:attrNameLst>
                                          <p:attrName>style.visibility</p:attrName>
                                        </p:attrNameLst>
                                      </p:cBhvr>
                                      <p:to>
                                        <p:strVal val="visible"/>
                                      </p:to>
                                    </p:set>
                                  </p:childTnLst>
                                </p:cTn>
                              </p:par>
                              <p:par>
                                <p:cTn id="151" presetID="1" presetClass="entr" presetSubtype="0" fill="hold" grpId="0" nodeType="withEffect">
                                  <p:stCondLst>
                                    <p:cond delay="0"/>
                                  </p:stCondLst>
                                  <p:childTnLst>
                                    <p:set>
                                      <p:cBhvr>
                                        <p:cTn id="152" dur="1" fill="hold">
                                          <p:stCondLst>
                                            <p:cond delay="0"/>
                                          </p:stCondLst>
                                        </p:cTn>
                                        <p:tgtEl>
                                          <p:spTgt spid="81">
                                            <p:txEl>
                                              <p:pRg st="4" end="4"/>
                                            </p:txEl>
                                          </p:spTgt>
                                        </p:tgtEl>
                                        <p:attrNameLst>
                                          <p:attrName>style.visibility</p:attrName>
                                        </p:attrNameLst>
                                      </p:cBhvr>
                                      <p:to>
                                        <p:strVal val="visible"/>
                                      </p:to>
                                    </p:set>
                                  </p:childTnLst>
                                </p:cTn>
                              </p:par>
                              <p:par>
                                <p:cTn id="153" presetID="1" presetClass="entr" presetSubtype="0" fill="hold" grpId="0" nodeType="withEffect">
                                  <p:stCondLst>
                                    <p:cond delay="0"/>
                                  </p:stCondLst>
                                  <p:childTnLst>
                                    <p:set>
                                      <p:cBhvr>
                                        <p:cTn id="154" dur="1" fill="hold">
                                          <p:stCondLst>
                                            <p:cond delay="0"/>
                                          </p:stCondLst>
                                        </p:cTn>
                                        <p:tgtEl>
                                          <p:spTgt spid="81">
                                            <p:txEl>
                                              <p:pRg st="5" end="5"/>
                                            </p:txEl>
                                          </p:spTgt>
                                        </p:tgtEl>
                                        <p:attrNameLst>
                                          <p:attrName>style.visibility</p:attrName>
                                        </p:attrNameLst>
                                      </p:cBhvr>
                                      <p:to>
                                        <p:strVal val="visible"/>
                                      </p:to>
                                    </p:set>
                                  </p:childTnLst>
                                </p:cTn>
                              </p:par>
                            </p:childTnLst>
                          </p:cTn>
                        </p:par>
                      </p:childTnLst>
                    </p:cTn>
                  </p:par>
                  <p:par>
                    <p:cTn id="155" fill="hold">
                      <p:stCondLst>
                        <p:cond delay="indefinite"/>
                      </p:stCondLst>
                      <p:childTnLst>
                        <p:par>
                          <p:cTn id="156" fill="hold">
                            <p:stCondLst>
                              <p:cond delay="0"/>
                            </p:stCondLst>
                            <p:childTnLst>
                              <p:par>
                                <p:cTn id="157" presetID="1" presetClass="exit" presetSubtype="0" fill="hold" grpId="1" nodeType="clickEffect">
                                  <p:stCondLst>
                                    <p:cond delay="0"/>
                                  </p:stCondLst>
                                  <p:childTnLst>
                                    <p:set>
                                      <p:cBhvr>
                                        <p:cTn id="158" dur="1" fill="hold">
                                          <p:stCondLst>
                                            <p:cond delay="0"/>
                                          </p:stCondLst>
                                        </p:cTn>
                                        <p:tgtEl>
                                          <p:spTgt spid="65"/>
                                        </p:tgtEl>
                                        <p:attrNameLst>
                                          <p:attrName>style.visibility</p:attrName>
                                        </p:attrNameLst>
                                      </p:cBhvr>
                                      <p:to>
                                        <p:strVal val="hidden"/>
                                      </p:to>
                                    </p:set>
                                  </p:childTnLst>
                                </p:cTn>
                              </p:par>
                              <p:par>
                                <p:cTn id="159" presetID="1" presetClass="exit" presetSubtype="0" fill="hold" grpId="1" nodeType="withEffect">
                                  <p:stCondLst>
                                    <p:cond delay="0"/>
                                  </p:stCondLst>
                                  <p:childTnLst>
                                    <p:set>
                                      <p:cBhvr>
                                        <p:cTn id="160" dur="1" fill="hold">
                                          <p:stCondLst>
                                            <p:cond delay="0"/>
                                          </p:stCondLst>
                                        </p:cTn>
                                        <p:tgtEl>
                                          <p:spTgt spid="81">
                                            <p:txEl>
                                              <p:pRg st="0" end="0"/>
                                            </p:txEl>
                                          </p:spTgt>
                                        </p:tgtEl>
                                        <p:attrNameLst>
                                          <p:attrName>style.visibility</p:attrName>
                                        </p:attrNameLst>
                                      </p:cBhvr>
                                      <p:to>
                                        <p:strVal val="hidden"/>
                                      </p:to>
                                    </p:set>
                                  </p:childTnLst>
                                </p:cTn>
                              </p:par>
                              <p:par>
                                <p:cTn id="161" presetID="1" presetClass="exit" presetSubtype="0" fill="hold" grpId="1" nodeType="withEffect">
                                  <p:stCondLst>
                                    <p:cond delay="0"/>
                                  </p:stCondLst>
                                  <p:childTnLst>
                                    <p:set>
                                      <p:cBhvr>
                                        <p:cTn id="162" dur="1" fill="hold">
                                          <p:stCondLst>
                                            <p:cond delay="0"/>
                                          </p:stCondLst>
                                        </p:cTn>
                                        <p:tgtEl>
                                          <p:spTgt spid="81">
                                            <p:txEl>
                                              <p:pRg st="2" end="2"/>
                                            </p:txEl>
                                          </p:spTgt>
                                        </p:tgtEl>
                                        <p:attrNameLst>
                                          <p:attrName>style.visibility</p:attrName>
                                        </p:attrNameLst>
                                      </p:cBhvr>
                                      <p:to>
                                        <p:strVal val="hidden"/>
                                      </p:to>
                                    </p:set>
                                  </p:childTnLst>
                                </p:cTn>
                              </p:par>
                              <p:par>
                                <p:cTn id="163" presetID="1" presetClass="exit" presetSubtype="0" fill="hold" grpId="1" nodeType="withEffect">
                                  <p:stCondLst>
                                    <p:cond delay="0"/>
                                  </p:stCondLst>
                                  <p:childTnLst>
                                    <p:set>
                                      <p:cBhvr>
                                        <p:cTn id="164" dur="1" fill="hold">
                                          <p:stCondLst>
                                            <p:cond delay="0"/>
                                          </p:stCondLst>
                                        </p:cTn>
                                        <p:tgtEl>
                                          <p:spTgt spid="81">
                                            <p:txEl>
                                              <p:pRg st="3" end="3"/>
                                            </p:txEl>
                                          </p:spTgt>
                                        </p:tgtEl>
                                        <p:attrNameLst>
                                          <p:attrName>style.visibility</p:attrName>
                                        </p:attrNameLst>
                                      </p:cBhvr>
                                      <p:to>
                                        <p:strVal val="hidden"/>
                                      </p:to>
                                    </p:set>
                                  </p:childTnLst>
                                </p:cTn>
                              </p:par>
                              <p:par>
                                <p:cTn id="165" presetID="1" presetClass="exit" presetSubtype="0" fill="hold" grpId="1" nodeType="withEffect">
                                  <p:stCondLst>
                                    <p:cond delay="0"/>
                                  </p:stCondLst>
                                  <p:childTnLst>
                                    <p:set>
                                      <p:cBhvr>
                                        <p:cTn id="166" dur="1" fill="hold">
                                          <p:stCondLst>
                                            <p:cond delay="0"/>
                                          </p:stCondLst>
                                        </p:cTn>
                                        <p:tgtEl>
                                          <p:spTgt spid="81">
                                            <p:txEl>
                                              <p:pRg st="4" end="4"/>
                                            </p:txEl>
                                          </p:spTgt>
                                        </p:tgtEl>
                                        <p:attrNameLst>
                                          <p:attrName>style.visibility</p:attrName>
                                        </p:attrNameLst>
                                      </p:cBhvr>
                                      <p:to>
                                        <p:strVal val="hidden"/>
                                      </p:to>
                                    </p:set>
                                  </p:childTnLst>
                                </p:cTn>
                              </p:par>
                              <p:par>
                                <p:cTn id="167" presetID="1" presetClass="exit" presetSubtype="0" fill="hold" grpId="1" nodeType="withEffect">
                                  <p:stCondLst>
                                    <p:cond delay="0"/>
                                  </p:stCondLst>
                                  <p:childTnLst>
                                    <p:set>
                                      <p:cBhvr>
                                        <p:cTn id="168" dur="1" fill="hold">
                                          <p:stCondLst>
                                            <p:cond delay="0"/>
                                          </p:stCondLst>
                                        </p:cTn>
                                        <p:tgtEl>
                                          <p:spTgt spid="81">
                                            <p:txEl>
                                              <p:pRg st="5" end="5"/>
                                            </p:txEl>
                                          </p:spTgt>
                                        </p:tgtEl>
                                        <p:attrNameLst>
                                          <p:attrName>style.visibility</p:attrName>
                                        </p:attrNameLst>
                                      </p:cBhvr>
                                      <p:to>
                                        <p:strVal val="hidden"/>
                                      </p:to>
                                    </p:set>
                                  </p:childTnLst>
                                </p:cTn>
                              </p:par>
                              <p:par>
                                <p:cTn id="169" presetID="1" presetClass="exit" presetSubtype="0" fill="hold" grpId="2" nodeType="withEffect">
                                  <p:stCondLst>
                                    <p:cond delay="0"/>
                                  </p:stCondLst>
                                  <p:childTnLst>
                                    <p:set>
                                      <p:cBhvr>
                                        <p:cTn id="170" dur="1" fill="hold">
                                          <p:stCondLst>
                                            <p:cond delay="0"/>
                                          </p:stCondLst>
                                        </p:cTn>
                                        <p:tgtEl>
                                          <p:spTgt spid="81">
                                            <p:txEl>
                                              <p:pRg st="0" end="0"/>
                                            </p:txEl>
                                          </p:spTgt>
                                        </p:tgtEl>
                                        <p:attrNameLst>
                                          <p:attrName>style.visibility</p:attrName>
                                        </p:attrNameLst>
                                      </p:cBhvr>
                                      <p:to>
                                        <p:strVal val="hidden"/>
                                      </p:to>
                                    </p:set>
                                  </p:childTnLst>
                                </p:cTn>
                              </p:par>
                              <p:par>
                                <p:cTn id="171" presetID="1" presetClass="exit" presetSubtype="0" fill="hold" grpId="2" nodeType="withEffect">
                                  <p:stCondLst>
                                    <p:cond delay="0"/>
                                  </p:stCondLst>
                                  <p:childTnLst>
                                    <p:set>
                                      <p:cBhvr>
                                        <p:cTn id="172" dur="1" fill="hold">
                                          <p:stCondLst>
                                            <p:cond delay="0"/>
                                          </p:stCondLst>
                                        </p:cTn>
                                        <p:tgtEl>
                                          <p:spTgt spid="81">
                                            <p:txEl>
                                              <p:pRg st="2" end="2"/>
                                            </p:txEl>
                                          </p:spTgt>
                                        </p:tgtEl>
                                        <p:attrNameLst>
                                          <p:attrName>style.visibility</p:attrName>
                                        </p:attrNameLst>
                                      </p:cBhvr>
                                      <p:to>
                                        <p:strVal val="hidden"/>
                                      </p:to>
                                    </p:set>
                                  </p:childTnLst>
                                </p:cTn>
                              </p:par>
                              <p:par>
                                <p:cTn id="173" presetID="1" presetClass="exit" presetSubtype="0" fill="hold" grpId="2" nodeType="withEffect">
                                  <p:stCondLst>
                                    <p:cond delay="0"/>
                                  </p:stCondLst>
                                  <p:childTnLst>
                                    <p:set>
                                      <p:cBhvr>
                                        <p:cTn id="174" dur="1" fill="hold">
                                          <p:stCondLst>
                                            <p:cond delay="0"/>
                                          </p:stCondLst>
                                        </p:cTn>
                                        <p:tgtEl>
                                          <p:spTgt spid="81">
                                            <p:txEl>
                                              <p:pRg st="3" end="3"/>
                                            </p:txEl>
                                          </p:spTgt>
                                        </p:tgtEl>
                                        <p:attrNameLst>
                                          <p:attrName>style.visibility</p:attrName>
                                        </p:attrNameLst>
                                      </p:cBhvr>
                                      <p:to>
                                        <p:strVal val="hidden"/>
                                      </p:to>
                                    </p:set>
                                  </p:childTnLst>
                                </p:cTn>
                              </p:par>
                              <p:par>
                                <p:cTn id="175" presetID="1" presetClass="exit" presetSubtype="0" fill="hold" grpId="2" nodeType="withEffect">
                                  <p:stCondLst>
                                    <p:cond delay="0"/>
                                  </p:stCondLst>
                                  <p:childTnLst>
                                    <p:set>
                                      <p:cBhvr>
                                        <p:cTn id="176" dur="1" fill="hold">
                                          <p:stCondLst>
                                            <p:cond delay="0"/>
                                          </p:stCondLst>
                                        </p:cTn>
                                        <p:tgtEl>
                                          <p:spTgt spid="81">
                                            <p:txEl>
                                              <p:pRg st="4" end="4"/>
                                            </p:txEl>
                                          </p:spTgt>
                                        </p:tgtEl>
                                        <p:attrNameLst>
                                          <p:attrName>style.visibility</p:attrName>
                                        </p:attrNameLst>
                                      </p:cBhvr>
                                      <p:to>
                                        <p:strVal val="hidden"/>
                                      </p:to>
                                    </p:set>
                                  </p:childTnLst>
                                </p:cTn>
                              </p:par>
                              <p:par>
                                <p:cTn id="177" presetID="1" presetClass="exit" presetSubtype="0" fill="hold" grpId="2" nodeType="withEffect">
                                  <p:stCondLst>
                                    <p:cond delay="0"/>
                                  </p:stCondLst>
                                  <p:childTnLst>
                                    <p:set>
                                      <p:cBhvr>
                                        <p:cTn id="178" dur="1" fill="hold">
                                          <p:stCondLst>
                                            <p:cond delay="0"/>
                                          </p:stCondLst>
                                        </p:cTn>
                                        <p:tgtEl>
                                          <p:spTgt spid="81">
                                            <p:txEl>
                                              <p:pRg st="5" end="5"/>
                                            </p:txEl>
                                          </p:spTgt>
                                        </p:tgtEl>
                                        <p:attrNameLst>
                                          <p:attrName>style.visibility</p:attrName>
                                        </p:attrNameLst>
                                      </p:cBhvr>
                                      <p:to>
                                        <p:strVal val="hidden"/>
                                      </p:to>
                                    </p:set>
                                  </p:childTnLst>
                                </p:cTn>
                              </p:par>
                              <p:par>
                                <p:cTn id="179" presetID="1" presetClass="exit" presetSubtype="0" fill="hold" nodeType="withEffect">
                                  <p:stCondLst>
                                    <p:cond delay="0"/>
                                  </p:stCondLst>
                                  <p:childTnLst>
                                    <p:set>
                                      <p:cBhvr>
                                        <p:cTn id="180"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181" restart="whenNotActive" fill="hold" evtFilter="cancelBubble" nodeType="interactiveSeq">
                <p:stCondLst>
                  <p:cond evt="onClick" delay="0">
                    <p:tgtEl>
                      <p:spTgt spid="66"/>
                    </p:tgtEl>
                  </p:cond>
                </p:stCondLst>
                <p:endSync evt="end" delay="0">
                  <p:rtn val="all"/>
                </p:endSync>
                <p:childTnLst>
                  <p:par>
                    <p:cTn id="182" fill="hold">
                      <p:stCondLst>
                        <p:cond delay="0"/>
                      </p:stCondLst>
                      <p:childTnLst>
                        <p:par>
                          <p:cTn id="183" fill="hold">
                            <p:stCondLst>
                              <p:cond delay="0"/>
                            </p:stCondLst>
                            <p:childTnLst>
                              <p:par>
                                <p:cTn id="184" presetID="1" presetClass="entr" presetSubtype="0" fill="hold" grpId="0" nodeType="clickEffect">
                                  <p:stCondLst>
                                    <p:cond delay="0"/>
                                  </p:stCondLst>
                                  <p:childTnLst>
                                    <p:set>
                                      <p:cBhvr>
                                        <p:cTn id="185" dur="1" fill="hold">
                                          <p:stCondLst>
                                            <p:cond delay="0"/>
                                          </p:stCondLst>
                                        </p:cTn>
                                        <p:tgtEl>
                                          <p:spTgt spid="69"/>
                                        </p:tgtEl>
                                        <p:attrNameLst>
                                          <p:attrName>style.visibility</p:attrName>
                                        </p:attrNameLst>
                                      </p:cBhvr>
                                      <p:to>
                                        <p:strVal val="visible"/>
                                      </p:to>
                                    </p:set>
                                  </p:childTnLst>
                                </p:cTn>
                              </p:par>
                              <p:par>
                                <p:cTn id="186" presetID="1" presetClass="entr" presetSubtype="0" fill="hold" grpId="0" nodeType="withEffect">
                                  <p:stCondLst>
                                    <p:cond delay="0"/>
                                  </p:stCondLst>
                                  <p:childTnLst>
                                    <p:set>
                                      <p:cBhvr>
                                        <p:cTn id="187" dur="1" fill="hold">
                                          <p:stCondLst>
                                            <p:cond delay="0"/>
                                          </p:stCondLst>
                                        </p:cTn>
                                        <p:tgtEl>
                                          <p:spTgt spid="73"/>
                                        </p:tgtEl>
                                        <p:attrNameLst>
                                          <p:attrName>style.visibility</p:attrName>
                                        </p:attrNameLst>
                                      </p:cBhvr>
                                      <p:to>
                                        <p:strVal val="visible"/>
                                      </p:to>
                                    </p:set>
                                  </p:childTnLst>
                                </p:cTn>
                              </p:par>
                            </p:childTnLst>
                          </p:cTn>
                        </p:par>
                      </p:childTnLst>
                    </p:cTn>
                  </p:par>
                  <p:par>
                    <p:cTn id="188" fill="hold">
                      <p:stCondLst>
                        <p:cond delay="indefinite"/>
                      </p:stCondLst>
                      <p:childTnLst>
                        <p:par>
                          <p:cTn id="189" fill="hold">
                            <p:stCondLst>
                              <p:cond delay="0"/>
                            </p:stCondLst>
                            <p:childTnLst>
                              <p:par>
                                <p:cTn id="190" presetID="1" presetClass="exit" presetSubtype="0" fill="hold" nodeType="clickEffect">
                                  <p:stCondLst>
                                    <p:cond delay="0"/>
                                  </p:stCondLst>
                                  <p:childTnLst>
                                    <p:set>
                                      <p:cBhvr>
                                        <p:cTn id="191" dur="1" fill="hold">
                                          <p:stCondLst>
                                            <p:cond delay="0"/>
                                          </p:stCondLst>
                                        </p:cTn>
                                        <p:tgtEl>
                                          <p:spTgt spid="69"/>
                                        </p:tgtEl>
                                        <p:attrNameLst>
                                          <p:attrName>style.visibility</p:attrName>
                                        </p:attrNameLst>
                                      </p:cBhvr>
                                      <p:to>
                                        <p:strVal val="hidden"/>
                                      </p:to>
                                    </p:set>
                                  </p:childTnLst>
                                </p:cTn>
                              </p:par>
                              <p:par>
                                <p:cTn id="192" presetID="3" presetClass="exit" presetSubtype="10" fill="hold" grpId="1" nodeType="withEffect">
                                  <p:stCondLst>
                                    <p:cond delay="0"/>
                                  </p:stCondLst>
                                  <p:childTnLst>
                                    <p:animEffect transition="out" filter="blinds(horizontal)">
                                      <p:cBhvr>
                                        <p:cTn id="193" dur="500"/>
                                        <p:tgtEl>
                                          <p:spTgt spid="73"/>
                                        </p:tgtEl>
                                      </p:cBhvr>
                                    </p:animEffect>
                                    <p:set>
                                      <p:cBhvr>
                                        <p:cTn id="194" dur="1" fill="hold">
                                          <p:stCondLst>
                                            <p:cond delay="499"/>
                                          </p:stCondLst>
                                        </p:cTn>
                                        <p:tgtEl>
                                          <p:spTgt spid="73"/>
                                        </p:tgtEl>
                                        <p:attrNameLst>
                                          <p:attrName>style.visibility</p:attrName>
                                        </p:attrNameLst>
                                      </p:cBhvr>
                                      <p:to>
                                        <p:strVal val="hidden"/>
                                      </p:to>
                                    </p:set>
                                  </p:childTnLst>
                                </p:cTn>
                              </p:par>
                            </p:childTnLst>
                          </p:cTn>
                        </p:par>
                      </p:childTnLst>
                    </p:cTn>
                  </p:par>
                </p:childTnLst>
              </p:cTn>
              <p:nextCondLst>
                <p:cond evt="onClick" delay="0">
                  <p:tgtEl>
                    <p:spTgt spid="66"/>
                  </p:tgtEl>
                </p:cond>
              </p:nextCondLst>
            </p:seq>
            <p:seq concurrent="1" nextAc="seek">
              <p:cTn id="195" restart="whenNotActive" fill="hold" evtFilter="cancelBubble" nodeType="interactiveSeq">
                <p:stCondLst>
                  <p:cond evt="onClick" delay="0">
                    <p:tgtEl>
                      <p:spTgt spid="33"/>
                    </p:tgtEl>
                  </p:cond>
                </p:stCondLst>
                <p:endSync evt="end" delay="0">
                  <p:rtn val="all"/>
                </p:endSync>
                <p:childTnLst>
                  <p:par>
                    <p:cTn id="196" fill="hold">
                      <p:stCondLst>
                        <p:cond delay="0"/>
                      </p:stCondLst>
                      <p:childTnLst>
                        <p:par>
                          <p:cTn id="197" fill="hold">
                            <p:stCondLst>
                              <p:cond delay="0"/>
                            </p:stCondLst>
                            <p:childTnLst>
                              <p:par>
                                <p:cTn id="198" presetID="1" presetClass="entr" presetSubtype="0" fill="hold" grpId="0" nodeType="clickEffect">
                                  <p:stCondLst>
                                    <p:cond delay="0"/>
                                  </p:stCondLst>
                                  <p:childTnLst>
                                    <p:set>
                                      <p:cBhvr>
                                        <p:cTn id="199" dur="1" fill="hold">
                                          <p:stCondLst>
                                            <p:cond delay="0"/>
                                          </p:stCondLst>
                                        </p:cTn>
                                        <p:tgtEl>
                                          <p:spTgt spid="35"/>
                                        </p:tgtEl>
                                        <p:attrNameLst>
                                          <p:attrName>style.visibility</p:attrName>
                                        </p:attrNameLst>
                                      </p:cBhvr>
                                      <p:to>
                                        <p:strVal val="visible"/>
                                      </p:to>
                                    </p:set>
                                  </p:childTnLst>
                                </p:cTn>
                              </p:par>
                              <p:par>
                                <p:cTn id="200" presetID="18" presetClass="entr" presetSubtype="12" fill="hold" nodeType="withEffect">
                                  <p:stCondLst>
                                    <p:cond delay="0"/>
                                  </p:stCondLst>
                                  <p:childTnLst>
                                    <p:set>
                                      <p:cBhvr>
                                        <p:cTn id="201" dur="1" fill="hold">
                                          <p:stCondLst>
                                            <p:cond delay="0"/>
                                          </p:stCondLst>
                                        </p:cTn>
                                        <p:tgtEl>
                                          <p:spTgt spid="34"/>
                                        </p:tgtEl>
                                        <p:attrNameLst>
                                          <p:attrName>style.visibility</p:attrName>
                                        </p:attrNameLst>
                                      </p:cBhvr>
                                      <p:to>
                                        <p:strVal val="visible"/>
                                      </p:to>
                                    </p:set>
                                    <p:animEffect transition="in" filter="strips(downLeft)">
                                      <p:cBhvr>
                                        <p:cTn id="202" dur="500"/>
                                        <p:tgtEl>
                                          <p:spTgt spid="34"/>
                                        </p:tgtEl>
                                      </p:cBhvr>
                                    </p:animEffect>
                                  </p:childTnLst>
                                </p:cTn>
                              </p:par>
                            </p:childTnLst>
                          </p:cTn>
                        </p:par>
                      </p:childTnLst>
                    </p:cTn>
                  </p:par>
                  <p:par>
                    <p:cTn id="203" fill="hold">
                      <p:stCondLst>
                        <p:cond delay="indefinite"/>
                      </p:stCondLst>
                      <p:childTnLst>
                        <p:par>
                          <p:cTn id="204" fill="hold">
                            <p:stCondLst>
                              <p:cond delay="0"/>
                            </p:stCondLst>
                            <p:childTnLst>
                              <p:par>
                                <p:cTn id="205" presetID="1" presetClass="exit" presetSubtype="0" fill="hold" nodeType="clickEffect">
                                  <p:stCondLst>
                                    <p:cond delay="0"/>
                                  </p:stCondLst>
                                  <p:childTnLst>
                                    <p:set>
                                      <p:cBhvr>
                                        <p:cTn id="206" dur="1" fill="hold">
                                          <p:stCondLst>
                                            <p:cond delay="0"/>
                                          </p:stCondLst>
                                        </p:cTn>
                                        <p:tgtEl>
                                          <p:spTgt spid="35"/>
                                        </p:tgtEl>
                                        <p:attrNameLst>
                                          <p:attrName>style.visibility</p:attrName>
                                        </p:attrNameLst>
                                      </p:cBhvr>
                                      <p:to>
                                        <p:strVal val="hidden"/>
                                      </p:to>
                                    </p:set>
                                  </p:childTnLst>
                                </p:cTn>
                              </p:par>
                              <p:par>
                                <p:cTn id="207" presetID="18" presetClass="exit" presetSubtype="12" fill="hold" nodeType="withEffect">
                                  <p:stCondLst>
                                    <p:cond delay="0"/>
                                  </p:stCondLst>
                                  <p:childTnLst>
                                    <p:animEffect transition="out" filter="strips(downLeft)">
                                      <p:cBhvr>
                                        <p:cTn id="208" dur="500"/>
                                        <p:tgtEl>
                                          <p:spTgt spid="34"/>
                                        </p:tgtEl>
                                      </p:cBhvr>
                                    </p:animEffect>
                                    <p:set>
                                      <p:cBhvr>
                                        <p:cTn id="209"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3"/>
                  </p:tgtEl>
                </p:cond>
              </p:nextCondLst>
            </p:seq>
          </p:childTnLst>
        </p:cTn>
      </p:par>
    </p:tnLst>
    <p:bldLst>
      <p:bldP spid="23" grpId="0" animBg="1"/>
      <p:bldP spid="62" grpId="0" animBg="1"/>
      <p:bldP spid="62" grpId="1" animBg="1"/>
      <p:bldP spid="44" grpId="0" animBg="1"/>
      <p:bldP spid="67" grpId="0" animBg="1"/>
      <p:bldP spid="67" grpId="1" animBg="1"/>
      <p:bldP spid="72" grpId="0" animBg="1"/>
      <p:bldP spid="72" grpId="1" animBg="1"/>
      <p:bldP spid="81" grpId="0" uiExpand="1" build="p"/>
      <p:bldP spid="81" grpId="1" uiExpand="1" build="allAtOnce"/>
      <p:bldP spid="81" grpId="2" uiExpand="1" build="allAtOnce"/>
      <p:bldP spid="83" grpId="0" build="p"/>
      <p:bldP spid="83" grpId="1" build="allAtOnce"/>
      <p:bldP spid="64" grpId="0" animBg="1"/>
      <p:bldP spid="65" grpId="0" animBg="1"/>
      <p:bldP spid="65" grpId="1" animBg="1"/>
      <p:bldP spid="68" grpId="0" animBg="1"/>
      <p:bldP spid="66" grpId="0" animBg="1"/>
      <p:bldP spid="69" grpId="0" animBg="1"/>
      <p:bldGraphic spid="73" grpId="0">
        <p:bldAsOne/>
      </p:bldGraphic>
      <p:bldGraphic spid="73" grpId="1">
        <p:bldAsOne/>
      </p:bldGraphic>
      <p:bldP spid="33" grpId="0" animBg="1"/>
      <p:bldP spid="35" grpId="0" animBg="1"/>
      <p:bldP spid="61" grpId="0"/>
      <p:bldP spid="61" grpId="1"/>
    </p:bld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1"/>
          <p:cNvGrpSpPr/>
          <p:nvPr/>
        </p:nvGrpSpPr>
        <p:grpSpPr>
          <a:xfrm>
            <a:off x="393192" y="1066381"/>
            <a:ext cx="8408988" cy="5353469"/>
            <a:chOff x="393192" y="1066381"/>
            <a:chExt cx="8408988" cy="5353469"/>
          </a:xfrm>
        </p:grpSpPr>
        <p:pic>
          <p:nvPicPr>
            <p:cNvPr id="2050" name="Picture 4" descr="anatot 1997"/>
            <p:cNvPicPr>
              <a:picLocks noChangeAspect="1" noChangeArrowheads="1"/>
            </p:cNvPicPr>
            <p:nvPr/>
          </p:nvPicPr>
          <p:blipFill>
            <a:blip r:embed="rId3" cstate="email"/>
            <a:srcRect/>
            <a:stretch>
              <a:fillRect/>
            </a:stretch>
          </p:blipFill>
          <p:spPr bwMode="auto">
            <a:xfrm>
              <a:off x="393192" y="1066800"/>
              <a:ext cx="8408988" cy="5353050"/>
            </a:xfrm>
            <a:prstGeom prst="rect">
              <a:avLst/>
            </a:prstGeom>
            <a:noFill/>
            <a:ln w="9525">
              <a:noFill/>
              <a:miter lim="800000"/>
              <a:headEnd/>
              <a:tailEnd/>
            </a:ln>
          </p:spPr>
        </p:pic>
        <p:sp>
          <p:nvSpPr>
            <p:cNvPr id="2052" name="AutoShape 6"/>
            <p:cNvSpPr>
              <a:spLocks noChangeArrowheads="1"/>
            </p:cNvSpPr>
            <p:nvPr/>
          </p:nvSpPr>
          <p:spPr bwMode="auto">
            <a:xfrm>
              <a:off x="2843213" y="3586163"/>
              <a:ext cx="1081087" cy="360362"/>
            </a:xfrm>
            <a:prstGeom prst="wedgeRoundRectCallout">
              <a:avLst>
                <a:gd name="adj1" fmla="val 80398"/>
                <a:gd name="adj2" fmla="val 10352"/>
                <a:gd name="adj3" fmla="val 16667"/>
              </a:avLst>
            </a:prstGeom>
            <a:solidFill>
              <a:schemeClr val="bg1"/>
            </a:solidFill>
            <a:ln w="9525">
              <a:solidFill>
                <a:schemeClr val="tx1"/>
              </a:solidFill>
              <a:miter lim="800000"/>
              <a:headEnd/>
              <a:tailEnd/>
            </a:ln>
          </p:spPr>
          <p:txBody>
            <a:bodyPr lIns="18000" tIns="10800" rIns="18000" bIns="10800"/>
            <a:lstStyle/>
            <a:p>
              <a:pPr algn="ctr"/>
              <a:r>
                <a:rPr lang="en-US" sz="1000" b="1"/>
                <a:t>The Gate of the Settlement</a:t>
              </a:r>
            </a:p>
          </p:txBody>
        </p:sp>
        <p:sp>
          <p:nvSpPr>
            <p:cNvPr id="2051" name="Text Box 5"/>
            <p:cNvSpPr txBox="1">
              <a:spLocks noChangeArrowheads="1"/>
            </p:cNvSpPr>
            <p:nvPr/>
          </p:nvSpPr>
          <p:spPr bwMode="auto">
            <a:xfrm>
              <a:off x="398253" y="1066381"/>
              <a:ext cx="4553310" cy="400110"/>
            </a:xfrm>
            <a:prstGeom prst="rect">
              <a:avLst/>
            </a:prstGeom>
            <a:solidFill>
              <a:schemeClr val="accent4"/>
            </a:solidFill>
            <a:ln w="9525">
              <a:noFill/>
              <a:miter lim="800000"/>
              <a:headEnd/>
              <a:tailEnd/>
            </a:ln>
          </p:spPr>
          <p:txBody>
            <a:bodyPr wrap="square">
              <a:spAutoFit/>
            </a:bodyPr>
            <a:lstStyle/>
            <a:p>
              <a:r>
                <a:rPr lang="en-US" sz="2000" dirty="0">
                  <a:solidFill>
                    <a:schemeClr val="accent2"/>
                  </a:solidFill>
                  <a:latin typeface="Gill Sans MT" pitchFamily="34" charset="0"/>
                </a:rPr>
                <a:t>The Settlement of </a:t>
              </a:r>
              <a:r>
                <a:rPr lang="en-US" sz="2000" dirty="0" err="1">
                  <a:solidFill>
                    <a:schemeClr val="accent2"/>
                  </a:solidFill>
                  <a:latin typeface="Gill Sans MT" pitchFamily="34" charset="0"/>
                </a:rPr>
                <a:t>Anatot</a:t>
              </a:r>
              <a:r>
                <a:rPr lang="en-US" sz="2000" dirty="0">
                  <a:solidFill>
                    <a:schemeClr val="accent2"/>
                  </a:solidFill>
                  <a:latin typeface="Gill Sans MT" pitchFamily="34" charset="0"/>
                </a:rPr>
                <a:t> (</a:t>
              </a:r>
              <a:r>
                <a:rPr lang="en-US" sz="2000" dirty="0" err="1">
                  <a:solidFill>
                    <a:schemeClr val="accent2"/>
                  </a:solidFill>
                  <a:latin typeface="Gill Sans MT" pitchFamily="34" charset="0"/>
                </a:rPr>
                <a:t>Almon</a:t>
              </a:r>
              <a:r>
                <a:rPr lang="en-US" sz="2000" dirty="0">
                  <a:solidFill>
                    <a:schemeClr val="accent2"/>
                  </a:solidFill>
                  <a:latin typeface="Gill Sans MT" pitchFamily="34" charset="0"/>
                </a:rPr>
                <a:t>), 1997</a:t>
              </a:r>
            </a:p>
          </p:txBody>
        </p:sp>
      </p:grpSp>
      <p:sp>
        <p:nvSpPr>
          <p:cNvPr id="8" name="Title 1"/>
          <p:cNvSpPr txBox="1">
            <a:spLocks/>
          </p:cNvSpPr>
          <p:nvPr/>
        </p:nvSpPr>
        <p:spPr bwMode="auto">
          <a:xfrm>
            <a:off x="5555412" y="328880"/>
            <a:ext cx="3243532" cy="820947"/>
          </a:xfrm>
          <a:prstGeom prst="rect">
            <a:avLst/>
          </a:prstGeom>
          <a:noFill/>
          <a:ln w="9525">
            <a:noFill/>
            <a:miter lim="800000"/>
            <a:headEnd/>
            <a:tailEnd/>
          </a:ln>
        </p:spPr>
        <p:txBody>
          <a:bodyPr anchor="ctr"/>
          <a:lstStyle/>
          <a:p>
            <a:pPr algn="r"/>
            <a:r>
              <a:rPr lang="en-US" sz="3600" dirty="0" smtClean="0">
                <a:solidFill>
                  <a:srgbClr val="2F68A7"/>
                </a:solidFill>
                <a:latin typeface="Gill Sans MT" pitchFamily="34" charset="0"/>
              </a:rPr>
              <a:t>Seizure of land</a:t>
            </a:r>
            <a:endParaRPr lang="en-US" sz="3600" dirty="0">
              <a:solidFill>
                <a:srgbClr val="2F68A7"/>
              </a:solidFill>
              <a:latin typeface="Gill Sans MT" pitchFamily="34" charset="0"/>
            </a:endParaRPr>
          </a:p>
        </p:txBody>
      </p:sp>
      <p:grpSp>
        <p:nvGrpSpPr>
          <p:cNvPr id="3" name="Group 2"/>
          <p:cNvGrpSpPr/>
          <p:nvPr/>
        </p:nvGrpSpPr>
        <p:grpSpPr>
          <a:xfrm>
            <a:off x="381000" y="1069848"/>
            <a:ext cx="8408987" cy="5353050"/>
            <a:chOff x="395288" y="1069848"/>
            <a:chExt cx="8408987" cy="5353050"/>
          </a:xfrm>
        </p:grpSpPr>
        <p:pic>
          <p:nvPicPr>
            <p:cNvPr id="12" name="Picture 4" descr="anatot 1997 with private2"/>
            <p:cNvPicPr>
              <a:picLocks noChangeAspect="1" noChangeArrowheads="1"/>
            </p:cNvPicPr>
            <p:nvPr/>
          </p:nvPicPr>
          <p:blipFill>
            <a:blip r:embed="rId4" cstate="email"/>
            <a:srcRect/>
            <a:stretch>
              <a:fillRect/>
            </a:stretch>
          </p:blipFill>
          <p:spPr bwMode="auto">
            <a:xfrm>
              <a:off x="395288" y="1069848"/>
              <a:ext cx="8408987" cy="5353050"/>
            </a:xfrm>
            <a:prstGeom prst="rect">
              <a:avLst/>
            </a:prstGeom>
            <a:noFill/>
            <a:ln w="9525">
              <a:noFill/>
              <a:miter lim="800000"/>
              <a:headEnd/>
              <a:tailEnd/>
            </a:ln>
          </p:spPr>
        </p:pic>
        <p:sp>
          <p:nvSpPr>
            <p:cNvPr id="13" name="Text Box 5"/>
            <p:cNvSpPr txBox="1">
              <a:spLocks noChangeArrowheads="1"/>
            </p:cNvSpPr>
            <p:nvPr/>
          </p:nvSpPr>
          <p:spPr bwMode="auto">
            <a:xfrm>
              <a:off x="522678" y="5366528"/>
              <a:ext cx="4581447" cy="646331"/>
            </a:xfrm>
            <a:prstGeom prst="rect">
              <a:avLst/>
            </a:prstGeom>
            <a:solidFill>
              <a:schemeClr val="accent4">
                <a:alpha val="80000"/>
              </a:schemeClr>
            </a:solidFill>
            <a:ln w="9525">
              <a:noFill/>
              <a:miter lim="800000"/>
              <a:headEnd/>
              <a:tailEnd/>
            </a:ln>
          </p:spPr>
          <p:txBody>
            <a:bodyPr wrap="none">
              <a:spAutoFit/>
            </a:bodyPr>
            <a:lstStyle/>
            <a:p>
              <a:pPr algn="ctr"/>
              <a:r>
                <a:rPr lang="en-US" dirty="0">
                  <a:solidFill>
                    <a:schemeClr val="accent2">
                      <a:lumMod val="75000"/>
                    </a:schemeClr>
                  </a:solidFill>
                  <a:latin typeface="Gill Sans MT" pitchFamily="34" charset="0"/>
                </a:rPr>
                <a:t>Some 195 </a:t>
              </a:r>
              <a:r>
                <a:rPr lang="en-US" dirty="0" err="1" smtClean="0">
                  <a:solidFill>
                    <a:schemeClr val="accent2">
                      <a:lumMod val="75000"/>
                    </a:schemeClr>
                  </a:solidFill>
                  <a:latin typeface="Gill Sans MT" pitchFamily="34" charset="0"/>
                </a:rPr>
                <a:t>dunums</a:t>
              </a:r>
              <a:r>
                <a:rPr lang="en-US" dirty="0" smtClean="0">
                  <a:solidFill>
                    <a:schemeClr val="accent2">
                      <a:lumMod val="75000"/>
                    </a:schemeClr>
                  </a:solidFill>
                  <a:latin typeface="Gill Sans MT" pitchFamily="34" charset="0"/>
                </a:rPr>
                <a:t> </a:t>
              </a:r>
              <a:r>
                <a:rPr lang="en-US" dirty="0">
                  <a:solidFill>
                    <a:schemeClr val="accent2">
                      <a:lumMod val="75000"/>
                    </a:schemeClr>
                  </a:solidFill>
                  <a:latin typeface="Gill Sans MT" pitchFamily="34" charset="0"/>
                </a:rPr>
                <a:t>(48 acres) of private</a:t>
              </a:r>
            </a:p>
            <a:p>
              <a:pPr algn="ctr"/>
              <a:r>
                <a:rPr lang="en-US" dirty="0">
                  <a:solidFill>
                    <a:schemeClr val="accent2">
                      <a:lumMod val="75000"/>
                    </a:schemeClr>
                  </a:solidFill>
                  <a:latin typeface="Gill Sans MT" pitchFamily="34" charset="0"/>
                </a:rPr>
                <a:t>Palestinian </a:t>
              </a:r>
              <a:r>
                <a:rPr lang="en-US" dirty="0" smtClean="0">
                  <a:solidFill>
                    <a:schemeClr val="accent2">
                      <a:lumMod val="75000"/>
                    </a:schemeClr>
                  </a:solidFill>
                  <a:latin typeface="Gill Sans MT" pitchFamily="34" charset="0"/>
                </a:rPr>
                <a:t>land </a:t>
              </a:r>
              <a:r>
                <a:rPr lang="en-US" dirty="0">
                  <a:solidFill>
                    <a:schemeClr val="accent2">
                      <a:lumMod val="75000"/>
                    </a:schemeClr>
                  </a:solidFill>
                  <a:latin typeface="Gill Sans MT" pitchFamily="34" charset="0"/>
                </a:rPr>
                <a:t>were trapped in the </a:t>
              </a:r>
              <a:r>
                <a:rPr lang="en-US" dirty="0" smtClean="0">
                  <a:solidFill>
                    <a:schemeClr val="accent2">
                      <a:lumMod val="75000"/>
                    </a:schemeClr>
                  </a:solidFill>
                  <a:latin typeface="Gill Sans MT" pitchFamily="34" charset="0"/>
                </a:rPr>
                <a:t>settlement</a:t>
              </a:r>
              <a:endParaRPr lang="en-US" dirty="0">
                <a:solidFill>
                  <a:schemeClr val="accent2">
                    <a:lumMod val="75000"/>
                  </a:schemeClr>
                </a:solidFill>
                <a:latin typeface="Gill Sans MT" pitchFamily="34" charset="0"/>
              </a:endParaRPr>
            </a:p>
          </p:txBody>
        </p:sp>
        <p:sp>
          <p:nvSpPr>
            <p:cNvPr id="14" name="Line 8"/>
            <p:cNvSpPr>
              <a:spLocks noChangeShapeType="1"/>
            </p:cNvSpPr>
            <p:nvPr/>
          </p:nvSpPr>
          <p:spPr bwMode="auto">
            <a:xfrm flipV="1">
              <a:off x="3093918" y="2781299"/>
              <a:ext cx="3062407" cy="2610209"/>
            </a:xfrm>
            <a:prstGeom prst="line">
              <a:avLst/>
            </a:prstGeom>
            <a:noFill/>
            <a:ln w="57150">
              <a:solidFill>
                <a:schemeClr val="tx1"/>
              </a:solidFill>
              <a:round/>
              <a:headEnd/>
              <a:tailEnd type="arrow" w="med" len="med"/>
            </a:ln>
          </p:spPr>
          <p:txBody>
            <a:bodyPr/>
            <a:lstStyle/>
            <a:p>
              <a:endParaRPr lang="en-US"/>
            </a:p>
          </p:txBody>
        </p:sp>
      </p:grpSp>
      <p:grpSp>
        <p:nvGrpSpPr>
          <p:cNvPr id="4" name="Group 3"/>
          <p:cNvGrpSpPr/>
          <p:nvPr/>
        </p:nvGrpSpPr>
        <p:grpSpPr>
          <a:xfrm>
            <a:off x="381000" y="1066800"/>
            <a:ext cx="8408987" cy="5353050"/>
            <a:chOff x="422275" y="1069848"/>
            <a:chExt cx="8408987" cy="5353050"/>
          </a:xfrm>
        </p:grpSpPr>
        <p:pic>
          <p:nvPicPr>
            <p:cNvPr id="17" name="Picture 4" descr="anatot 2011 with private no new fence2"/>
            <p:cNvPicPr>
              <a:picLocks noChangeAspect="1" noChangeArrowheads="1"/>
            </p:cNvPicPr>
            <p:nvPr/>
          </p:nvPicPr>
          <p:blipFill>
            <a:blip r:embed="rId5" cstate="email"/>
            <a:srcRect/>
            <a:stretch>
              <a:fillRect/>
            </a:stretch>
          </p:blipFill>
          <p:spPr bwMode="auto">
            <a:xfrm>
              <a:off x="422275" y="1069848"/>
              <a:ext cx="8408987" cy="5353050"/>
            </a:xfrm>
            <a:prstGeom prst="rect">
              <a:avLst/>
            </a:prstGeom>
            <a:noFill/>
            <a:ln w="9525">
              <a:noFill/>
              <a:miter lim="800000"/>
              <a:headEnd/>
              <a:tailEnd/>
            </a:ln>
          </p:spPr>
        </p:pic>
        <p:sp>
          <p:nvSpPr>
            <p:cNvPr id="18" name="Text Box 6"/>
            <p:cNvSpPr txBox="1">
              <a:spLocks noChangeArrowheads="1"/>
            </p:cNvSpPr>
            <p:nvPr/>
          </p:nvSpPr>
          <p:spPr bwMode="auto">
            <a:xfrm>
              <a:off x="5870786" y="5402522"/>
              <a:ext cx="2761471" cy="646331"/>
            </a:xfrm>
            <a:prstGeom prst="rect">
              <a:avLst/>
            </a:prstGeom>
            <a:solidFill>
              <a:schemeClr val="accent4">
                <a:alpha val="80000"/>
              </a:schemeClr>
            </a:solidFill>
            <a:ln w="9525">
              <a:noFill/>
              <a:miter lim="800000"/>
              <a:headEnd/>
              <a:tailEnd/>
            </a:ln>
          </p:spPr>
          <p:txBody>
            <a:bodyPr wrap="square">
              <a:spAutoFit/>
            </a:bodyPr>
            <a:lstStyle/>
            <a:p>
              <a:r>
                <a:rPr lang="en-US" dirty="0">
                  <a:solidFill>
                    <a:schemeClr val="accent2"/>
                  </a:solidFill>
                  <a:latin typeface="Gill Sans MT" pitchFamily="34" charset="0"/>
                </a:rPr>
                <a:t>In 2002 a new </a:t>
              </a:r>
              <a:r>
                <a:rPr lang="en-US" dirty="0" smtClean="0">
                  <a:solidFill>
                    <a:schemeClr val="accent2"/>
                  </a:solidFill>
                  <a:latin typeface="Gill Sans MT" pitchFamily="34" charset="0"/>
                </a:rPr>
                <a:t>neighborhood is added</a:t>
              </a:r>
              <a:endParaRPr lang="en-US" dirty="0">
                <a:solidFill>
                  <a:schemeClr val="accent2"/>
                </a:solidFill>
                <a:latin typeface="Gill Sans MT" pitchFamily="34" charset="0"/>
              </a:endParaRPr>
            </a:p>
          </p:txBody>
        </p:sp>
        <p:sp>
          <p:nvSpPr>
            <p:cNvPr id="19" name="Line 7"/>
            <p:cNvSpPr>
              <a:spLocks noChangeShapeType="1"/>
            </p:cNvSpPr>
            <p:nvPr/>
          </p:nvSpPr>
          <p:spPr bwMode="auto">
            <a:xfrm flipH="1" flipV="1">
              <a:off x="5495925" y="4833938"/>
              <a:ext cx="935038" cy="576262"/>
            </a:xfrm>
            <a:prstGeom prst="line">
              <a:avLst/>
            </a:prstGeom>
            <a:noFill/>
            <a:ln w="57150">
              <a:solidFill>
                <a:schemeClr val="tx1"/>
              </a:solidFill>
              <a:round/>
              <a:headEnd/>
              <a:tailEnd type="arrow" w="med" len="med"/>
            </a:ln>
          </p:spPr>
          <p:txBody>
            <a:bodyPr/>
            <a:lstStyle/>
            <a:p>
              <a:endParaRPr lang="en-US"/>
            </a:p>
          </p:txBody>
        </p:sp>
      </p:grpSp>
      <p:grpSp>
        <p:nvGrpSpPr>
          <p:cNvPr id="5" name="Group 4"/>
          <p:cNvGrpSpPr/>
          <p:nvPr/>
        </p:nvGrpSpPr>
        <p:grpSpPr>
          <a:xfrm>
            <a:off x="381000" y="1069848"/>
            <a:ext cx="8408987" cy="5353050"/>
            <a:chOff x="395288" y="1069848"/>
            <a:chExt cx="8408987" cy="5353050"/>
          </a:xfrm>
        </p:grpSpPr>
        <p:pic>
          <p:nvPicPr>
            <p:cNvPr id="21" name="Picture 2" descr="anatot 2011 with private b2"/>
            <p:cNvPicPr>
              <a:picLocks noChangeAspect="1" noChangeArrowheads="1"/>
            </p:cNvPicPr>
            <p:nvPr/>
          </p:nvPicPr>
          <p:blipFill>
            <a:blip r:embed="rId6" cstate="email"/>
            <a:srcRect/>
            <a:stretch>
              <a:fillRect/>
            </a:stretch>
          </p:blipFill>
          <p:spPr bwMode="auto">
            <a:xfrm>
              <a:off x="395288" y="1069848"/>
              <a:ext cx="8408987" cy="5353050"/>
            </a:xfrm>
            <a:prstGeom prst="rect">
              <a:avLst/>
            </a:prstGeom>
            <a:noFill/>
            <a:ln w="9525">
              <a:noFill/>
              <a:miter lim="800000"/>
              <a:headEnd/>
              <a:tailEnd/>
            </a:ln>
          </p:spPr>
        </p:pic>
        <p:sp>
          <p:nvSpPr>
            <p:cNvPr id="22" name="Text Box 3"/>
            <p:cNvSpPr txBox="1">
              <a:spLocks noChangeArrowheads="1"/>
            </p:cNvSpPr>
            <p:nvPr/>
          </p:nvSpPr>
          <p:spPr bwMode="auto">
            <a:xfrm>
              <a:off x="473244" y="5233239"/>
              <a:ext cx="2657138" cy="646331"/>
            </a:xfrm>
            <a:prstGeom prst="rect">
              <a:avLst/>
            </a:prstGeom>
            <a:solidFill>
              <a:schemeClr val="accent4"/>
            </a:solidFill>
            <a:ln w="9525">
              <a:noFill/>
              <a:miter lim="800000"/>
              <a:headEnd/>
              <a:tailEnd/>
            </a:ln>
          </p:spPr>
          <p:txBody>
            <a:bodyPr wrap="none">
              <a:spAutoFit/>
            </a:bodyPr>
            <a:lstStyle/>
            <a:p>
              <a:pPr algn="ctr" rtl="1"/>
              <a:r>
                <a:rPr lang="en-US" dirty="0">
                  <a:solidFill>
                    <a:schemeClr val="accent2"/>
                  </a:solidFill>
                  <a:latin typeface="Gill Sans MT" pitchFamily="34" charset="0"/>
                </a:rPr>
                <a:t>In 2004 the gate was</a:t>
              </a:r>
            </a:p>
            <a:p>
              <a:pPr algn="ctr" rtl="1"/>
              <a:r>
                <a:rPr lang="en-US" dirty="0">
                  <a:solidFill>
                    <a:schemeClr val="accent2"/>
                  </a:solidFill>
                  <a:latin typeface="Gill Sans MT" pitchFamily="34" charset="0"/>
                </a:rPr>
                <a:t>moved 720 m. to the West</a:t>
              </a:r>
            </a:p>
          </p:txBody>
        </p:sp>
        <p:sp>
          <p:nvSpPr>
            <p:cNvPr id="23" name="Line 4"/>
            <p:cNvSpPr>
              <a:spLocks noChangeShapeType="1"/>
            </p:cNvSpPr>
            <p:nvPr/>
          </p:nvSpPr>
          <p:spPr bwMode="auto">
            <a:xfrm flipH="1" flipV="1">
              <a:off x="1547813" y="4438650"/>
              <a:ext cx="215900" cy="792163"/>
            </a:xfrm>
            <a:prstGeom prst="line">
              <a:avLst/>
            </a:prstGeom>
            <a:noFill/>
            <a:ln w="57150">
              <a:solidFill>
                <a:schemeClr val="tx1"/>
              </a:solidFill>
              <a:round/>
              <a:headEnd/>
              <a:tailEnd type="arrow" w="med" len="med"/>
            </a:ln>
          </p:spPr>
          <p:txBody>
            <a:bodyPr/>
            <a:lstStyle/>
            <a:p>
              <a:endParaRPr lang="en-US"/>
            </a:p>
          </p:txBody>
        </p:sp>
        <p:sp>
          <p:nvSpPr>
            <p:cNvPr id="24" name="AutoShape 5"/>
            <p:cNvSpPr>
              <a:spLocks noChangeArrowheads="1"/>
            </p:cNvSpPr>
            <p:nvPr/>
          </p:nvSpPr>
          <p:spPr bwMode="auto">
            <a:xfrm>
              <a:off x="1835150" y="3646488"/>
              <a:ext cx="792163" cy="215900"/>
            </a:xfrm>
            <a:prstGeom prst="wedgeRoundRectCallout">
              <a:avLst>
                <a:gd name="adj1" fmla="val -87875"/>
                <a:gd name="adj2" fmla="val 265440"/>
                <a:gd name="adj3" fmla="val 16667"/>
              </a:avLst>
            </a:prstGeom>
            <a:solidFill>
              <a:schemeClr val="bg1"/>
            </a:solidFill>
            <a:ln w="9525">
              <a:solidFill>
                <a:schemeClr val="tx1"/>
              </a:solidFill>
              <a:miter lim="800000"/>
              <a:headEnd/>
              <a:tailEnd/>
            </a:ln>
          </p:spPr>
          <p:txBody>
            <a:bodyPr lIns="18000" tIns="10800" rIns="18000" bIns="10800"/>
            <a:lstStyle/>
            <a:p>
              <a:pPr algn="ctr"/>
              <a:r>
                <a:rPr lang="en-US" sz="1000" b="1"/>
                <a:t>New Gate</a:t>
              </a:r>
            </a:p>
          </p:txBody>
        </p:sp>
        <p:sp>
          <p:nvSpPr>
            <p:cNvPr id="25" name="AutoShape 7"/>
            <p:cNvSpPr>
              <a:spLocks noChangeArrowheads="1"/>
            </p:cNvSpPr>
            <p:nvPr/>
          </p:nvSpPr>
          <p:spPr bwMode="auto">
            <a:xfrm>
              <a:off x="3276600" y="3573463"/>
              <a:ext cx="647700" cy="215900"/>
            </a:xfrm>
            <a:prstGeom prst="wedgeRoundRectCallout">
              <a:avLst>
                <a:gd name="adj1" fmla="val 100736"/>
                <a:gd name="adj2" fmla="val 50736"/>
                <a:gd name="adj3" fmla="val 16667"/>
              </a:avLst>
            </a:prstGeom>
            <a:solidFill>
              <a:schemeClr val="bg1"/>
            </a:solidFill>
            <a:ln w="9525">
              <a:solidFill>
                <a:schemeClr val="tx1"/>
              </a:solidFill>
              <a:miter lim="800000"/>
              <a:headEnd/>
              <a:tailEnd/>
            </a:ln>
          </p:spPr>
          <p:txBody>
            <a:bodyPr lIns="18000" tIns="10800" rIns="18000" bIns="10800"/>
            <a:lstStyle/>
            <a:p>
              <a:pPr algn="ctr"/>
              <a:r>
                <a:rPr lang="en-US" sz="1000" b="1" dirty="0"/>
                <a:t>Old Gate</a:t>
              </a:r>
            </a:p>
          </p:txBody>
        </p:sp>
      </p:grpSp>
      <p:grpSp>
        <p:nvGrpSpPr>
          <p:cNvPr id="6" name="Group 5"/>
          <p:cNvGrpSpPr/>
          <p:nvPr/>
        </p:nvGrpSpPr>
        <p:grpSpPr>
          <a:xfrm>
            <a:off x="395288" y="1066800"/>
            <a:ext cx="8408987" cy="5353050"/>
            <a:chOff x="395288" y="1066800"/>
            <a:chExt cx="8408987" cy="5353050"/>
          </a:xfrm>
        </p:grpSpPr>
        <p:pic>
          <p:nvPicPr>
            <p:cNvPr id="27" name="Picture 4" descr="anatot 2011 with private b2"/>
            <p:cNvPicPr>
              <a:picLocks noChangeAspect="1" noChangeArrowheads="1"/>
            </p:cNvPicPr>
            <p:nvPr/>
          </p:nvPicPr>
          <p:blipFill>
            <a:blip r:embed="rId6" cstate="email"/>
            <a:srcRect/>
            <a:stretch>
              <a:fillRect/>
            </a:stretch>
          </p:blipFill>
          <p:spPr bwMode="auto">
            <a:xfrm>
              <a:off x="395288" y="1066800"/>
              <a:ext cx="8408987" cy="5353050"/>
            </a:xfrm>
            <a:prstGeom prst="rect">
              <a:avLst/>
            </a:prstGeom>
            <a:noFill/>
            <a:ln w="9525">
              <a:noFill/>
              <a:miter lim="800000"/>
              <a:headEnd/>
              <a:tailEnd/>
            </a:ln>
          </p:spPr>
        </p:pic>
        <p:sp>
          <p:nvSpPr>
            <p:cNvPr id="28" name="Text Box 5"/>
            <p:cNvSpPr txBox="1">
              <a:spLocks noChangeArrowheads="1"/>
            </p:cNvSpPr>
            <p:nvPr/>
          </p:nvSpPr>
          <p:spPr bwMode="auto">
            <a:xfrm>
              <a:off x="901700" y="5314950"/>
              <a:ext cx="1830052" cy="646331"/>
            </a:xfrm>
            <a:prstGeom prst="rect">
              <a:avLst/>
            </a:prstGeom>
            <a:solidFill>
              <a:schemeClr val="accent4"/>
            </a:solidFill>
            <a:ln w="9525">
              <a:noFill/>
              <a:miter lim="800000"/>
              <a:headEnd/>
              <a:tailEnd/>
            </a:ln>
          </p:spPr>
          <p:txBody>
            <a:bodyPr wrap="none">
              <a:spAutoFit/>
            </a:bodyPr>
            <a:lstStyle/>
            <a:p>
              <a:pPr algn="ctr"/>
              <a:r>
                <a:rPr lang="en-US" dirty="0">
                  <a:solidFill>
                    <a:schemeClr val="accent2"/>
                  </a:solidFill>
                  <a:latin typeface="Gill Sans MT" pitchFamily="34" charset="0"/>
                </a:rPr>
                <a:t>A new fence was </a:t>
              </a:r>
            </a:p>
            <a:p>
              <a:pPr algn="ctr"/>
              <a:r>
                <a:rPr lang="en-US" dirty="0">
                  <a:solidFill>
                    <a:schemeClr val="accent2"/>
                  </a:solidFill>
                  <a:latin typeface="Gill Sans MT" pitchFamily="34" charset="0"/>
                </a:rPr>
                <a:t>erected illegally </a:t>
              </a:r>
            </a:p>
          </p:txBody>
        </p:sp>
        <p:sp>
          <p:nvSpPr>
            <p:cNvPr id="29" name="Line 6"/>
            <p:cNvSpPr>
              <a:spLocks noChangeShapeType="1"/>
            </p:cNvSpPr>
            <p:nvPr/>
          </p:nvSpPr>
          <p:spPr bwMode="auto">
            <a:xfrm flipH="1" flipV="1">
              <a:off x="1547813" y="4451349"/>
              <a:ext cx="239712" cy="897027"/>
            </a:xfrm>
            <a:prstGeom prst="line">
              <a:avLst/>
            </a:prstGeom>
            <a:noFill/>
            <a:ln w="57150">
              <a:solidFill>
                <a:schemeClr val="tx1"/>
              </a:solidFill>
              <a:round/>
              <a:headEnd/>
              <a:tailEnd type="arrow" w="med" len="med"/>
            </a:ln>
          </p:spPr>
          <p:txBody>
            <a:bodyPr/>
            <a:lstStyle/>
            <a:p>
              <a:endParaRPr lang="en-US"/>
            </a:p>
          </p:txBody>
        </p:sp>
        <p:sp>
          <p:nvSpPr>
            <p:cNvPr id="30" name="AutoShape 7"/>
            <p:cNvSpPr>
              <a:spLocks noChangeArrowheads="1"/>
            </p:cNvSpPr>
            <p:nvPr/>
          </p:nvSpPr>
          <p:spPr bwMode="auto">
            <a:xfrm>
              <a:off x="1835150" y="3659188"/>
              <a:ext cx="792163" cy="215900"/>
            </a:xfrm>
            <a:prstGeom prst="wedgeRoundRectCallout">
              <a:avLst>
                <a:gd name="adj1" fmla="val -87875"/>
                <a:gd name="adj2" fmla="val 265440"/>
                <a:gd name="adj3" fmla="val 16667"/>
              </a:avLst>
            </a:prstGeom>
            <a:solidFill>
              <a:schemeClr val="bg1"/>
            </a:solidFill>
            <a:ln w="9525">
              <a:solidFill>
                <a:schemeClr val="tx1"/>
              </a:solidFill>
              <a:miter lim="800000"/>
              <a:headEnd/>
              <a:tailEnd/>
            </a:ln>
          </p:spPr>
          <p:txBody>
            <a:bodyPr lIns="18000" tIns="10800" rIns="18000" bIns="10800"/>
            <a:lstStyle/>
            <a:p>
              <a:pPr algn="ctr"/>
              <a:r>
                <a:rPr lang="en-US" sz="1000" b="1"/>
                <a:t>New Gate</a:t>
              </a:r>
            </a:p>
          </p:txBody>
        </p:sp>
        <p:sp>
          <p:nvSpPr>
            <p:cNvPr id="31" name="Freeform 11"/>
            <p:cNvSpPr>
              <a:spLocks/>
            </p:cNvSpPr>
            <p:nvPr/>
          </p:nvSpPr>
          <p:spPr bwMode="auto">
            <a:xfrm>
              <a:off x="1274763" y="3421063"/>
              <a:ext cx="4600575" cy="2325687"/>
            </a:xfrm>
            <a:custGeom>
              <a:avLst/>
              <a:gdLst>
                <a:gd name="T0" fmla="*/ 77787 w 2933"/>
                <a:gd name="T1" fmla="*/ 0 h 1465"/>
                <a:gd name="T2" fmla="*/ 25400 w 2933"/>
                <a:gd name="T3" fmla="*/ 117475 h 1465"/>
                <a:gd name="T4" fmla="*/ 0 w 2933"/>
                <a:gd name="T5" fmla="*/ 209550 h 1465"/>
                <a:gd name="T6" fmla="*/ 142875 w 2933"/>
                <a:gd name="T7" fmla="*/ 496887 h 1465"/>
                <a:gd name="T8" fmla="*/ 234950 w 2933"/>
                <a:gd name="T9" fmla="*/ 769937 h 1465"/>
                <a:gd name="T10" fmla="*/ 260350 w 2933"/>
                <a:gd name="T11" fmla="*/ 874712 h 1465"/>
                <a:gd name="T12" fmla="*/ 417513 w 2933"/>
                <a:gd name="T13" fmla="*/ 1084262 h 1465"/>
                <a:gd name="T14" fmla="*/ 692150 w 2933"/>
                <a:gd name="T15" fmla="*/ 1084262 h 1465"/>
                <a:gd name="T16" fmla="*/ 717550 w 2933"/>
                <a:gd name="T17" fmla="*/ 1057275 h 1465"/>
                <a:gd name="T18" fmla="*/ 796925 w 2933"/>
                <a:gd name="T19" fmla="*/ 1044575 h 1465"/>
                <a:gd name="T20" fmla="*/ 966787 w 2933"/>
                <a:gd name="T21" fmla="*/ 992187 h 1465"/>
                <a:gd name="T22" fmla="*/ 1096962 w 2933"/>
                <a:gd name="T23" fmla="*/ 1019175 h 1465"/>
                <a:gd name="T24" fmla="*/ 1109662 w 2933"/>
                <a:gd name="T25" fmla="*/ 1071562 h 1465"/>
                <a:gd name="T26" fmla="*/ 1136650 w 2933"/>
                <a:gd name="T27" fmla="*/ 1149350 h 1465"/>
                <a:gd name="T28" fmla="*/ 1201737 w 2933"/>
                <a:gd name="T29" fmla="*/ 1227137 h 1465"/>
                <a:gd name="T30" fmla="*/ 1292225 w 2933"/>
                <a:gd name="T31" fmla="*/ 1462087 h 1465"/>
                <a:gd name="T32" fmla="*/ 1397000 w 2933"/>
                <a:gd name="T33" fmla="*/ 1698625 h 1465"/>
                <a:gd name="T34" fmla="*/ 1409700 w 2933"/>
                <a:gd name="T35" fmla="*/ 1736725 h 1465"/>
                <a:gd name="T36" fmla="*/ 1489075 w 2933"/>
                <a:gd name="T37" fmla="*/ 1789112 h 1465"/>
                <a:gd name="T38" fmla="*/ 1579562 w 2933"/>
                <a:gd name="T39" fmla="*/ 1868487 h 1465"/>
                <a:gd name="T40" fmla="*/ 1776412 w 2933"/>
                <a:gd name="T41" fmla="*/ 1854200 h 1465"/>
                <a:gd name="T42" fmla="*/ 1814512 w 2933"/>
                <a:gd name="T43" fmla="*/ 1816100 h 1465"/>
                <a:gd name="T44" fmla="*/ 1971675 w 2933"/>
                <a:gd name="T45" fmla="*/ 1828800 h 1465"/>
                <a:gd name="T46" fmla="*/ 2051050 w 2933"/>
                <a:gd name="T47" fmla="*/ 1919287 h 1465"/>
                <a:gd name="T48" fmla="*/ 2416175 w 2933"/>
                <a:gd name="T49" fmla="*/ 2076450 h 1465"/>
                <a:gd name="T50" fmla="*/ 2546350 w 2933"/>
                <a:gd name="T51" fmla="*/ 2181225 h 1465"/>
                <a:gd name="T52" fmla="*/ 2978149 w 2933"/>
                <a:gd name="T53" fmla="*/ 2273300 h 1465"/>
                <a:gd name="T54" fmla="*/ 3108324 w 2933"/>
                <a:gd name="T55" fmla="*/ 2325687 h 1465"/>
                <a:gd name="T56" fmla="*/ 3186112 w 2933"/>
                <a:gd name="T57" fmla="*/ 2286000 h 1465"/>
                <a:gd name="T58" fmla="*/ 3657600 w 2933"/>
                <a:gd name="T59" fmla="*/ 2220912 h 1465"/>
                <a:gd name="T60" fmla="*/ 3917950 w 2933"/>
                <a:gd name="T61" fmla="*/ 2193925 h 1465"/>
                <a:gd name="T62" fmla="*/ 4075112 w 2933"/>
                <a:gd name="T63" fmla="*/ 2141537 h 1465"/>
                <a:gd name="T64" fmla="*/ 4440237 w 2933"/>
                <a:gd name="T65" fmla="*/ 2155825 h 1465"/>
                <a:gd name="T66" fmla="*/ 4519612 w 2933"/>
                <a:gd name="T67" fmla="*/ 2181225 h 1465"/>
                <a:gd name="T68" fmla="*/ 4597400 w 2933"/>
                <a:gd name="T69" fmla="*/ 2193925 h 1465"/>
                <a:gd name="T70" fmla="*/ 4610100 w 2933"/>
                <a:gd name="T71" fmla="*/ 600075 h 1465"/>
                <a:gd name="T72" fmla="*/ 4114800 w 2933"/>
                <a:gd name="T73" fmla="*/ 587375 h 1465"/>
                <a:gd name="T74" fmla="*/ 4062412 w 2933"/>
                <a:gd name="T75" fmla="*/ 561975 h 146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933"/>
                <a:gd name="T115" fmla="*/ 0 h 1465"/>
                <a:gd name="T116" fmla="*/ 2933 w 2933"/>
                <a:gd name="T117" fmla="*/ 1465 h 1465"/>
                <a:gd name="connsiteX0" fmla="*/ 49 w 2898"/>
                <a:gd name="connsiteY0" fmla="*/ 0 h 1465"/>
                <a:gd name="connsiteX1" fmla="*/ 16 w 2898"/>
                <a:gd name="connsiteY1" fmla="*/ 74 h 1465"/>
                <a:gd name="connsiteX2" fmla="*/ 0 w 2898"/>
                <a:gd name="connsiteY2" fmla="*/ 132 h 1465"/>
                <a:gd name="connsiteX3" fmla="*/ 90 w 2898"/>
                <a:gd name="connsiteY3" fmla="*/ 313 h 1465"/>
                <a:gd name="connsiteX4" fmla="*/ 148 w 2898"/>
                <a:gd name="connsiteY4" fmla="*/ 485 h 1465"/>
                <a:gd name="connsiteX5" fmla="*/ 164 w 2898"/>
                <a:gd name="connsiteY5" fmla="*/ 551 h 1465"/>
                <a:gd name="connsiteX6" fmla="*/ 263 w 2898"/>
                <a:gd name="connsiteY6" fmla="*/ 683 h 1465"/>
                <a:gd name="connsiteX7" fmla="*/ 436 w 2898"/>
                <a:gd name="connsiteY7" fmla="*/ 683 h 1465"/>
                <a:gd name="connsiteX8" fmla="*/ 452 w 2898"/>
                <a:gd name="connsiteY8" fmla="*/ 666 h 1465"/>
                <a:gd name="connsiteX9" fmla="*/ 502 w 2898"/>
                <a:gd name="connsiteY9" fmla="*/ 658 h 1465"/>
                <a:gd name="connsiteX10" fmla="*/ 609 w 2898"/>
                <a:gd name="connsiteY10" fmla="*/ 625 h 1465"/>
                <a:gd name="connsiteX11" fmla="*/ 691 w 2898"/>
                <a:gd name="connsiteY11" fmla="*/ 642 h 1465"/>
                <a:gd name="connsiteX12" fmla="*/ 699 w 2898"/>
                <a:gd name="connsiteY12" fmla="*/ 675 h 1465"/>
                <a:gd name="connsiteX13" fmla="*/ 716 w 2898"/>
                <a:gd name="connsiteY13" fmla="*/ 724 h 1465"/>
                <a:gd name="connsiteX14" fmla="*/ 757 w 2898"/>
                <a:gd name="connsiteY14" fmla="*/ 773 h 1465"/>
                <a:gd name="connsiteX15" fmla="*/ 814 w 2898"/>
                <a:gd name="connsiteY15" fmla="*/ 921 h 1465"/>
                <a:gd name="connsiteX16" fmla="*/ 880 w 2898"/>
                <a:gd name="connsiteY16" fmla="*/ 1070 h 1465"/>
                <a:gd name="connsiteX17" fmla="*/ 888 w 2898"/>
                <a:gd name="connsiteY17" fmla="*/ 1094 h 1465"/>
                <a:gd name="connsiteX18" fmla="*/ 938 w 2898"/>
                <a:gd name="connsiteY18" fmla="*/ 1127 h 1465"/>
                <a:gd name="connsiteX19" fmla="*/ 995 w 2898"/>
                <a:gd name="connsiteY19" fmla="*/ 1177 h 1465"/>
                <a:gd name="connsiteX20" fmla="*/ 1119 w 2898"/>
                <a:gd name="connsiteY20" fmla="*/ 1168 h 1465"/>
                <a:gd name="connsiteX21" fmla="*/ 1143 w 2898"/>
                <a:gd name="connsiteY21" fmla="*/ 1144 h 1465"/>
                <a:gd name="connsiteX22" fmla="*/ 1242 w 2898"/>
                <a:gd name="connsiteY22" fmla="*/ 1152 h 1465"/>
                <a:gd name="connsiteX23" fmla="*/ 1292 w 2898"/>
                <a:gd name="connsiteY23" fmla="*/ 1209 h 1465"/>
                <a:gd name="connsiteX24" fmla="*/ 1522 w 2898"/>
                <a:gd name="connsiteY24" fmla="*/ 1308 h 1465"/>
                <a:gd name="connsiteX25" fmla="*/ 1604 w 2898"/>
                <a:gd name="connsiteY25" fmla="*/ 1374 h 1465"/>
                <a:gd name="connsiteX26" fmla="*/ 1876 w 2898"/>
                <a:gd name="connsiteY26" fmla="*/ 1432 h 1465"/>
                <a:gd name="connsiteX27" fmla="*/ 1958 w 2898"/>
                <a:gd name="connsiteY27" fmla="*/ 1465 h 1465"/>
                <a:gd name="connsiteX28" fmla="*/ 2007 w 2898"/>
                <a:gd name="connsiteY28" fmla="*/ 1440 h 1465"/>
                <a:gd name="connsiteX29" fmla="*/ 2304 w 2898"/>
                <a:gd name="connsiteY29" fmla="*/ 1399 h 1465"/>
                <a:gd name="connsiteX30" fmla="*/ 2468 w 2898"/>
                <a:gd name="connsiteY30" fmla="*/ 1382 h 1465"/>
                <a:gd name="connsiteX31" fmla="*/ 2567 w 2898"/>
                <a:gd name="connsiteY31" fmla="*/ 1349 h 1465"/>
                <a:gd name="connsiteX32" fmla="*/ 2797 w 2898"/>
                <a:gd name="connsiteY32" fmla="*/ 1358 h 1465"/>
                <a:gd name="connsiteX33" fmla="*/ 2847 w 2898"/>
                <a:gd name="connsiteY33" fmla="*/ 1374 h 1465"/>
                <a:gd name="connsiteX34" fmla="*/ 2896 w 2898"/>
                <a:gd name="connsiteY34" fmla="*/ 1382 h 1465"/>
                <a:gd name="connsiteX35" fmla="*/ 2816 w 2898"/>
                <a:gd name="connsiteY35" fmla="*/ 378 h 1465"/>
                <a:gd name="connsiteX36" fmla="*/ 2592 w 2898"/>
                <a:gd name="connsiteY36" fmla="*/ 370 h 1465"/>
                <a:gd name="connsiteX37" fmla="*/ 2559 w 2898"/>
                <a:gd name="connsiteY37" fmla="*/ 354 h 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898" h="1465">
                  <a:moveTo>
                    <a:pt x="49" y="0"/>
                  </a:moveTo>
                  <a:cubicBezTo>
                    <a:pt x="40" y="29"/>
                    <a:pt x="38" y="52"/>
                    <a:pt x="16" y="74"/>
                  </a:cubicBezTo>
                  <a:cubicBezTo>
                    <a:pt x="12" y="85"/>
                    <a:pt x="0" y="122"/>
                    <a:pt x="0" y="132"/>
                  </a:cubicBezTo>
                  <a:cubicBezTo>
                    <a:pt x="0" y="218"/>
                    <a:pt x="49" y="249"/>
                    <a:pt x="90" y="313"/>
                  </a:cubicBezTo>
                  <a:cubicBezTo>
                    <a:pt x="188" y="278"/>
                    <a:pt x="142" y="403"/>
                    <a:pt x="148" y="485"/>
                  </a:cubicBezTo>
                  <a:cubicBezTo>
                    <a:pt x="150" y="510"/>
                    <a:pt x="157" y="528"/>
                    <a:pt x="164" y="551"/>
                  </a:cubicBezTo>
                  <a:cubicBezTo>
                    <a:pt x="174" y="680"/>
                    <a:pt x="143" y="671"/>
                    <a:pt x="263" y="683"/>
                  </a:cubicBezTo>
                  <a:cubicBezTo>
                    <a:pt x="329" y="704"/>
                    <a:pt x="312" y="702"/>
                    <a:pt x="436" y="683"/>
                  </a:cubicBezTo>
                  <a:cubicBezTo>
                    <a:pt x="444" y="682"/>
                    <a:pt x="445" y="669"/>
                    <a:pt x="452" y="666"/>
                  </a:cubicBezTo>
                  <a:cubicBezTo>
                    <a:pt x="468" y="660"/>
                    <a:pt x="485" y="661"/>
                    <a:pt x="502" y="658"/>
                  </a:cubicBezTo>
                  <a:cubicBezTo>
                    <a:pt x="539" y="651"/>
                    <a:pt x="573" y="636"/>
                    <a:pt x="609" y="625"/>
                  </a:cubicBezTo>
                  <a:cubicBezTo>
                    <a:pt x="637" y="629"/>
                    <a:pt x="674" y="620"/>
                    <a:pt x="691" y="642"/>
                  </a:cubicBezTo>
                  <a:cubicBezTo>
                    <a:pt x="698" y="651"/>
                    <a:pt x="696" y="664"/>
                    <a:pt x="699" y="675"/>
                  </a:cubicBezTo>
                  <a:cubicBezTo>
                    <a:pt x="704" y="692"/>
                    <a:pt x="710" y="708"/>
                    <a:pt x="716" y="724"/>
                  </a:cubicBezTo>
                  <a:cubicBezTo>
                    <a:pt x="723" y="744"/>
                    <a:pt x="743" y="759"/>
                    <a:pt x="757" y="773"/>
                  </a:cubicBezTo>
                  <a:cubicBezTo>
                    <a:pt x="765" y="823"/>
                    <a:pt x="785" y="878"/>
                    <a:pt x="814" y="921"/>
                  </a:cubicBezTo>
                  <a:cubicBezTo>
                    <a:pt x="831" y="973"/>
                    <a:pt x="858" y="1021"/>
                    <a:pt x="880" y="1070"/>
                  </a:cubicBezTo>
                  <a:cubicBezTo>
                    <a:pt x="883" y="1078"/>
                    <a:pt x="882" y="1088"/>
                    <a:pt x="888" y="1094"/>
                  </a:cubicBezTo>
                  <a:cubicBezTo>
                    <a:pt x="902" y="1108"/>
                    <a:pt x="923" y="1113"/>
                    <a:pt x="938" y="1127"/>
                  </a:cubicBezTo>
                  <a:cubicBezTo>
                    <a:pt x="949" y="1160"/>
                    <a:pt x="963" y="1165"/>
                    <a:pt x="995" y="1177"/>
                  </a:cubicBezTo>
                  <a:cubicBezTo>
                    <a:pt x="1036" y="1174"/>
                    <a:pt x="1079" y="1177"/>
                    <a:pt x="1119" y="1168"/>
                  </a:cubicBezTo>
                  <a:cubicBezTo>
                    <a:pt x="1130" y="1166"/>
                    <a:pt x="1132" y="1145"/>
                    <a:pt x="1143" y="1144"/>
                  </a:cubicBezTo>
                  <a:cubicBezTo>
                    <a:pt x="1176" y="1140"/>
                    <a:pt x="1209" y="1149"/>
                    <a:pt x="1242" y="1152"/>
                  </a:cubicBezTo>
                  <a:cubicBezTo>
                    <a:pt x="1260" y="1169"/>
                    <a:pt x="1274" y="1194"/>
                    <a:pt x="1292" y="1209"/>
                  </a:cubicBezTo>
                  <a:cubicBezTo>
                    <a:pt x="1364" y="1270"/>
                    <a:pt x="1429" y="1293"/>
                    <a:pt x="1522" y="1308"/>
                  </a:cubicBezTo>
                  <a:cubicBezTo>
                    <a:pt x="1551" y="1328"/>
                    <a:pt x="1572" y="1358"/>
                    <a:pt x="1604" y="1374"/>
                  </a:cubicBezTo>
                  <a:cubicBezTo>
                    <a:pt x="1702" y="1423"/>
                    <a:pt x="1762" y="1425"/>
                    <a:pt x="1876" y="1432"/>
                  </a:cubicBezTo>
                  <a:cubicBezTo>
                    <a:pt x="1908" y="1440"/>
                    <a:pt x="1928" y="1454"/>
                    <a:pt x="1958" y="1465"/>
                  </a:cubicBezTo>
                  <a:cubicBezTo>
                    <a:pt x="1975" y="1459"/>
                    <a:pt x="1989" y="1445"/>
                    <a:pt x="2007" y="1440"/>
                  </a:cubicBezTo>
                  <a:cubicBezTo>
                    <a:pt x="2097" y="1414"/>
                    <a:pt x="2217" y="1408"/>
                    <a:pt x="2304" y="1399"/>
                  </a:cubicBezTo>
                  <a:cubicBezTo>
                    <a:pt x="2359" y="1394"/>
                    <a:pt x="2468" y="1382"/>
                    <a:pt x="2468" y="1382"/>
                  </a:cubicBezTo>
                  <a:cubicBezTo>
                    <a:pt x="2500" y="1362"/>
                    <a:pt x="2532" y="1362"/>
                    <a:pt x="2567" y="1349"/>
                  </a:cubicBezTo>
                  <a:cubicBezTo>
                    <a:pt x="2644" y="1352"/>
                    <a:pt x="2721" y="1351"/>
                    <a:pt x="2797" y="1358"/>
                  </a:cubicBezTo>
                  <a:cubicBezTo>
                    <a:pt x="2814" y="1360"/>
                    <a:pt x="2847" y="1374"/>
                    <a:pt x="2847" y="1374"/>
                  </a:cubicBezTo>
                  <a:cubicBezTo>
                    <a:pt x="2896" y="1423"/>
                    <a:pt x="2883" y="1434"/>
                    <a:pt x="2896" y="1382"/>
                  </a:cubicBezTo>
                  <a:cubicBezTo>
                    <a:pt x="2898" y="1265"/>
                    <a:pt x="2845" y="429"/>
                    <a:pt x="2816" y="378"/>
                  </a:cubicBezTo>
                  <a:cubicBezTo>
                    <a:pt x="2764" y="288"/>
                    <a:pt x="2696" y="373"/>
                    <a:pt x="2592" y="370"/>
                  </a:cubicBezTo>
                  <a:cubicBezTo>
                    <a:pt x="2556" y="361"/>
                    <a:pt x="2559" y="373"/>
                    <a:pt x="2559" y="354"/>
                  </a:cubicBezTo>
                </a:path>
              </a:pathLst>
            </a:custGeom>
            <a:noFill/>
            <a:ln w="53975" cap="flat">
              <a:solidFill>
                <a:schemeClr val="tx1"/>
              </a:solidFill>
              <a:prstDash val="sysDot"/>
              <a:round/>
              <a:headEnd/>
              <a:tailEnd/>
            </a:ln>
          </p:spPr>
          <p:txBody>
            <a:bodyPr/>
            <a:lstStyle/>
            <a:p>
              <a:endParaRPr lang="en-US"/>
            </a:p>
          </p:txBody>
        </p:sp>
        <p:sp>
          <p:nvSpPr>
            <p:cNvPr id="32" name="AutoShape 12"/>
            <p:cNvSpPr>
              <a:spLocks noChangeArrowheads="1"/>
            </p:cNvSpPr>
            <p:nvPr/>
          </p:nvSpPr>
          <p:spPr bwMode="auto">
            <a:xfrm>
              <a:off x="3276600" y="3586163"/>
              <a:ext cx="647700" cy="215900"/>
            </a:xfrm>
            <a:prstGeom prst="wedgeRoundRectCallout">
              <a:avLst>
                <a:gd name="adj1" fmla="val 100736"/>
                <a:gd name="adj2" fmla="val 50736"/>
                <a:gd name="adj3" fmla="val 16667"/>
              </a:avLst>
            </a:prstGeom>
            <a:solidFill>
              <a:schemeClr val="bg1"/>
            </a:solidFill>
            <a:ln w="9525">
              <a:solidFill>
                <a:schemeClr val="tx1"/>
              </a:solidFill>
              <a:miter lim="800000"/>
              <a:headEnd/>
              <a:tailEnd/>
            </a:ln>
          </p:spPr>
          <p:txBody>
            <a:bodyPr lIns="18000" tIns="10800" rIns="18000" bIns="10800"/>
            <a:lstStyle/>
            <a:p>
              <a:pPr algn="ctr"/>
              <a:r>
                <a:rPr lang="en-US" sz="1000" b="1"/>
                <a:t>Old Gate</a:t>
              </a:r>
            </a:p>
          </p:txBody>
        </p:sp>
      </p:grpSp>
      <p:grpSp>
        <p:nvGrpSpPr>
          <p:cNvPr id="7" name="Group 6"/>
          <p:cNvGrpSpPr/>
          <p:nvPr/>
        </p:nvGrpSpPr>
        <p:grpSpPr>
          <a:xfrm>
            <a:off x="395288" y="1069848"/>
            <a:ext cx="8408987" cy="5353050"/>
            <a:chOff x="395288" y="1069848"/>
            <a:chExt cx="8408987" cy="5353050"/>
          </a:xfrm>
        </p:grpSpPr>
        <p:pic>
          <p:nvPicPr>
            <p:cNvPr id="34" name="Picture 4" descr="anatot 2011 with private b3"/>
            <p:cNvPicPr>
              <a:picLocks noChangeAspect="1" noChangeArrowheads="1"/>
            </p:cNvPicPr>
            <p:nvPr/>
          </p:nvPicPr>
          <p:blipFill>
            <a:blip r:embed="rId7" cstate="email"/>
            <a:srcRect/>
            <a:stretch>
              <a:fillRect/>
            </a:stretch>
          </p:blipFill>
          <p:spPr bwMode="auto">
            <a:xfrm>
              <a:off x="395288" y="1069848"/>
              <a:ext cx="8408987" cy="5353050"/>
            </a:xfrm>
            <a:prstGeom prst="rect">
              <a:avLst/>
            </a:prstGeom>
            <a:noFill/>
            <a:ln w="9525">
              <a:noFill/>
              <a:miter lim="800000"/>
              <a:headEnd/>
              <a:tailEnd/>
            </a:ln>
          </p:spPr>
        </p:pic>
        <p:sp>
          <p:nvSpPr>
            <p:cNvPr id="35" name="Text Box 5"/>
            <p:cNvSpPr txBox="1">
              <a:spLocks noChangeArrowheads="1"/>
            </p:cNvSpPr>
            <p:nvPr/>
          </p:nvSpPr>
          <p:spPr bwMode="auto">
            <a:xfrm>
              <a:off x="482600" y="5656263"/>
              <a:ext cx="4669612" cy="646331"/>
            </a:xfrm>
            <a:prstGeom prst="rect">
              <a:avLst/>
            </a:prstGeom>
            <a:solidFill>
              <a:schemeClr val="accent4"/>
            </a:solidFill>
            <a:ln w="9525">
              <a:noFill/>
              <a:miter lim="800000"/>
              <a:headEnd/>
              <a:tailEnd/>
            </a:ln>
          </p:spPr>
          <p:txBody>
            <a:bodyPr wrap="none">
              <a:spAutoFit/>
            </a:bodyPr>
            <a:lstStyle/>
            <a:p>
              <a:pPr algn="ctr"/>
              <a:r>
                <a:rPr lang="en-US" dirty="0">
                  <a:solidFill>
                    <a:schemeClr val="accent2"/>
                  </a:solidFill>
                  <a:latin typeface="Gill Sans MT" pitchFamily="34" charset="0"/>
                </a:rPr>
                <a:t>Another 460 </a:t>
              </a:r>
              <a:r>
                <a:rPr lang="en-US" dirty="0" err="1" smtClean="0">
                  <a:solidFill>
                    <a:schemeClr val="accent2"/>
                  </a:solidFill>
                  <a:latin typeface="Gill Sans MT" pitchFamily="34" charset="0"/>
                </a:rPr>
                <a:t>dunums</a:t>
              </a:r>
              <a:r>
                <a:rPr lang="en-US" dirty="0" smtClean="0">
                  <a:solidFill>
                    <a:schemeClr val="accent2"/>
                  </a:solidFill>
                  <a:latin typeface="Gill Sans MT" pitchFamily="34" charset="0"/>
                </a:rPr>
                <a:t> </a:t>
              </a:r>
              <a:r>
                <a:rPr lang="en-US" dirty="0">
                  <a:solidFill>
                    <a:schemeClr val="accent2"/>
                  </a:solidFill>
                  <a:latin typeface="Gill Sans MT" pitchFamily="34" charset="0"/>
                </a:rPr>
                <a:t>(114 acres) of private </a:t>
              </a:r>
            </a:p>
            <a:p>
              <a:pPr algn="ctr"/>
              <a:r>
                <a:rPr lang="en-US" dirty="0">
                  <a:solidFill>
                    <a:schemeClr val="accent2"/>
                  </a:solidFill>
                  <a:latin typeface="Gill Sans MT" pitchFamily="34" charset="0"/>
                </a:rPr>
                <a:t>Palestinian </a:t>
              </a:r>
              <a:r>
                <a:rPr lang="en-US" dirty="0" smtClean="0">
                  <a:solidFill>
                    <a:schemeClr val="accent2"/>
                  </a:solidFill>
                  <a:latin typeface="Gill Sans MT" pitchFamily="34" charset="0"/>
                </a:rPr>
                <a:t>land </a:t>
              </a:r>
              <a:r>
                <a:rPr lang="en-US" dirty="0">
                  <a:solidFill>
                    <a:schemeClr val="accent2"/>
                  </a:solidFill>
                  <a:latin typeface="Gill Sans MT" pitchFamily="34" charset="0"/>
                </a:rPr>
                <a:t>were trapped in the settlement</a:t>
              </a:r>
            </a:p>
          </p:txBody>
        </p:sp>
        <p:sp>
          <p:nvSpPr>
            <p:cNvPr id="36" name="Line 6"/>
            <p:cNvSpPr>
              <a:spLocks noChangeShapeType="1"/>
            </p:cNvSpPr>
            <p:nvPr/>
          </p:nvSpPr>
          <p:spPr bwMode="auto">
            <a:xfrm flipV="1">
              <a:off x="2484438" y="4864100"/>
              <a:ext cx="503237" cy="792163"/>
            </a:xfrm>
            <a:prstGeom prst="line">
              <a:avLst/>
            </a:prstGeom>
            <a:noFill/>
            <a:ln w="57150">
              <a:solidFill>
                <a:schemeClr val="tx1"/>
              </a:solidFill>
              <a:round/>
              <a:headEnd/>
              <a:tailEnd type="arrow" w="med" len="med"/>
            </a:ln>
          </p:spPr>
          <p:txBody>
            <a:bodyPr/>
            <a:lstStyle/>
            <a:p>
              <a:endParaRPr lang="en-US"/>
            </a:p>
          </p:txBody>
        </p:sp>
      </p:grpSp>
      <p:grpSp>
        <p:nvGrpSpPr>
          <p:cNvPr id="9" name="Group 7"/>
          <p:cNvGrpSpPr/>
          <p:nvPr/>
        </p:nvGrpSpPr>
        <p:grpSpPr>
          <a:xfrm>
            <a:off x="370937" y="1061050"/>
            <a:ext cx="8431242" cy="5361848"/>
            <a:chOff x="370937" y="1061050"/>
            <a:chExt cx="8431242" cy="5361848"/>
          </a:xfrm>
        </p:grpSpPr>
        <p:pic>
          <p:nvPicPr>
            <p:cNvPr id="38" name="Picture 4" descr="anatot 2011 farmed"/>
            <p:cNvPicPr>
              <a:picLocks noChangeAspect="1" noChangeArrowheads="1"/>
            </p:cNvPicPr>
            <p:nvPr/>
          </p:nvPicPr>
          <p:blipFill>
            <a:blip r:embed="rId8" cstate="email"/>
            <a:srcRect/>
            <a:stretch>
              <a:fillRect/>
            </a:stretch>
          </p:blipFill>
          <p:spPr bwMode="auto">
            <a:xfrm>
              <a:off x="393192" y="1069848"/>
              <a:ext cx="8408987" cy="5353050"/>
            </a:xfrm>
            <a:prstGeom prst="rect">
              <a:avLst/>
            </a:prstGeom>
            <a:noFill/>
            <a:ln w="9525">
              <a:noFill/>
              <a:miter lim="800000"/>
              <a:headEnd/>
              <a:tailEnd/>
            </a:ln>
          </p:spPr>
        </p:pic>
        <p:sp>
          <p:nvSpPr>
            <p:cNvPr id="39" name="Text Box 5"/>
            <p:cNvSpPr txBox="1">
              <a:spLocks noChangeArrowheads="1"/>
            </p:cNvSpPr>
            <p:nvPr/>
          </p:nvSpPr>
          <p:spPr bwMode="auto">
            <a:xfrm>
              <a:off x="370937" y="1061050"/>
              <a:ext cx="4008765" cy="853580"/>
            </a:xfrm>
            <a:prstGeom prst="rect">
              <a:avLst/>
            </a:prstGeom>
            <a:solidFill>
              <a:schemeClr val="accent4">
                <a:alpha val="80000"/>
              </a:schemeClr>
            </a:solidFill>
            <a:ln w="9525">
              <a:noFill/>
              <a:miter lim="800000"/>
              <a:headEnd/>
              <a:tailEnd/>
            </a:ln>
          </p:spPr>
          <p:txBody>
            <a:bodyPr wrap="square">
              <a:spAutoFit/>
            </a:bodyPr>
            <a:lstStyle/>
            <a:p>
              <a:r>
                <a:rPr lang="en-US" sz="1600" dirty="0">
                  <a:solidFill>
                    <a:schemeClr val="accent2"/>
                  </a:solidFill>
                  <a:latin typeface="Gill Sans MT" pitchFamily="34" charset="0"/>
                </a:rPr>
                <a:t>As a result of the expansion of the</a:t>
              </a:r>
            </a:p>
            <a:p>
              <a:r>
                <a:rPr lang="en-US" sz="1600" dirty="0">
                  <a:solidFill>
                    <a:schemeClr val="accent2"/>
                  </a:solidFill>
                  <a:latin typeface="Gill Sans MT" pitchFamily="34" charset="0"/>
                </a:rPr>
                <a:t>settlement the lands were gradually</a:t>
              </a:r>
            </a:p>
            <a:p>
              <a:r>
                <a:rPr lang="en-US" sz="1600" dirty="0">
                  <a:solidFill>
                    <a:schemeClr val="accent2"/>
                  </a:solidFill>
                  <a:latin typeface="Gill Sans MT" pitchFamily="34" charset="0"/>
                </a:rPr>
                <a:t>abandoned due to the limitations of access</a:t>
              </a:r>
            </a:p>
          </p:txBody>
        </p:sp>
      </p:grpSp>
      <p:sp>
        <p:nvSpPr>
          <p:cNvPr id="37" name="trigger closures">
            <a:hlinkClick r:id="rId9" action="ppaction://hlinksldjump" highlightClick="1"/>
            <a:hlinkHover r:id="" action="ppaction://noaction" highlightClick="1"/>
          </p:cNvPr>
          <p:cNvSpPr txBox="1"/>
          <p:nvPr/>
        </p:nvSpPr>
        <p:spPr>
          <a:xfrm>
            <a:off x="8067464" y="6182439"/>
            <a:ext cx="736488" cy="246221"/>
          </a:xfrm>
          <a:prstGeom prst="rect">
            <a:avLst/>
          </a:prstGeom>
          <a:gradFill>
            <a:gsLst>
              <a:gs pos="0">
                <a:schemeClr val="accent4"/>
              </a:gs>
              <a:gs pos="18000">
                <a:schemeClr val="bg1"/>
              </a:gs>
              <a:gs pos="100000">
                <a:schemeClr val="accent4"/>
              </a:gs>
            </a:gsLst>
            <a:lin ang="5400000" scaled="0"/>
          </a:gradFill>
          <a:effectLst>
            <a:outerShdw blurRad="50800" dist="38100" dir="2700000" algn="tl" rotWithShape="0">
              <a:prstClr val="black">
                <a:alpha val="40000"/>
              </a:prstClr>
            </a:outerShdw>
          </a:effectLst>
        </p:spPr>
        <p:txBody>
          <a:bodyPr wrap="square">
            <a:spAutoFit/>
          </a:bodyPr>
          <a:lstStyle/>
          <a:p>
            <a:pPr>
              <a:defRPr/>
            </a:pPr>
            <a:r>
              <a:rPr lang="en-US" sz="1000" dirty="0" smtClean="0">
                <a:solidFill>
                  <a:schemeClr val="accent4">
                    <a:lumMod val="50000"/>
                  </a:schemeClr>
                </a:solidFill>
                <a:latin typeface="Gill Sans MT" pitchFamily="34" charset="0"/>
              </a:rPr>
              <a:t>Back</a:t>
            </a:r>
            <a:endParaRPr lang="en-US" sz="1000" dirty="0">
              <a:solidFill>
                <a:schemeClr val="accent4">
                  <a:lumMod val="50000"/>
                </a:schemeClr>
              </a:solidFill>
              <a:latin typeface="Gill Sans MT" pitchFamily="34"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slide(fromBottom)">
                                      <p:cBhvr>
                                        <p:cTn id="7" dur="300"/>
                                        <p:tgtEl>
                                          <p:spTgt spid="37"/>
                                        </p:tgtEl>
                                      </p:cBhvr>
                                    </p:animEffect>
                                  </p:childTnLst>
                                </p:cTn>
                              </p:par>
                              <p:par>
                                <p:cTn id="8" presetID="18" presetClass="entr" presetSubtype="12"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strips(downLef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74625" y="1822450"/>
            <a:ext cx="4243388" cy="4054475"/>
          </a:xfrm>
        </p:spPr>
        <p:txBody>
          <a:bodyPr/>
          <a:lstStyle/>
          <a:p>
            <a:pPr>
              <a:spcBef>
                <a:spcPts val="2400"/>
              </a:spcBef>
            </a:pPr>
            <a:r>
              <a:rPr lang="en-US" sz="2400" dirty="0" smtClean="0">
                <a:solidFill>
                  <a:schemeClr val="tx2"/>
                </a:solidFill>
              </a:rPr>
              <a:t>Threats to life, liberty and personal security</a:t>
            </a:r>
          </a:p>
          <a:p>
            <a:pPr>
              <a:spcBef>
                <a:spcPts val="2400"/>
              </a:spcBef>
            </a:pPr>
            <a:r>
              <a:rPr lang="en-US" sz="2400" dirty="0" smtClean="0">
                <a:solidFill>
                  <a:schemeClr val="tx2"/>
                </a:solidFill>
              </a:rPr>
              <a:t>Loss of land, homes and livelihoods – forced displacement</a:t>
            </a:r>
          </a:p>
          <a:p>
            <a:pPr>
              <a:spcBef>
                <a:spcPts val="2400"/>
              </a:spcBef>
            </a:pPr>
            <a:r>
              <a:rPr lang="en-US" sz="2400" dirty="0" smtClean="0">
                <a:solidFill>
                  <a:schemeClr val="tx2"/>
                </a:solidFill>
              </a:rPr>
              <a:t>Restricted movement and access to services /assistance</a:t>
            </a:r>
          </a:p>
          <a:p>
            <a:pPr>
              <a:buFont typeface="Arial" pitchFamily="34" charset="0"/>
              <a:buNone/>
            </a:pPr>
            <a:endParaRPr lang="en-US" dirty="0" smtClean="0"/>
          </a:p>
        </p:txBody>
      </p:sp>
      <p:sp>
        <p:nvSpPr>
          <p:cNvPr id="15362" name="TextBox 6"/>
          <p:cNvSpPr txBox="1">
            <a:spLocks noChangeArrowheads="1"/>
          </p:cNvSpPr>
          <p:nvPr/>
        </p:nvSpPr>
        <p:spPr bwMode="auto">
          <a:xfrm>
            <a:off x="2962275" y="787400"/>
            <a:ext cx="5870575" cy="476250"/>
          </a:xfrm>
          <a:prstGeom prst="rect">
            <a:avLst/>
          </a:prstGeom>
          <a:noFill/>
          <a:ln w="9525">
            <a:noFill/>
            <a:miter lim="800000"/>
            <a:headEnd/>
            <a:tailEnd/>
          </a:ln>
        </p:spPr>
        <p:txBody>
          <a:bodyPr>
            <a:spAutoFit/>
          </a:bodyPr>
          <a:lstStyle/>
          <a:p>
            <a:pPr algn="r"/>
            <a:r>
              <a:rPr lang="en-US" sz="2400" b="1">
                <a:solidFill>
                  <a:schemeClr val="tx2"/>
                </a:solidFill>
                <a:latin typeface="Gill Sans MT" pitchFamily="34" charset="0"/>
              </a:rPr>
              <a:t>The Humanitarian Situation in oPt</a:t>
            </a:r>
          </a:p>
        </p:txBody>
      </p:sp>
      <p:pic>
        <p:nvPicPr>
          <p:cNvPr id="9" name="settler violence" descr="P:\zzz_old-pictures\Other\Settlement_Rep_27-03-2007 - Pre-selected photos\per theme &amp; photogapher\Settler_violence\OCHA\SALEM  CUT OFF TREES  3.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32927" y="1321611"/>
            <a:ext cx="4311073" cy="5536389"/>
          </a:xfrm>
          <a:prstGeom prst="rect">
            <a:avLst/>
          </a:prstGeom>
          <a:noFill/>
          <a:ln w="38100">
            <a:noFill/>
            <a:miter lim="800000"/>
            <a:headEnd/>
            <a:tailEnd/>
          </a:ln>
          <a:effectLst>
            <a:outerShdw blurRad="50800" dist="38100" dir="2700000" algn="tl" rotWithShape="0">
              <a:prstClr val="black">
                <a:alpha val="40000"/>
              </a:prstClr>
            </a:outerShdw>
          </a:effectLst>
        </p:spPr>
      </p:pic>
      <p:sp>
        <p:nvSpPr>
          <p:cNvPr id="13" name="Rectangle 12"/>
          <p:cNvSpPr/>
          <p:nvPr/>
        </p:nvSpPr>
        <p:spPr>
          <a:xfrm>
            <a:off x="830163" y="5296668"/>
            <a:ext cx="3414712" cy="584200"/>
          </a:xfrm>
          <a:prstGeom prst="rect">
            <a:avLst/>
          </a:prstGeom>
        </p:spPr>
        <p:txBody>
          <a:bodyPr wrap="none">
            <a:spAutoFit/>
          </a:bodyPr>
          <a:lstStyle/>
          <a:p>
            <a:pPr algn="ctr">
              <a:defRPr/>
            </a:pPr>
            <a:r>
              <a:rPr lang="en-US" sz="3200" b="1" dirty="0">
                <a:solidFill>
                  <a:schemeClr val="accent3"/>
                </a:solidFill>
                <a:latin typeface="Gill Sans MT" pitchFamily="34" charset="0"/>
              </a:rPr>
              <a:t>Protection Crisis</a:t>
            </a:r>
          </a:p>
        </p:txBody>
      </p:sp>
      <p:sp>
        <p:nvSpPr>
          <p:cNvPr id="14" name="Rectangle 13"/>
          <p:cNvSpPr>
            <a:spLocks noChangeArrowheads="1"/>
          </p:cNvSpPr>
          <p:nvPr/>
        </p:nvSpPr>
        <p:spPr bwMode="auto">
          <a:xfrm>
            <a:off x="182878" y="5928210"/>
            <a:ext cx="4620127" cy="707886"/>
          </a:xfrm>
          <a:prstGeom prst="rect">
            <a:avLst/>
          </a:prstGeom>
          <a:noFill/>
          <a:ln w="9525">
            <a:noFill/>
            <a:miter lim="800000"/>
            <a:headEnd/>
            <a:tailEnd/>
          </a:ln>
        </p:spPr>
        <p:txBody>
          <a:bodyPr wrap="square">
            <a:spAutoFit/>
          </a:bodyPr>
          <a:lstStyle/>
          <a:p>
            <a:pPr algn="ctr"/>
            <a:r>
              <a:rPr lang="en-US" sz="2000" dirty="0">
                <a:solidFill>
                  <a:srgbClr val="2F68A7"/>
                </a:solidFill>
                <a:latin typeface="Gill Sans MT" pitchFamily="34" charset="0"/>
              </a:rPr>
              <a:t>Denial of basic rights and </a:t>
            </a:r>
            <a:endParaRPr lang="en-US" sz="2000" dirty="0" smtClean="0">
              <a:solidFill>
                <a:srgbClr val="2F68A7"/>
              </a:solidFill>
              <a:latin typeface="Gill Sans MT" pitchFamily="34" charset="0"/>
            </a:endParaRPr>
          </a:p>
          <a:p>
            <a:pPr algn="ctr"/>
            <a:r>
              <a:rPr lang="en-US" sz="2000" dirty="0" smtClean="0">
                <a:solidFill>
                  <a:srgbClr val="2F68A7"/>
                </a:solidFill>
                <a:latin typeface="Gill Sans MT" pitchFamily="34" charset="0"/>
              </a:rPr>
              <a:t>lack of respect for international </a:t>
            </a:r>
            <a:r>
              <a:rPr lang="en-US" sz="2000" dirty="0">
                <a:solidFill>
                  <a:srgbClr val="2F68A7"/>
                </a:solidFill>
                <a:latin typeface="Gill Sans MT" pitchFamily="34" charset="0"/>
              </a:rPr>
              <a:t>law</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wipe(left)">
                                      <p:cBhvr>
                                        <p:cTn id="11" dur="500"/>
                                        <p:tgtEl>
                                          <p:spTgt spid="6">
                                            <p:txEl>
                                              <p:pRg st="1" end="1"/>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wipe(left)">
                                      <p:cBhvr>
                                        <p:cTn id="15" dur="500"/>
                                        <p:tgtEl>
                                          <p:spTgt spid="6">
                                            <p:txEl>
                                              <p:pRg st="2" end="2"/>
                                            </p:txEl>
                                          </p:spTgt>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par>
                                <p:cTn id="20" presetID="18" presetClass="entr" presetSubtype="12"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strips(downLeft)">
                                      <p:cBhvr>
                                        <p:cTn id="22" dur="500"/>
                                        <p:tgtEl>
                                          <p:spTgt spid="9"/>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13" grpId="0"/>
      <p:bldP spid="14" grpId="0"/>
    </p:bldLst>
  </p:timing>
</p:sld>
</file>

<file path=ppt/slides/slide30.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8425" y="1568450"/>
            <a:ext cx="4464050" cy="3908425"/>
          </a:xfrm>
        </p:spPr>
        <p:txBody>
          <a:bodyPr/>
          <a:lstStyle/>
          <a:p>
            <a:pPr>
              <a:spcBef>
                <a:spcPts val="2400"/>
              </a:spcBef>
            </a:pPr>
            <a:r>
              <a:rPr lang="en-US" sz="2000" b="1" dirty="0" smtClean="0">
                <a:solidFill>
                  <a:schemeClr val="tx2"/>
                </a:solidFill>
              </a:rPr>
              <a:t>Loss of land, homes and livelihoods </a:t>
            </a:r>
            <a:r>
              <a:rPr lang="en-US" sz="2000" b="1" dirty="0" smtClean="0">
                <a:solidFill>
                  <a:schemeClr val="tx2"/>
                </a:solidFill>
                <a:sym typeface="Wingdings" pitchFamily="2" charset="2"/>
              </a:rPr>
              <a:t> forced displacement</a:t>
            </a:r>
            <a:endParaRPr lang="en-US" sz="2000" b="1" dirty="0" smtClean="0">
              <a:solidFill>
                <a:schemeClr val="tx2"/>
              </a:solidFill>
            </a:endParaRPr>
          </a:p>
          <a:p>
            <a:pPr>
              <a:spcBef>
                <a:spcPts val="2400"/>
              </a:spcBef>
            </a:pPr>
            <a:endParaRPr lang="en-US" sz="1200" dirty="0" smtClean="0"/>
          </a:p>
          <a:p>
            <a:pPr>
              <a:spcBef>
                <a:spcPts val="2400"/>
              </a:spcBef>
            </a:pPr>
            <a:endParaRPr lang="en-US" sz="1200" dirty="0" smtClean="0"/>
          </a:p>
        </p:txBody>
      </p:sp>
      <p:sp>
        <p:nvSpPr>
          <p:cNvPr id="37890" name="TextBox 2"/>
          <p:cNvSpPr txBox="1">
            <a:spLocks noChangeArrowheads="1"/>
          </p:cNvSpPr>
          <p:nvPr/>
        </p:nvSpPr>
        <p:spPr bwMode="auto">
          <a:xfrm>
            <a:off x="1114425" y="787400"/>
            <a:ext cx="7718425" cy="476250"/>
          </a:xfrm>
          <a:prstGeom prst="rect">
            <a:avLst/>
          </a:prstGeom>
          <a:noFill/>
          <a:ln w="9525">
            <a:noFill/>
            <a:miter lim="800000"/>
            <a:headEnd/>
            <a:tailEnd/>
          </a:ln>
        </p:spPr>
        <p:txBody>
          <a:bodyPr>
            <a:spAutoFit/>
          </a:bodyPr>
          <a:lstStyle/>
          <a:p>
            <a:pPr algn="r"/>
            <a:r>
              <a:rPr lang="en-US" sz="2500" b="1">
                <a:latin typeface="Gill Sans MT" pitchFamily="34" charset="0"/>
              </a:rPr>
              <a:t> </a:t>
            </a:r>
            <a:r>
              <a:rPr lang="en-US" sz="2400" b="1">
                <a:solidFill>
                  <a:schemeClr val="tx2"/>
                </a:solidFill>
                <a:latin typeface="Gill Sans MT" pitchFamily="34" charset="0"/>
              </a:rPr>
              <a:t>The Humanitarian Situation in the West Bank</a:t>
            </a:r>
          </a:p>
        </p:txBody>
      </p:sp>
      <p:pic>
        <p:nvPicPr>
          <p:cNvPr id="8" name="Picture 1" descr="C:\Documents and Settings\fawaqaa\My Documents\Downloads\_KAF7061.JPG"/>
          <p:cNvPicPr>
            <a:picLocks noChangeAspect="1" noChangeArrowheads="1"/>
          </p:cNvPicPr>
          <p:nvPr/>
        </p:nvPicPr>
        <p:blipFill>
          <a:blip r:embed="rId3" cstate="email"/>
          <a:stretch>
            <a:fillRect/>
          </a:stretch>
        </p:blipFill>
        <p:spPr bwMode="auto">
          <a:xfrm>
            <a:off x="3893059" y="1403005"/>
            <a:ext cx="4880933" cy="3660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122" name="Picture 2" descr="N:\Presentations\Personal Presentations\Ayman\PHOTOS - FINAL\slide 14 demolition.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901387" y="1435495"/>
            <a:ext cx="4759727" cy="35505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Oval 15"/>
          <p:cNvSpPr/>
          <p:nvPr/>
        </p:nvSpPr>
        <p:spPr bwMode="auto">
          <a:xfrm>
            <a:off x="3756025" y="4451350"/>
            <a:ext cx="1304925" cy="1250950"/>
          </a:xfrm>
          <a:prstGeom prst="ellipse">
            <a:avLst/>
          </a:prstGeom>
          <a:solidFill>
            <a:schemeClr val="accent4">
              <a:lumMod val="50000"/>
            </a:schemeClr>
          </a:solidFill>
          <a:ln w="9525">
            <a:noFill/>
            <a:miter lim="800000"/>
            <a:headEnd/>
            <a:tailEnd/>
          </a:ln>
        </p:spPr>
        <p:txBody>
          <a:bodyPr lIns="0" tIns="0" rIns="0" bIns="0" anchor="ctr"/>
          <a:lstStyle/>
          <a:p>
            <a:pPr algn="ctr">
              <a:defRPr/>
            </a:pPr>
            <a:r>
              <a:rPr lang="en-US" sz="1200" dirty="0">
                <a:solidFill>
                  <a:schemeClr val="bg1"/>
                </a:solidFill>
                <a:latin typeface="Gill Sans MT" pitchFamily="34" charset="0"/>
                <a:cs typeface="Arial" charset="0"/>
              </a:rPr>
              <a:t>Last 10 years:</a:t>
            </a:r>
          </a:p>
          <a:p>
            <a:pPr algn="ctr">
              <a:defRPr/>
            </a:pPr>
            <a:r>
              <a:rPr lang="en-US" sz="1200" dirty="0">
                <a:solidFill>
                  <a:schemeClr val="bg1"/>
                </a:solidFill>
                <a:latin typeface="Gill Sans MT" pitchFamily="34" charset="0"/>
                <a:cs typeface="Arial" charset="0"/>
              </a:rPr>
              <a:t>Over 4,000 displaced</a:t>
            </a:r>
          </a:p>
        </p:txBody>
      </p:sp>
      <p:sp>
        <p:nvSpPr>
          <p:cNvPr id="17" name="Oval 16"/>
          <p:cNvSpPr/>
          <p:nvPr/>
        </p:nvSpPr>
        <p:spPr bwMode="auto">
          <a:xfrm>
            <a:off x="6505575" y="4489450"/>
            <a:ext cx="1214438" cy="1214438"/>
          </a:xfrm>
          <a:prstGeom prst="ellipse">
            <a:avLst/>
          </a:prstGeom>
          <a:solidFill>
            <a:schemeClr val="accent4">
              <a:lumMod val="50000"/>
            </a:schemeClr>
          </a:solidFill>
          <a:ln w="9525">
            <a:noFill/>
            <a:miter lim="800000"/>
            <a:headEnd/>
            <a:tailEnd/>
          </a:ln>
        </p:spPr>
        <p:txBody>
          <a:bodyPr lIns="0" tIns="0" rIns="0" bIns="0" anchor="ctr"/>
          <a:lstStyle/>
          <a:p>
            <a:pPr algn="ctr">
              <a:spcBef>
                <a:spcPts val="2400"/>
              </a:spcBef>
              <a:defRPr/>
            </a:pPr>
            <a:r>
              <a:rPr lang="en-US" sz="1150" dirty="0">
                <a:solidFill>
                  <a:schemeClr val="bg1"/>
                </a:solidFill>
                <a:latin typeface="Gill Sans MT" pitchFamily="34" charset="0"/>
                <a:cs typeface="Arial" charset="0"/>
              </a:rPr>
              <a:t>Residents forced to move to Areas A and B</a:t>
            </a:r>
          </a:p>
        </p:txBody>
      </p:sp>
      <p:sp>
        <p:nvSpPr>
          <p:cNvPr id="18" name="Oval 17"/>
          <p:cNvSpPr/>
          <p:nvPr/>
        </p:nvSpPr>
        <p:spPr bwMode="auto">
          <a:xfrm>
            <a:off x="7810500" y="4470400"/>
            <a:ext cx="1214438" cy="1196975"/>
          </a:xfrm>
          <a:prstGeom prst="ellipse">
            <a:avLst/>
          </a:prstGeom>
          <a:solidFill>
            <a:schemeClr val="accent4">
              <a:lumMod val="50000"/>
            </a:schemeClr>
          </a:solidFill>
          <a:ln w="9525">
            <a:noFill/>
            <a:miter lim="800000"/>
            <a:headEnd/>
            <a:tailEnd/>
          </a:ln>
        </p:spPr>
        <p:txBody>
          <a:bodyPr lIns="0" tIns="0" rIns="0" bIns="0" anchor="ctr"/>
          <a:lstStyle/>
          <a:p>
            <a:pPr algn="ctr">
              <a:defRPr/>
            </a:pPr>
            <a:r>
              <a:rPr lang="en-US" sz="1150" dirty="0">
                <a:solidFill>
                  <a:schemeClr val="bg1"/>
                </a:solidFill>
                <a:latin typeface="Gill Sans MT" pitchFamily="34" charset="0"/>
                <a:cs typeface="Arial" charset="0"/>
              </a:rPr>
              <a:t>Multiple reasons for displacement</a:t>
            </a:r>
          </a:p>
        </p:txBody>
      </p:sp>
      <p:sp>
        <p:nvSpPr>
          <p:cNvPr id="19" name="Oval 8"/>
          <p:cNvSpPr/>
          <p:nvPr/>
        </p:nvSpPr>
        <p:spPr bwMode="auto">
          <a:xfrm>
            <a:off x="5081588" y="4451350"/>
            <a:ext cx="1354137" cy="1319213"/>
          </a:xfrm>
          <a:prstGeom prst="ellipse">
            <a:avLst/>
          </a:prstGeom>
          <a:solidFill>
            <a:schemeClr val="accent4">
              <a:lumMod val="50000"/>
            </a:schemeClr>
          </a:solidFill>
          <a:ln w="9525">
            <a:noFill/>
            <a:miter lim="800000"/>
            <a:headEnd/>
            <a:tailEnd/>
          </a:ln>
        </p:spPr>
        <p:txBody>
          <a:bodyPr lIns="0" tIns="0" rIns="0" bIns="0" anchor="ctr"/>
          <a:lstStyle/>
          <a:p>
            <a:pPr algn="ctr">
              <a:spcBef>
                <a:spcPts val="0"/>
              </a:spcBef>
              <a:defRPr/>
            </a:pPr>
            <a:r>
              <a:rPr lang="en-US" sz="1200" dirty="0">
                <a:solidFill>
                  <a:schemeClr val="bg1"/>
                </a:solidFill>
                <a:latin typeface="Gill Sans MT" pitchFamily="34" charset="0"/>
                <a:cs typeface="Arial" charset="0"/>
              </a:rPr>
              <a:t>2009 – </a:t>
            </a:r>
            <a:r>
              <a:rPr lang="en-US" sz="1200" dirty="0" smtClean="0">
                <a:solidFill>
                  <a:schemeClr val="bg1"/>
                </a:solidFill>
                <a:latin typeface="Gill Sans MT" pitchFamily="34" charset="0"/>
                <a:cs typeface="Arial" charset="0"/>
              </a:rPr>
              <a:t>2012</a:t>
            </a:r>
            <a:endParaRPr lang="en-US" sz="1200" dirty="0">
              <a:solidFill>
                <a:schemeClr val="bg1"/>
              </a:solidFill>
              <a:latin typeface="Gill Sans MT" pitchFamily="34" charset="0"/>
              <a:cs typeface="Arial" charset="0"/>
            </a:endParaRPr>
          </a:p>
          <a:p>
            <a:pPr algn="ctr">
              <a:spcBef>
                <a:spcPts val="0"/>
              </a:spcBef>
              <a:defRPr/>
            </a:pPr>
            <a:r>
              <a:rPr lang="en-US" sz="1200" dirty="0">
                <a:solidFill>
                  <a:schemeClr val="bg1"/>
                </a:solidFill>
                <a:latin typeface="Gill Sans MT" pitchFamily="34" charset="0"/>
                <a:cs typeface="Arial" charset="0"/>
              </a:rPr>
              <a:t>Increase </a:t>
            </a:r>
            <a:r>
              <a:rPr lang="en-US" sz="1200" dirty="0" smtClean="0">
                <a:solidFill>
                  <a:schemeClr val="bg1"/>
                </a:solidFill>
                <a:latin typeface="Gill Sans MT" pitchFamily="34" charset="0"/>
                <a:cs typeface="Arial" charset="0"/>
              </a:rPr>
              <a:t>123%  </a:t>
            </a:r>
            <a:r>
              <a:rPr lang="en-US" sz="1200" dirty="0">
                <a:solidFill>
                  <a:schemeClr val="bg1"/>
                </a:solidFill>
                <a:latin typeface="Gill Sans MT" pitchFamily="34" charset="0"/>
                <a:cs typeface="Arial" charset="0"/>
              </a:rPr>
              <a:t>structures / </a:t>
            </a:r>
            <a:r>
              <a:rPr lang="en-US" sz="1200" dirty="0" smtClean="0">
                <a:solidFill>
                  <a:schemeClr val="bg1"/>
                </a:solidFill>
                <a:latin typeface="Gill Sans MT" pitchFamily="34" charset="0"/>
                <a:cs typeface="Arial" charset="0"/>
              </a:rPr>
              <a:t>43% </a:t>
            </a:r>
            <a:r>
              <a:rPr lang="en-US" sz="1200" dirty="0">
                <a:solidFill>
                  <a:schemeClr val="bg1"/>
                </a:solidFill>
                <a:latin typeface="Gill Sans MT" pitchFamily="34" charset="0"/>
                <a:cs typeface="Arial" charset="0"/>
              </a:rPr>
              <a:t>people </a:t>
            </a:r>
          </a:p>
        </p:txBody>
      </p:sp>
      <p:sp>
        <p:nvSpPr>
          <p:cNvPr id="49" name="trigger planning charts">
            <a:hlinkClick r:id="" action="ppaction://noaction" highlightClick="1"/>
            <a:hlinkHover r:id="" action="ppaction://noaction" highlightClick="1"/>
          </p:cNvPr>
          <p:cNvSpPr txBox="1"/>
          <p:nvPr/>
        </p:nvSpPr>
        <p:spPr>
          <a:xfrm>
            <a:off x="4916488" y="6026150"/>
            <a:ext cx="1570037" cy="261938"/>
          </a:xfrm>
          <a:prstGeom prst="rect">
            <a:avLst/>
          </a:prstGeom>
          <a:gradFill>
            <a:gsLst>
              <a:gs pos="0">
                <a:schemeClr val="accent4"/>
              </a:gs>
              <a:gs pos="18000">
                <a:schemeClr val="bg1"/>
              </a:gs>
              <a:gs pos="100000">
                <a:schemeClr val="accent4"/>
              </a:gs>
            </a:gsLst>
            <a:lin ang="5400000" scaled="0"/>
          </a:gradFill>
          <a:effectLst>
            <a:outerShdw blurRad="50800" dist="38100" dir="2700000" algn="tl" rotWithShape="0">
              <a:prstClr val="black">
                <a:alpha val="40000"/>
              </a:prstClr>
            </a:outerShdw>
          </a:effectLst>
        </p:spPr>
        <p:txBody>
          <a:bodyPr>
            <a:spAutoFit/>
          </a:bodyPr>
          <a:lstStyle/>
          <a:p>
            <a:pPr algn="ctr">
              <a:defRPr/>
            </a:pPr>
            <a:r>
              <a:rPr lang="en-US" sz="1100" dirty="0">
                <a:solidFill>
                  <a:schemeClr val="accent4">
                    <a:lumMod val="50000"/>
                  </a:schemeClr>
                </a:solidFill>
                <a:latin typeface="Gill Sans MT" pitchFamily="34" charset="0"/>
              </a:rPr>
              <a:t>Planning restrictions</a:t>
            </a:r>
          </a:p>
        </p:txBody>
      </p:sp>
      <p:sp>
        <p:nvSpPr>
          <p:cNvPr id="52" name="trigger planning map">
            <a:hlinkClick r:id="" action="ppaction://noaction" highlightClick="1"/>
            <a:hlinkHover r:id="" action="ppaction://noaction" highlightClick="1"/>
          </p:cNvPr>
          <p:cNvSpPr txBox="1"/>
          <p:nvPr/>
        </p:nvSpPr>
        <p:spPr>
          <a:xfrm>
            <a:off x="6589713" y="6026150"/>
            <a:ext cx="1355725" cy="261938"/>
          </a:xfrm>
          <a:prstGeom prst="rect">
            <a:avLst/>
          </a:prstGeom>
          <a:gradFill>
            <a:gsLst>
              <a:gs pos="0">
                <a:schemeClr val="accent4"/>
              </a:gs>
              <a:gs pos="18000">
                <a:schemeClr val="bg1"/>
              </a:gs>
              <a:gs pos="100000">
                <a:schemeClr val="accent4"/>
              </a:gs>
            </a:gsLst>
            <a:lin ang="5400000" scaled="0"/>
          </a:gradFill>
          <a:effectLst>
            <a:outerShdw blurRad="50800" dist="38100" dir="2700000" algn="tl" rotWithShape="0">
              <a:prstClr val="black">
                <a:alpha val="40000"/>
              </a:prstClr>
            </a:outerShdw>
          </a:effectLst>
        </p:spPr>
        <p:txBody>
          <a:bodyPr>
            <a:spAutoFit/>
          </a:bodyPr>
          <a:lstStyle/>
          <a:p>
            <a:pPr algn="ctr">
              <a:defRPr/>
            </a:pPr>
            <a:r>
              <a:rPr lang="en-US" sz="1100" dirty="0">
                <a:solidFill>
                  <a:schemeClr val="accent4">
                    <a:lumMod val="50000"/>
                  </a:schemeClr>
                </a:solidFill>
                <a:latin typeface="Gill Sans MT" pitchFamily="34" charset="0"/>
              </a:rPr>
              <a:t>Map</a:t>
            </a:r>
          </a:p>
        </p:txBody>
      </p:sp>
      <p:grpSp>
        <p:nvGrpSpPr>
          <p:cNvPr id="3" name="planing restrctions"/>
          <p:cNvGrpSpPr>
            <a:grpSpLocks/>
          </p:cNvGrpSpPr>
          <p:nvPr/>
        </p:nvGrpSpPr>
        <p:grpSpPr bwMode="auto">
          <a:xfrm>
            <a:off x="0" y="1400175"/>
            <a:ext cx="9167813" cy="5076825"/>
            <a:chOff x="-23197" y="1343025"/>
            <a:chExt cx="9167197" cy="5076825"/>
          </a:xfrm>
        </p:grpSpPr>
        <p:sp>
          <p:nvSpPr>
            <p:cNvPr id="29" name="Rectangle 28"/>
            <p:cNvSpPr/>
            <p:nvPr/>
          </p:nvSpPr>
          <p:spPr bwMode="auto">
            <a:xfrm>
              <a:off x="99033" y="1343025"/>
              <a:ext cx="9044967" cy="5076825"/>
            </a:xfrm>
            <a:prstGeom prst="rect">
              <a:avLst/>
            </a:prstGeom>
            <a:solidFill>
              <a:schemeClr val="bg1"/>
            </a:solidFill>
            <a:ln w="9525">
              <a:noFill/>
              <a:miter lim="800000"/>
              <a:headEnd/>
              <a:tailEnd/>
            </a:ln>
          </p:spPr>
          <p:txBody>
            <a:bodyPr anchor="ctr"/>
            <a:lstStyle/>
            <a:p>
              <a:pPr algn="ctr" fontAlgn="auto">
                <a:spcBef>
                  <a:spcPts val="0"/>
                </a:spcBef>
                <a:spcAft>
                  <a:spcPts val="0"/>
                </a:spcAft>
                <a:defRPr/>
              </a:pPr>
              <a:endParaRPr lang="en-US" b="1">
                <a:latin typeface="+mn-lt"/>
                <a:cs typeface="+mn-cs"/>
              </a:endParaRPr>
            </a:p>
          </p:txBody>
        </p:sp>
        <p:grpSp>
          <p:nvGrpSpPr>
            <p:cNvPr id="37909" name="Area C chart"/>
            <p:cNvGrpSpPr>
              <a:grpSpLocks/>
            </p:cNvGrpSpPr>
            <p:nvPr/>
          </p:nvGrpSpPr>
          <p:grpSpPr bwMode="auto">
            <a:xfrm>
              <a:off x="-23197" y="2005254"/>
              <a:ext cx="5244484" cy="3985971"/>
              <a:chOff x="322116" y="3363071"/>
              <a:chExt cx="3733684" cy="2620764"/>
            </a:xfrm>
          </p:grpSpPr>
          <p:sp>
            <p:nvSpPr>
              <p:cNvPr id="43" name="Rectangle 3"/>
              <p:cNvSpPr/>
              <p:nvPr/>
            </p:nvSpPr>
            <p:spPr bwMode="auto">
              <a:xfrm>
                <a:off x="613683" y="3525742"/>
                <a:ext cx="3442304" cy="2458093"/>
              </a:xfrm>
              <a:prstGeom prst="rect">
                <a:avLst/>
              </a:prstGeom>
              <a:solidFill>
                <a:schemeClr val="bg1"/>
              </a:solidFill>
              <a:ln w="9525">
                <a:noFill/>
                <a:miter lim="800000"/>
                <a:headEnd/>
                <a:tailEnd/>
              </a:ln>
            </p:spPr>
            <p:txBody>
              <a:bodyPr anchor="ctr"/>
              <a:lstStyle/>
              <a:p>
                <a:pPr algn="ctr" fontAlgn="auto">
                  <a:spcBef>
                    <a:spcPts val="0"/>
                  </a:spcBef>
                  <a:spcAft>
                    <a:spcPts val="0"/>
                  </a:spcAft>
                  <a:defRPr/>
                </a:pPr>
                <a:endParaRPr lang="en-US" b="1">
                  <a:latin typeface="+mn-lt"/>
                  <a:cs typeface="+mn-cs"/>
                </a:endParaRPr>
              </a:p>
            </p:txBody>
          </p:sp>
          <p:grpSp>
            <p:nvGrpSpPr>
              <p:cNvPr id="37921" name="Group 31"/>
              <p:cNvGrpSpPr>
                <a:grpSpLocks/>
              </p:cNvGrpSpPr>
              <p:nvPr/>
            </p:nvGrpSpPr>
            <p:grpSpPr bwMode="auto">
              <a:xfrm>
                <a:off x="322116" y="3363071"/>
                <a:ext cx="3144045" cy="2448666"/>
                <a:chOff x="322116" y="3363071"/>
                <a:chExt cx="3144045" cy="2448666"/>
              </a:xfrm>
            </p:grpSpPr>
            <p:graphicFrame>
              <p:nvGraphicFramePr>
                <p:cNvPr id="45" name="Chart 5"/>
                <p:cNvGraphicFramePr/>
                <p:nvPr/>
              </p:nvGraphicFramePr>
              <p:xfrm>
                <a:off x="322116" y="3363071"/>
                <a:ext cx="3122256" cy="2348179"/>
              </p:xfrm>
              <a:graphic>
                <a:graphicData uri="http://schemas.openxmlformats.org/drawingml/2006/chart">
                  <c:chart xmlns:c="http://schemas.openxmlformats.org/drawingml/2006/chart" xmlns:r="http://schemas.openxmlformats.org/officeDocument/2006/relationships" r:id="rId5"/>
                </a:graphicData>
              </a:graphic>
            </p:graphicFrame>
            <p:sp>
              <p:nvSpPr>
                <p:cNvPr id="37923" name="TextBox 49"/>
                <p:cNvSpPr txBox="1">
                  <a:spLocks noChangeArrowheads="1"/>
                </p:cNvSpPr>
                <p:nvPr/>
              </p:nvSpPr>
              <p:spPr bwMode="auto">
                <a:xfrm>
                  <a:off x="1611216" y="5467721"/>
                  <a:ext cx="1250085" cy="344016"/>
                </a:xfrm>
                <a:prstGeom prst="rect">
                  <a:avLst/>
                </a:prstGeom>
                <a:noFill/>
                <a:ln w="9525">
                  <a:noFill/>
                  <a:miter lim="800000"/>
                  <a:headEnd/>
                  <a:tailEnd/>
                </a:ln>
              </p:spPr>
              <p:txBody>
                <a:bodyPr>
                  <a:spAutoFit/>
                </a:bodyPr>
                <a:lstStyle/>
                <a:p>
                  <a:r>
                    <a:rPr lang="en-US" sz="1400">
                      <a:latin typeface="Gill Sans MT" pitchFamily="34" charset="0"/>
                    </a:rPr>
                    <a:t>Construction prohibited</a:t>
                  </a:r>
                  <a:endParaRPr lang="en-US" sz="1400" b="1" baseline="30000">
                    <a:latin typeface="Gill Sans MT" pitchFamily="34" charset="0"/>
                  </a:endParaRPr>
                </a:p>
              </p:txBody>
            </p:sp>
            <p:sp>
              <p:nvSpPr>
                <p:cNvPr id="37924" name="TextBox 49"/>
                <p:cNvSpPr txBox="1">
                  <a:spLocks noChangeArrowheads="1"/>
                </p:cNvSpPr>
                <p:nvPr/>
              </p:nvSpPr>
              <p:spPr bwMode="auto">
                <a:xfrm>
                  <a:off x="2077666" y="3656364"/>
                  <a:ext cx="1388495" cy="384488"/>
                </a:xfrm>
                <a:prstGeom prst="rect">
                  <a:avLst/>
                </a:prstGeom>
                <a:noFill/>
                <a:ln w="9525">
                  <a:noFill/>
                  <a:miter lim="800000"/>
                  <a:headEnd/>
                  <a:tailEnd/>
                </a:ln>
              </p:spPr>
              <p:txBody>
                <a:bodyPr>
                  <a:spAutoFit/>
                </a:bodyPr>
                <a:lstStyle/>
                <a:p>
                  <a:r>
                    <a:rPr lang="en-US">
                      <a:latin typeface="Gill Sans MT" pitchFamily="34" charset="0"/>
                    </a:rPr>
                    <a:t>1% </a:t>
                  </a:r>
                  <a:r>
                    <a:rPr lang="en-US" sz="1400">
                      <a:latin typeface="Gill Sans MT" pitchFamily="34" charset="0"/>
                    </a:rPr>
                    <a:t>Construction</a:t>
                  </a:r>
                </a:p>
                <a:p>
                  <a:r>
                    <a:rPr lang="en-US" sz="1400">
                      <a:latin typeface="Gill Sans MT" pitchFamily="34" charset="0"/>
                    </a:rPr>
                    <a:t>       allowed</a:t>
                  </a:r>
                  <a:endParaRPr lang="en-US" sz="1400" b="1" baseline="30000">
                    <a:latin typeface="Gill Sans MT" pitchFamily="34" charset="0"/>
                  </a:endParaRPr>
                </a:p>
              </p:txBody>
            </p:sp>
            <p:sp>
              <p:nvSpPr>
                <p:cNvPr id="37925" name="TextBox 49"/>
                <p:cNvSpPr txBox="1">
                  <a:spLocks noChangeArrowheads="1"/>
                </p:cNvSpPr>
                <p:nvPr/>
              </p:nvSpPr>
              <p:spPr bwMode="auto">
                <a:xfrm>
                  <a:off x="731160" y="3967318"/>
                  <a:ext cx="880056" cy="202362"/>
                </a:xfrm>
                <a:prstGeom prst="rect">
                  <a:avLst/>
                </a:prstGeom>
                <a:noFill/>
                <a:ln w="9525">
                  <a:noFill/>
                  <a:miter lim="800000"/>
                  <a:headEnd/>
                  <a:tailEnd/>
                </a:ln>
              </p:spPr>
              <p:txBody>
                <a:bodyPr>
                  <a:spAutoFit/>
                </a:bodyPr>
                <a:lstStyle/>
                <a:p>
                  <a:r>
                    <a:rPr lang="en-US" sz="1400" dirty="0" smtClean="0">
                      <a:latin typeface="Gill Sans MT" pitchFamily="34" charset="0"/>
                    </a:rPr>
                    <a:t>Restricted</a:t>
                  </a:r>
                  <a:endParaRPr lang="en-US" sz="1400" dirty="0">
                    <a:latin typeface="Gill Sans MT" pitchFamily="34" charset="0"/>
                  </a:endParaRPr>
                </a:p>
              </p:txBody>
            </p:sp>
          </p:grpSp>
        </p:grpSp>
        <p:sp>
          <p:nvSpPr>
            <p:cNvPr id="37910" name="areac title"/>
            <p:cNvSpPr txBox="1">
              <a:spLocks noChangeArrowheads="1"/>
            </p:cNvSpPr>
            <p:nvPr/>
          </p:nvSpPr>
          <p:spPr bwMode="auto">
            <a:xfrm>
              <a:off x="1485899" y="1835150"/>
              <a:ext cx="2234713" cy="461665"/>
            </a:xfrm>
            <a:prstGeom prst="rect">
              <a:avLst/>
            </a:prstGeom>
            <a:noFill/>
            <a:ln w="9525">
              <a:noFill/>
              <a:miter lim="800000"/>
              <a:headEnd/>
              <a:tailEnd/>
            </a:ln>
          </p:spPr>
          <p:txBody>
            <a:bodyPr>
              <a:spAutoFit/>
            </a:bodyPr>
            <a:lstStyle/>
            <a:p>
              <a:pPr algn="ctr"/>
              <a:r>
                <a:rPr lang="en-US" sz="2400" b="1">
                  <a:latin typeface="Gill Sans MT" pitchFamily="34" charset="0"/>
                </a:rPr>
                <a:t>Area C</a:t>
              </a:r>
            </a:p>
          </p:txBody>
        </p:sp>
        <p:grpSp>
          <p:nvGrpSpPr>
            <p:cNvPr id="37911" name="EJ chart"/>
            <p:cNvGrpSpPr>
              <a:grpSpLocks/>
            </p:cNvGrpSpPr>
            <p:nvPr/>
          </p:nvGrpSpPr>
          <p:grpSpPr bwMode="auto">
            <a:xfrm>
              <a:off x="4232595" y="2305051"/>
              <a:ext cx="4843143" cy="3231356"/>
              <a:chOff x="1871920" y="3226003"/>
              <a:chExt cx="4270064" cy="2850711"/>
            </a:xfrm>
          </p:grpSpPr>
          <p:sp>
            <p:nvSpPr>
              <p:cNvPr id="35" name="Rectangle 34"/>
              <p:cNvSpPr/>
              <p:nvPr/>
            </p:nvSpPr>
            <p:spPr bwMode="auto">
              <a:xfrm>
                <a:off x="1871929" y="3226002"/>
                <a:ext cx="4214076" cy="2851411"/>
              </a:xfrm>
              <a:prstGeom prst="rect">
                <a:avLst/>
              </a:prstGeom>
              <a:solidFill>
                <a:schemeClr val="bg1"/>
              </a:solidFill>
              <a:ln w="9525">
                <a:noFill/>
                <a:miter lim="800000"/>
                <a:headEnd/>
                <a:tailEnd/>
              </a:ln>
            </p:spPr>
            <p:txBody>
              <a:bodyPr anchor="ctr"/>
              <a:lstStyle/>
              <a:p>
                <a:pPr algn="ctr" fontAlgn="auto">
                  <a:spcBef>
                    <a:spcPts val="0"/>
                  </a:spcBef>
                  <a:spcAft>
                    <a:spcPts val="0"/>
                  </a:spcAft>
                  <a:defRPr/>
                </a:pPr>
                <a:endParaRPr lang="en-US" b="1">
                  <a:latin typeface="+mn-lt"/>
                  <a:cs typeface="+mn-cs"/>
                </a:endParaRPr>
              </a:p>
            </p:txBody>
          </p:sp>
          <p:grpSp>
            <p:nvGrpSpPr>
              <p:cNvPr id="37914" name="pie chart"/>
              <p:cNvGrpSpPr>
                <a:grpSpLocks/>
              </p:cNvGrpSpPr>
              <p:nvPr/>
            </p:nvGrpSpPr>
            <p:grpSpPr bwMode="auto">
              <a:xfrm>
                <a:off x="2224351" y="3462175"/>
                <a:ext cx="3917633" cy="2499520"/>
                <a:chOff x="-302819" y="786751"/>
                <a:chExt cx="4052602" cy="2586004"/>
              </a:xfrm>
            </p:grpSpPr>
            <p:pic>
              <p:nvPicPr>
                <p:cNvPr id="37915"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l="20996" t="6453" r="19855" b="7356"/>
                <a:stretch>
                  <a:fillRect/>
                </a:stretch>
              </p:blipFill>
              <p:spPr bwMode="auto">
                <a:xfrm>
                  <a:off x="193334" y="1031875"/>
                  <a:ext cx="2403513" cy="2110126"/>
                </a:xfrm>
                <a:prstGeom prst="rect">
                  <a:avLst/>
                </a:prstGeom>
                <a:noFill/>
                <a:ln w="9525">
                  <a:noFill/>
                  <a:miter lim="800000"/>
                  <a:headEnd/>
                  <a:tailEnd/>
                </a:ln>
              </p:spPr>
            </p:pic>
            <p:sp>
              <p:nvSpPr>
                <p:cNvPr id="37916" name="TextBox 47"/>
                <p:cNvSpPr txBox="1">
                  <a:spLocks noChangeArrowheads="1"/>
                </p:cNvSpPr>
                <p:nvPr/>
              </p:nvSpPr>
              <p:spPr bwMode="auto">
                <a:xfrm>
                  <a:off x="-302819" y="856357"/>
                  <a:ext cx="1522178" cy="477557"/>
                </a:xfrm>
                <a:prstGeom prst="rect">
                  <a:avLst/>
                </a:prstGeom>
                <a:noFill/>
                <a:ln w="9525">
                  <a:noFill/>
                  <a:miter lim="800000"/>
                  <a:headEnd/>
                  <a:tailEnd/>
                </a:ln>
              </p:spPr>
              <p:txBody>
                <a:bodyPr>
                  <a:spAutoFit/>
                </a:bodyPr>
                <a:lstStyle/>
                <a:p>
                  <a:r>
                    <a:rPr lang="en-US" sz="1400">
                      <a:latin typeface="Gill Sans MT" pitchFamily="34" charset="0"/>
                    </a:rPr>
                    <a:t>Israeli settlements </a:t>
                  </a:r>
                  <a:r>
                    <a:rPr lang="en-US" sz="1400" b="1">
                      <a:latin typeface="Gill Sans MT" pitchFamily="34" charset="0"/>
                    </a:rPr>
                    <a:t>24.5 km</a:t>
                  </a:r>
                  <a:r>
                    <a:rPr lang="en-US" sz="1000" b="1" baseline="30000">
                      <a:latin typeface="Gill Sans MT" pitchFamily="34" charset="0"/>
                    </a:rPr>
                    <a:t>2</a:t>
                  </a:r>
                  <a:endParaRPr lang="en-US" sz="1400" b="1" baseline="30000">
                    <a:latin typeface="Gill Sans MT" pitchFamily="34" charset="0"/>
                  </a:endParaRPr>
                </a:p>
              </p:txBody>
            </p:sp>
            <p:sp>
              <p:nvSpPr>
                <p:cNvPr id="37917" name="TextBox 48"/>
                <p:cNvSpPr txBox="1">
                  <a:spLocks noChangeArrowheads="1"/>
                </p:cNvSpPr>
                <p:nvPr/>
              </p:nvSpPr>
              <p:spPr bwMode="auto">
                <a:xfrm>
                  <a:off x="-217395" y="2895198"/>
                  <a:ext cx="1900982" cy="477557"/>
                </a:xfrm>
                <a:prstGeom prst="rect">
                  <a:avLst/>
                </a:prstGeom>
                <a:noFill/>
                <a:ln w="9525">
                  <a:noFill/>
                  <a:miter lim="800000"/>
                  <a:headEnd/>
                  <a:tailEnd/>
                </a:ln>
              </p:spPr>
              <p:txBody>
                <a:bodyPr>
                  <a:spAutoFit/>
                </a:bodyPr>
                <a:lstStyle/>
                <a:p>
                  <a:r>
                    <a:rPr lang="en-US" sz="1400">
                      <a:latin typeface="Gill Sans MT" pitchFamily="34" charset="0"/>
                    </a:rPr>
                    <a:t>Green and public</a:t>
                  </a:r>
                </a:p>
                <a:p>
                  <a:r>
                    <a:rPr lang="en-US" sz="1400">
                      <a:latin typeface="Gill Sans MT" pitchFamily="34" charset="0"/>
                    </a:rPr>
                    <a:t> areas </a:t>
                  </a:r>
                  <a:r>
                    <a:rPr lang="en-US" sz="1400" b="1">
                      <a:latin typeface="Gill Sans MT" pitchFamily="34" charset="0"/>
                    </a:rPr>
                    <a:t>15.5 km</a:t>
                  </a:r>
                  <a:r>
                    <a:rPr lang="en-US" sz="1000" b="1" baseline="30000">
                      <a:latin typeface="Gill Sans MT" pitchFamily="34" charset="0"/>
                    </a:rPr>
                    <a:t>2</a:t>
                  </a:r>
                  <a:endParaRPr lang="en-US" sz="1400" b="1" baseline="30000">
                    <a:latin typeface="Gill Sans MT" pitchFamily="34" charset="0"/>
                  </a:endParaRPr>
                </a:p>
              </p:txBody>
            </p:sp>
            <p:sp>
              <p:nvSpPr>
                <p:cNvPr id="37918" name="TextBox 49"/>
                <p:cNvSpPr txBox="1">
                  <a:spLocks noChangeArrowheads="1"/>
                </p:cNvSpPr>
                <p:nvPr/>
              </p:nvSpPr>
              <p:spPr bwMode="auto">
                <a:xfrm>
                  <a:off x="2092431" y="2714036"/>
                  <a:ext cx="1657352" cy="477557"/>
                </a:xfrm>
                <a:prstGeom prst="rect">
                  <a:avLst/>
                </a:prstGeom>
                <a:noFill/>
                <a:ln w="9525">
                  <a:noFill/>
                  <a:miter lim="800000"/>
                  <a:headEnd/>
                  <a:tailEnd/>
                </a:ln>
              </p:spPr>
              <p:txBody>
                <a:bodyPr>
                  <a:spAutoFit/>
                </a:bodyPr>
                <a:lstStyle/>
                <a:p>
                  <a:r>
                    <a:rPr lang="en-US" sz="1400">
                      <a:latin typeface="Gill Sans MT" pitchFamily="34" charset="0"/>
                    </a:rPr>
                    <a:t>Unplanned areas </a:t>
                  </a:r>
                </a:p>
                <a:p>
                  <a:r>
                    <a:rPr lang="en-US" sz="1400" b="1">
                      <a:latin typeface="Gill Sans MT" pitchFamily="34" charset="0"/>
                    </a:rPr>
                    <a:t>21.4 km</a:t>
                  </a:r>
                  <a:r>
                    <a:rPr lang="en-US" sz="1000" b="1" baseline="30000">
                      <a:latin typeface="Gill Sans MT" pitchFamily="34" charset="0"/>
                    </a:rPr>
                    <a:t>2</a:t>
                  </a:r>
                  <a:endParaRPr lang="en-US" sz="1400" b="1" baseline="30000">
                    <a:latin typeface="Gill Sans MT" pitchFamily="34" charset="0"/>
                  </a:endParaRPr>
                </a:p>
              </p:txBody>
            </p:sp>
            <p:sp>
              <p:nvSpPr>
                <p:cNvPr id="37919" name="TextBox 50"/>
                <p:cNvSpPr txBox="1">
                  <a:spLocks noChangeArrowheads="1"/>
                </p:cNvSpPr>
                <p:nvPr/>
              </p:nvSpPr>
              <p:spPr bwMode="auto">
                <a:xfrm>
                  <a:off x="2064210" y="786751"/>
                  <a:ext cx="1562649" cy="674198"/>
                </a:xfrm>
                <a:prstGeom prst="rect">
                  <a:avLst/>
                </a:prstGeom>
                <a:noFill/>
                <a:ln w="9525">
                  <a:noFill/>
                  <a:miter lim="800000"/>
                  <a:headEnd/>
                  <a:tailEnd/>
                </a:ln>
              </p:spPr>
              <p:txBody>
                <a:bodyPr>
                  <a:spAutoFit/>
                </a:bodyPr>
                <a:lstStyle/>
                <a:p>
                  <a:r>
                    <a:rPr lang="en-US" sz="1400">
                      <a:latin typeface="Gill Sans MT" pitchFamily="34" charset="0"/>
                    </a:rPr>
                    <a:t>Palestinian construction</a:t>
                  </a:r>
                </a:p>
                <a:p>
                  <a:r>
                    <a:rPr lang="en-US" sz="1400" b="1">
                      <a:latin typeface="Gill Sans MT" pitchFamily="34" charset="0"/>
                    </a:rPr>
                    <a:t>9.2 km</a:t>
                  </a:r>
                  <a:r>
                    <a:rPr lang="en-US" sz="1000" b="1" baseline="30000">
                      <a:latin typeface="Gill Sans MT" pitchFamily="34" charset="0"/>
                    </a:rPr>
                    <a:t>2</a:t>
                  </a:r>
                  <a:endParaRPr lang="en-US" sz="1400" b="1" baseline="30000">
                    <a:latin typeface="Gill Sans MT" pitchFamily="34" charset="0"/>
                  </a:endParaRPr>
                </a:p>
              </p:txBody>
            </p:sp>
          </p:grpSp>
        </p:grpSp>
        <p:sp>
          <p:nvSpPr>
            <p:cNvPr id="37912" name="EJ title"/>
            <p:cNvSpPr txBox="1">
              <a:spLocks noChangeArrowheads="1"/>
            </p:cNvSpPr>
            <p:nvPr/>
          </p:nvSpPr>
          <p:spPr bwMode="auto">
            <a:xfrm>
              <a:off x="5555484" y="1826229"/>
              <a:ext cx="2340741" cy="400110"/>
            </a:xfrm>
            <a:prstGeom prst="rect">
              <a:avLst/>
            </a:prstGeom>
            <a:noFill/>
            <a:ln w="9525">
              <a:noFill/>
              <a:miter lim="800000"/>
              <a:headEnd/>
              <a:tailEnd/>
            </a:ln>
          </p:spPr>
          <p:txBody>
            <a:bodyPr>
              <a:spAutoFit/>
            </a:bodyPr>
            <a:lstStyle/>
            <a:p>
              <a:pPr algn="ctr"/>
              <a:r>
                <a:rPr lang="en-US" sz="2000" b="1">
                  <a:latin typeface="Gill Sans MT" pitchFamily="34" charset="0"/>
                </a:rPr>
                <a:t>East Jerusalem</a:t>
              </a:r>
            </a:p>
          </p:txBody>
        </p:sp>
      </p:grpSp>
      <p:grpSp>
        <p:nvGrpSpPr>
          <p:cNvPr id="58" name="demo_map"/>
          <p:cNvGrpSpPr>
            <a:grpSpLocks/>
          </p:cNvGrpSpPr>
          <p:nvPr/>
        </p:nvGrpSpPr>
        <p:grpSpPr bwMode="auto">
          <a:xfrm>
            <a:off x="0" y="198438"/>
            <a:ext cx="9144000" cy="6418262"/>
            <a:chOff x="0" y="197693"/>
            <a:chExt cx="9144000" cy="6418766"/>
          </a:xfrm>
        </p:grpSpPr>
        <p:grpSp>
          <p:nvGrpSpPr>
            <p:cNvPr id="37901" name="Group 52"/>
            <p:cNvGrpSpPr>
              <a:grpSpLocks/>
            </p:cNvGrpSpPr>
            <p:nvPr/>
          </p:nvGrpSpPr>
          <p:grpSpPr bwMode="auto">
            <a:xfrm>
              <a:off x="0" y="197693"/>
              <a:ext cx="9144000" cy="6418766"/>
              <a:chOff x="0" y="197693"/>
              <a:chExt cx="9144000" cy="6418766"/>
            </a:xfrm>
          </p:grpSpPr>
          <p:grpSp>
            <p:nvGrpSpPr>
              <p:cNvPr id="37904" name="Demolitions Map"/>
              <p:cNvGrpSpPr>
                <a:grpSpLocks/>
              </p:cNvGrpSpPr>
              <p:nvPr/>
            </p:nvGrpSpPr>
            <p:grpSpPr bwMode="auto">
              <a:xfrm>
                <a:off x="0" y="197693"/>
                <a:ext cx="9144000" cy="6336457"/>
                <a:chOff x="0" y="197693"/>
                <a:chExt cx="9144000" cy="6336457"/>
              </a:xfrm>
            </p:grpSpPr>
            <p:sp>
              <p:nvSpPr>
                <p:cNvPr id="36" name="Rectangle 35"/>
                <p:cNvSpPr/>
                <p:nvPr/>
              </p:nvSpPr>
              <p:spPr bwMode="auto">
                <a:xfrm>
                  <a:off x="0" y="485053"/>
                  <a:ext cx="9144000" cy="6048850"/>
                </a:xfrm>
                <a:prstGeom prst="rect">
                  <a:avLst/>
                </a:prstGeom>
                <a:solidFill>
                  <a:schemeClr val="bg1"/>
                </a:solidFill>
                <a:ln w="9525">
                  <a:noFill/>
                  <a:miter lim="800000"/>
                  <a:headEnd/>
                  <a:tailEnd/>
                </a:ln>
              </p:spPr>
              <p:txBody>
                <a:bodyPr anchor="ctr"/>
                <a:lstStyle/>
                <a:p>
                  <a:pPr algn="ctr" fontAlgn="auto">
                    <a:spcBef>
                      <a:spcPts val="0"/>
                    </a:spcBef>
                    <a:spcAft>
                      <a:spcPts val="0"/>
                    </a:spcAft>
                    <a:defRPr/>
                  </a:pPr>
                  <a:endParaRPr lang="en-US" b="1">
                    <a:latin typeface="+mn-lt"/>
                    <a:cs typeface="+mn-cs"/>
                  </a:endParaRPr>
                </a:p>
              </p:txBody>
            </p:sp>
            <p:pic>
              <p:nvPicPr>
                <p:cNvPr id="37907" name="Picture 2"/>
                <p:cNvPicPr>
                  <a:picLocks noChangeAspect="1" noChangeArrowheads="1"/>
                </p:cNvPicPr>
                <p:nvPr/>
              </p:nvPicPr>
              <p:blipFill>
                <a:blip r:embed="rId7" cstate="email"/>
                <a:srcRect/>
                <a:stretch>
                  <a:fillRect/>
                </a:stretch>
              </p:blipFill>
              <p:spPr bwMode="auto">
                <a:xfrm>
                  <a:off x="5293394" y="197693"/>
                  <a:ext cx="3843587" cy="6336457"/>
                </a:xfrm>
                <a:prstGeom prst="rect">
                  <a:avLst/>
                </a:prstGeom>
                <a:noFill/>
                <a:ln w="9525">
                  <a:noFill/>
                  <a:miter lim="800000"/>
                  <a:headEnd/>
                  <a:tailEnd/>
                </a:ln>
              </p:spPr>
            </p:pic>
          </p:grpSp>
          <p:graphicFrame>
            <p:nvGraphicFramePr>
              <p:cNvPr id="51" name="demo_chart"/>
              <p:cNvGraphicFramePr/>
              <p:nvPr/>
            </p:nvGraphicFramePr>
            <p:xfrm>
              <a:off x="0" y="3790950"/>
              <a:ext cx="5020574" cy="2825509"/>
            </p:xfrm>
            <a:graphic>
              <a:graphicData uri="http://schemas.openxmlformats.org/drawingml/2006/chart">
                <c:chart xmlns:c="http://schemas.openxmlformats.org/drawingml/2006/chart" xmlns:r="http://schemas.openxmlformats.org/officeDocument/2006/relationships" r:id="rId8"/>
              </a:graphicData>
            </a:graphic>
          </p:graphicFrame>
        </p:grpSp>
        <p:graphicFrame>
          <p:nvGraphicFramePr>
            <p:cNvPr id="54" name="Chart 53"/>
            <p:cNvGraphicFramePr/>
            <p:nvPr/>
          </p:nvGraphicFramePr>
          <p:xfrm>
            <a:off x="1" y="517587"/>
            <a:ext cx="5279366" cy="2691439"/>
          </p:xfrm>
          <a:graphic>
            <a:graphicData uri="http://schemas.openxmlformats.org/drawingml/2006/chart">
              <c:chart xmlns:c="http://schemas.openxmlformats.org/drawingml/2006/chart" xmlns:r="http://schemas.openxmlformats.org/officeDocument/2006/relationships" r:id="rId9"/>
            </a:graphicData>
          </a:graphic>
        </p:graphicFrame>
        <p:sp>
          <p:nvSpPr>
            <p:cNvPr id="57" name="Rectangle 56"/>
            <p:cNvSpPr/>
            <p:nvPr/>
          </p:nvSpPr>
          <p:spPr bwMode="auto">
            <a:xfrm>
              <a:off x="98425" y="3596797"/>
              <a:ext cx="5146675" cy="77794"/>
            </a:xfrm>
            <a:prstGeom prst="rect">
              <a:avLst/>
            </a:prstGeom>
            <a:solidFill>
              <a:schemeClr val="bg1">
                <a:lumMod val="85000"/>
              </a:schemeClr>
            </a:solidFill>
            <a:ln w="9525">
              <a:noFill/>
              <a:miter lim="800000"/>
              <a:headEnd/>
              <a:tailEnd/>
            </a:ln>
          </p:spPr>
          <p:txBody>
            <a:bodyPr anchor="ctr"/>
            <a:lstStyle/>
            <a:p>
              <a:pPr algn="ctr" fontAlgn="auto">
                <a:spcBef>
                  <a:spcPts val="0"/>
                </a:spcBef>
                <a:spcAft>
                  <a:spcPts val="0"/>
                </a:spcAft>
                <a:defRPr/>
              </a:pPr>
              <a:endParaRPr lang="en-US" b="1">
                <a:latin typeface="+mn-lt"/>
                <a:cs typeface="+mn-cs"/>
              </a:endParaRPr>
            </a:p>
          </p:txBody>
        </p:sp>
      </p:gr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slide(fromBottom)">
                                      <p:cBhvr>
                                        <p:cTn id="7" dur="500"/>
                                        <p:tgtEl>
                                          <p:spTgt spid="2">
                                            <p:txEl>
                                              <p:pRg st="0" end="0"/>
                                            </p:txEl>
                                          </p:spTgt>
                                        </p:tgtEl>
                                      </p:cBhvr>
                                    </p:animEffect>
                                  </p:childTnLst>
                                </p:cTn>
                              </p:par>
                            </p:childTnLst>
                          </p:cTn>
                        </p:par>
                        <p:par>
                          <p:cTn id="8" fill="hold">
                            <p:stCondLst>
                              <p:cond delay="500"/>
                            </p:stCondLst>
                            <p:childTnLst>
                              <p:par>
                                <p:cTn id="9" presetID="18" presetClass="entr" presetSubtype="12" fill="hold" nodeType="afterEffect">
                                  <p:stCondLst>
                                    <p:cond delay="0"/>
                                  </p:stCondLst>
                                  <p:childTnLst>
                                    <p:set>
                                      <p:cBhvr>
                                        <p:cTn id="10" dur="1" fill="hold">
                                          <p:stCondLst>
                                            <p:cond delay="0"/>
                                          </p:stCondLst>
                                        </p:cTn>
                                        <p:tgtEl>
                                          <p:spTgt spid="5122"/>
                                        </p:tgtEl>
                                        <p:attrNameLst>
                                          <p:attrName>style.visibility</p:attrName>
                                        </p:attrNameLst>
                                      </p:cBhvr>
                                      <p:to>
                                        <p:strVal val="visible"/>
                                      </p:to>
                                    </p:set>
                                    <p:animEffect transition="in" filter="strips(downLeft)">
                                      <p:cBhvr>
                                        <p:cTn id="11" dur="500"/>
                                        <p:tgtEl>
                                          <p:spTgt spid="5122"/>
                                        </p:tgtEl>
                                      </p:cBhvr>
                                    </p:animEffect>
                                  </p:childTnLst>
                                </p:cTn>
                              </p:par>
                            </p:childTnLst>
                          </p:cTn>
                        </p:par>
                        <p:par>
                          <p:cTn id="12" fill="hold">
                            <p:stCondLst>
                              <p:cond delay="1000"/>
                            </p:stCondLst>
                            <p:childTnLst>
                              <p:par>
                                <p:cTn id="13" presetID="18" presetClass="entr" presetSubtype="12" fill="hold" nodeType="afterEffect">
                                  <p:stCondLst>
                                    <p:cond delay="5000"/>
                                  </p:stCondLst>
                                  <p:childTnLst>
                                    <p:set>
                                      <p:cBhvr>
                                        <p:cTn id="14" dur="1" fill="hold">
                                          <p:stCondLst>
                                            <p:cond delay="0"/>
                                          </p:stCondLst>
                                        </p:cTn>
                                        <p:tgtEl>
                                          <p:spTgt spid="8"/>
                                        </p:tgtEl>
                                        <p:attrNameLst>
                                          <p:attrName>style.visibility</p:attrName>
                                        </p:attrNameLst>
                                      </p:cBhvr>
                                      <p:to>
                                        <p:strVal val="visible"/>
                                      </p:to>
                                    </p:set>
                                    <p:animEffect transition="in" filter="strips(downLeft)">
                                      <p:cBhvr>
                                        <p:cTn id="15" dur="500"/>
                                        <p:tgtEl>
                                          <p:spTgt spid="8"/>
                                        </p:tgtEl>
                                      </p:cBhvr>
                                    </p:animEffect>
                                  </p:childTnLst>
                                </p:cTn>
                              </p:par>
                              <p:par>
                                <p:cTn id="16" presetID="18" presetClass="exit" presetSubtype="12" fill="hold" nodeType="withEffect">
                                  <p:stCondLst>
                                    <p:cond delay="5000"/>
                                  </p:stCondLst>
                                  <p:childTnLst>
                                    <p:animEffect transition="out" filter="strips(downLeft)">
                                      <p:cBhvr>
                                        <p:cTn id="17" dur="500"/>
                                        <p:tgtEl>
                                          <p:spTgt spid="5122"/>
                                        </p:tgtEl>
                                      </p:cBhvr>
                                    </p:animEffect>
                                    <p:set>
                                      <p:cBhvr>
                                        <p:cTn id="18" dur="1" fill="hold">
                                          <p:stCondLst>
                                            <p:cond delay="499"/>
                                          </p:stCondLst>
                                        </p:cTn>
                                        <p:tgtEl>
                                          <p:spTgt spid="5122"/>
                                        </p:tgtEl>
                                        <p:attrNameLst>
                                          <p:attrName>style.visibility</p:attrName>
                                        </p:attrNameLst>
                                      </p:cBhvr>
                                      <p:to>
                                        <p:strVal val="hidden"/>
                                      </p:to>
                                    </p:set>
                                  </p:childTnLst>
                                </p:cTn>
                              </p:par>
                            </p:childTnLst>
                          </p:cTn>
                        </p:par>
                        <p:par>
                          <p:cTn id="19" fill="hold">
                            <p:stCondLst>
                              <p:cond delay="6500"/>
                            </p:stCondLst>
                            <p:childTnLst>
                              <p:par>
                                <p:cTn id="20" presetID="53" presetClass="entr" presetSubtype="0" fill="hold" grpId="0" nodeType="after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1000" fill="hold"/>
                                        <p:tgtEl>
                                          <p:spTgt spid="16"/>
                                        </p:tgtEl>
                                        <p:attrNameLst>
                                          <p:attrName>ppt_w</p:attrName>
                                        </p:attrNameLst>
                                      </p:cBhvr>
                                      <p:tavLst>
                                        <p:tav tm="0">
                                          <p:val>
                                            <p:fltVal val="0"/>
                                          </p:val>
                                        </p:tav>
                                        <p:tav tm="100000">
                                          <p:val>
                                            <p:strVal val="#ppt_w"/>
                                          </p:val>
                                        </p:tav>
                                      </p:tavLst>
                                    </p:anim>
                                    <p:anim calcmode="lin" valueType="num">
                                      <p:cBhvr>
                                        <p:cTn id="23" dur="1000" fill="hold"/>
                                        <p:tgtEl>
                                          <p:spTgt spid="16"/>
                                        </p:tgtEl>
                                        <p:attrNameLst>
                                          <p:attrName>ppt_h</p:attrName>
                                        </p:attrNameLst>
                                      </p:cBhvr>
                                      <p:tavLst>
                                        <p:tav tm="0">
                                          <p:val>
                                            <p:fltVal val="0"/>
                                          </p:val>
                                        </p:tav>
                                        <p:tav tm="100000">
                                          <p:val>
                                            <p:strVal val="#ppt_h"/>
                                          </p:val>
                                        </p:tav>
                                      </p:tavLst>
                                    </p:anim>
                                    <p:animEffect transition="in" filter="fade">
                                      <p:cBhvr>
                                        <p:cTn id="24" dur="1000"/>
                                        <p:tgtEl>
                                          <p:spTgt spid="16"/>
                                        </p:tgtEl>
                                      </p:cBhvr>
                                    </p:animEffect>
                                  </p:childTnLst>
                                </p:cTn>
                              </p:par>
                            </p:childTnLst>
                          </p:cTn>
                        </p:par>
                        <p:par>
                          <p:cTn id="25" fill="hold">
                            <p:stCondLst>
                              <p:cond delay="7500"/>
                            </p:stCondLst>
                            <p:childTnLst>
                              <p:par>
                                <p:cTn id="26" presetID="53" presetClass="entr" presetSubtype="0" fill="hold" grpId="0" nodeType="after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p:cTn id="28" dur="1000" fill="hold"/>
                                        <p:tgtEl>
                                          <p:spTgt spid="19"/>
                                        </p:tgtEl>
                                        <p:attrNameLst>
                                          <p:attrName>ppt_w</p:attrName>
                                        </p:attrNameLst>
                                      </p:cBhvr>
                                      <p:tavLst>
                                        <p:tav tm="0">
                                          <p:val>
                                            <p:fltVal val="0"/>
                                          </p:val>
                                        </p:tav>
                                        <p:tav tm="100000">
                                          <p:val>
                                            <p:strVal val="#ppt_w"/>
                                          </p:val>
                                        </p:tav>
                                      </p:tavLst>
                                    </p:anim>
                                    <p:anim calcmode="lin" valueType="num">
                                      <p:cBhvr>
                                        <p:cTn id="29" dur="1000" fill="hold"/>
                                        <p:tgtEl>
                                          <p:spTgt spid="19"/>
                                        </p:tgtEl>
                                        <p:attrNameLst>
                                          <p:attrName>ppt_h</p:attrName>
                                        </p:attrNameLst>
                                      </p:cBhvr>
                                      <p:tavLst>
                                        <p:tav tm="0">
                                          <p:val>
                                            <p:fltVal val="0"/>
                                          </p:val>
                                        </p:tav>
                                        <p:tav tm="100000">
                                          <p:val>
                                            <p:strVal val="#ppt_h"/>
                                          </p:val>
                                        </p:tav>
                                      </p:tavLst>
                                    </p:anim>
                                    <p:animEffect transition="in" filter="fade">
                                      <p:cBhvr>
                                        <p:cTn id="30" dur="1000"/>
                                        <p:tgtEl>
                                          <p:spTgt spid="19"/>
                                        </p:tgtEl>
                                      </p:cBhvr>
                                    </p:animEffect>
                                  </p:childTnLst>
                                </p:cTn>
                              </p:par>
                            </p:childTnLst>
                          </p:cTn>
                        </p:par>
                        <p:par>
                          <p:cTn id="31" fill="hold">
                            <p:stCondLst>
                              <p:cond delay="8500"/>
                            </p:stCondLst>
                            <p:childTnLst>
                              <p:par>
                                <p:cTn id="32" presetID="53" presetClass="entr" presetSubtype="0" fill="hold" grpId="0" nodeType="after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1000" fill="hold"/>
                                        <p:tgtEl>
                                          <p:spTgt spid="17"/>
                                        </p:tgtEl>
                                        <p:attrNameLst>
                                          <p:attrName>ppt_w</p:attrName>
                                        </p:attrNameLst>
                                      </p:cBhvr>
                                      <p:tavLst>
                                        <p:tav tm="0">
                                          <p:val>
                                            <p:fltVal val="0"/>
                                          </p:val>
                                        </p:tav>
                                        <p:tav tm="100000">
                                          <p:val>
                                            <p:strVal val="#ppt_w"/>
                                          </p:val>
                                        </p:tav>
                                      </p:tavLst>
                                    </p:anim>
                                    <p:anim calcmode="lin" valueType="num">
                                      <p:cBhvr>
                                        <p:cTn id="35" dur="1000" fill="hold"/>
                                        <p:tgtEl>
                                          <p:spTgt spid="17"/>
                                        </p:tgtEl>
                                        <p:attrNameLst>
                                          <p:attrName>ppt_h</p:attrName>
                                        </p:attrNameLst>
                                      </p:cBhvr>
                                      <p:tavLst>
                                        <p:tav tm="0">
                                          <p:val>
                                            <p:fltVal val="0"/>
                                          </p:val>
                                        </p:tav>
                                        <p:tav tm="100000">
                                          <p:val>
                                            <p:strVal val="#ppt_h"/>
                                          </p:val>
                                        </p:tav>
                                      </p:tavLst>
                                    </p:anim>
                                    <p:animEffect transition="in" filter="fade">
                                      <p:cBhvr>
                                        <p:cTn id="36" dur="1000"/>
                                        <p:tgtEl>
                                          <p:spTgt spid="17"/>
                                        </p:tgtEl>
                                      </p:cBhvr>
                                    </p:animEffect>
                                  </p:childTnLst>
                                </p:cTn>
                              </p:par>
                            </p:childTnLst>
                          </p:cTn>
                        </p:par>
                        <p:par>
                          <p:cTn id="37" fill="hold">
                            <p:stCondLst>
                              <p:cond delay="9500"/>
                            </p:stCondLst>
                            <p:childTnLst>
                              <p:par>
                                <p:cTn id="38" presetID="53" presetClass="entr" presetSubtype="0" fill="hold" grpId="0" nodeType="after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p:cTn id="40" dur="1000" fill="hold"/>
                                        <p:tgtEl>
                                          <p:spTgt spid="18"/>
                                        </p:tgtEl>
                                        <p:attrNameLst>
                                          <p:attrName>ppt_w</p:attrName>
                                        </p:attrNameLst>
                                      </p:cBhvr>
                                      <p:tavLst>
                                        <p:tav tm="0">
                                          <p:val>
                                            <p:fltVal val="0"/>
                                          </p:val>
                                        </p:tav>
                                        <p:tav tm="100000">
                                          <p:val>
                                            <p:strVal val="#ppt_w"/>
                                          </p:val>
                                        </p:tav>
                                      </p:tavLst>
                                    </p:anim>
                                    <p:anim calcmode="lin" valueType="num">
                                      <p:cBhvr>
                                        <p:cTn id="41" dur="1000" fill="hold"/>
                                        <p:tgtEl>
                                          <p:spTgt spid="18"/>
                                        </p:tgtEl>
                                        <p:attrNameLst>
                                          <p:attrName>ppt_h</p:attrName>
                                        </p:attrNameLst>
                                      </p:cBhvr>
                                      <p:tavLst>
                                        <p:tav tm="0">
                                          <p:val>
                                            <p:fltVal val="0"/>
                                          </p:val>
                                        </p:tav>
                                        <p:tav tm="100000">
                                          <p:val>
                                            <p:strVal val="#ppt_h"/>
                                          </p:val>
                                        </p:tav>
                                      </p:tavLst>
                                    </p:anim>
                                    <p:animEffect transition="in" filter="fade">
                                      <p:cBhvr>
                                        <p:cTn id="42" dur="1000"/>
                                        <p:tgtEl>
                                          <p:spTgt spid="18"/>
                                        </p:tgtEl>
                                      </p:cBhvr>
                                    </p:animEffect>
                                  </p:childTnLst>
                                </p:cTn>
                              </p:par>
                              <p:par>
                                <p:cTn id="43" presetID="12" presetClass="entr" presetSubtype="4" fill="hold" grpId="0" nodeType="withEffect">
                                  <p:stCondLst>
                                    <p:cond delay="0"/>
                                  </p:stCondLst>
                                  <p:childTnLst>
                                    <p:set>
                                      <p:cBhvr>
                                        <p:cTn id="44" dur="1" fill="hold">
                                          <p:stCondLst>
                                            <p:cond delay="0"/>
                                          </p:stCondLst>
                                        </p:cTn>
                                        <p:tgtEl>
                                          <p:spTgt spid="49"/>
                                        </p:tgtEl>
                                        <p:attrNameLst>
                                          <p:attrName>style.visibility</p:attrName>
                                        </p:attrNameLst>
                                      </p:cBhvr>
                                      <p:to>
                                        <p:strVal val="visible"/>
                                      </p:to>
                                    </p:set>
                                    <p:animEffect transition="in" filter="slide(fromBottom)">
                                      <p:cBhvr>
                                        <p:cTn id="45" dur="300"/>
                                        <p:tgtEl>
                                          <p:spTgt spid="49"/>
                                        </p:tgtEl>
                                      </p:cBhvr>
                                    </p:animEffect>
                                  </p:childTnLst>
                                </p:cTn>
                              </p:par>
                              <p:par>
                                <p:cTn id="46" presetID="12" presetClass="entr" presetSubtype="4" fill="hold" grpId="0" nodeType="withEffect">
                                  <p:stCondLst>
                                    <p:cond delay="0"/>
                                  </p:stCondLst>
                                  <p:childTnLst>
                                    <p:set>
                                      <p:cBhvr>
                                        <p:cTn id="47" dur="1" fill="hold">
                                          <p:stCondLst>
                                            <p:cond delay="0"/>
                                          </p:stCondLst>
                                        </p:cTn>
                                        <p:tgtEl>
                                          <p:spTgt spid="52"/>
                                        </p:tgtEl>
                                        <p:attrNameLst>
                                          <p:attrName>style.visibility</p:attrName>
                                        </p:attrNameLst>
                                      </p:cBhvr>
                                      <p:to>
                                        <p:strVal val="visible"/>
                                      </p:to>
                                    </p:set>
                                    <p:animEffect transition="in" filter="slide(fromBottom)">
                                      <p:cBhvr>
                                        <p:cTn id="48" dur="3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9" restart="whenNotActive" fill="hold" evtFilter="cancelBubble" nodeType="interactiveSeq">
                <p:stCondLst>
                  <p:cond evt="onClick" delay="0">
                    <p:tgtEl>
                      <p:spTgt spid="49"/>
                    </p:tgtEl>
                  </p:cond>
                </p:stCondLst>
                <p:endSync evt="end" delay="0">
                  <p:rtn val="all"/>
                </p:endSync>
                <p:childTnLst>
                  <p:par>
                    <p:cTn id="50" fill="hold">
                      <p:stCondLst>
                        <p:cond delay="0"/>
                      </p:stCondLst>
                      <p:childTnLst>
                        <p:par>
                          <p:cTn id="51" fill="hold">
                            <p:stCondLst>
                              <p:cond delay="0"/>
                            </p:stCondLst>
                            <p:childTnLst>
                              <p:par>
                                <p:cTn id="52" presetID="18" presetClass="entr" presetSubtype="12" fill="hold" nodeType="clickEffect">
                                  <p:stCondLst>
                                    <p:cond delay="0"/>
                                  </p:stCondLst>
                                  <p:childTnLst>
                                    <p:set>
                                      <p:cBhvr>
                                        <p:cTn id="53" dur="1" fill="hold">
                                          <p:stCondLst>
                                            <p:cond delay="0"/>
                                          </p:stCondLst>
                                        </p:cTn>
                                        <p:tgtEl>
                                          <p:spTgt spid="3"/>
                                        </p:tgtEl>
                                        <p:attrNameLst>
                                          <p:attrName>style.visibility</p:attrName>
                                        </p:attrNameLst>
                                      </p:cBhvr>
                                      <p:to>
                                        <p:strVal val="visible"/>
                                      </p:to>
                                    </p:set>
                                    <p:animEffect transition="in" filter="strips(downLeft)">
                                      <p:cBhvr>
                                        <p:cTn id="54" dur="500"/>
                                        <p:tgtEl>
                                          <p:spTgt spid="3"/>
                                        </p:tgtEl>
                                      </p:cBhvr>
                                    </p:animEffect>
                                  </p:childTnLst>
                                </p:cTn>
                              </p:par>
                            </p:childTnLst>
                          </p:cTn>
                        </p:par>
                      </p:childTnLst>
                    </p:cTn>
                  </p:par>
                </p:childTnLst>
              </p:cTn>
              <p:nextCondLst>
                <p:cond evt="onClick" delay="0">
                  <p:tgtEl>
                    <p:spTgt spid="49"/>
                  </p:tgtEl>
                </p:cond>
              </p:nextCondLst>
            </p:seq>
            <p:seq concurrent="1" nextAc="seek">
              <p:cTn id="55" restart="whenNotActive" fill="hold" evtFilter="cancelBubble" nodeType="interactiveSeq">
                <p:stCondLst>
                  <p:cond evt="onClick" delay="0">
                    <p:tgtEl>
                      <p:spTgt spid="3"/>
                    </p:tgtEl>
                  </p:cond>
                </p:stCondLst>
                <p:endSync evt="end" delay="0">
                  <p:rtn val="all"/>
                </p:endSync>
                <p:childTnLst>
                  <p:par>
                    <p:cTn id="56" fill="hold">
                      <p:stCondLst>
                        <p:cond delay="0"/>
                      </p:stCondLst>
                      <p:childTnLst>
                        <p:par>
                          <p:cTn id="57" fill="hold">
                            <p:stCondLst>
                              <p:cond delay="0"/>
                            </p:stCondLst>
                            <p:childTnLst>
                              <p:par>
                                <p:cTn id="58" presetID="18" presetClass="exit" presetSubtype="12" fill="hold" nodeType="clickEffect">
                                  <p:stCondLst>
                                    <p:cond delay="0"/>
                                  </p:stCondLst>
                                  <p:childTnLst>
                                    <p:animEffect transition="out" filter="strips(downLeft)">
                                      <p:cBhvr>
                                        <p:cTn id="59" dur="500"/>
                                        <p:tgtEl>
                                          <p:spTgt spid="3"/>
                                        </p:tgtEl>
                                      </p:cBhvr>
                                    </p:animEffect>
                                    <p:set>
                                      <p:cBhvr>
                                        <p:cTn id="60"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61" restart="whenNotActive" fill="hold" evtFilter="cancelBubble" nodeType="interactiveSeq">
                <p:stCondLst>
                  <p:cond evt="onClick" delay="0">
                    <p:tgtEl>
                      <p:spTgt spid="52"/>
                    </p:tgtEl>
                  </p:cond>
                </p:stCondLst>
                <p:endSync evt="end" delay="0">
                  <p:rtn val="all"/>
                </p:endSync>
                <p:childTnLst>
                  <p:par>
                    <p:cTn id="62" fill="hold">
                      <p:stCondLst>
                        <p:cond delay="0"/>
                      </p:stCondLst>
                      <p:childTnLst>
                        <p:par>
                          <p:cTn id="63" fill="hold">
                            <p:stCondLst>
                              <p:cond delay="0"/>
                            </p:stCondLst>
                            <p:childTnLst>
                              <p:par>
                                <p:cTn id="64" presetID="18" presetClass="entr" presetSubtype="12" fill="hold" nodeType="clickEffect">
                                  <p:stCondLst>
                                    <p:cond delay="0"/>
                                  </p:stCondLst>
                                  <p:childTnLst>
                                    <p:set>
                                      <p:cBhvr>
                                        <p:cTn id="65" dur="1" fill="hold">
                                          <p:stCondLst>
                                            <p:cond delay="0"/>
                                          </p:stCondLst>
                                        </p:cTn>
                                        <p:tgtEl>
                                          <p:spTgt spid="58"/>
                                        </p:tgtEl>
                                        <p:attrNameLst>
                                          <p:attrName>style.visibility</p:attrName>
                                        </p:attrNameLst>
                                      </p:cBhvr>
                                      <p:to>
                                        <p:strVal val="visible"/>
                                      </p:to>
                                    </p:set>
                                    <p:animEffect transition="in" filter="strips(downLeft)">
                                      <p:cBhvr>
                                        <p:cTn id="66" dur="500"/>
                                        <p:tgtEl>
                                          <p:spTgt spid="58"/>
                                        </p:tgtEl>
                                      </p:cBhvr>
                                    </p:animEffect>
                                  </p:childTnLst>
                                </p:cTn>
                              </p:par>
                            </p:childTnLst>
                          </p:cTn>
                        </p:par>
                      </p:childTnLst>
                    </p:cTn>
                  </p:par>
                </p:childTnLst>
              </p:cTn>
              <p:nextCondLst>
                <p:cond evt="onClick" delay="0">
                  <p:tgtEl>
                    <p:spTgt spid="52"/>
                  </p:tgtEl>
                </p:cond>
              </p:nextCondLst>
            </p:seq>
            <p:seq concurrent="1" nextAc="seek">
              <p:cTn id="67" restart="whenNotActive" fill="hold" evtFilter="cancelBubble" nodeType="interactiveSeq">
                <p:stCondLst>
                  <p:cond evt="onClick" delay="0">
                    <p:tgtEl>
                      <p:spTgt spid="58"/>
                    </p:tgtEl>
                  </p:cond>
                </p:stCondLst>
                <p:endSync evt="end" delay="0">
                  <p:rtn val="all"/>
                </p:endSync>
                <p:childTnLst>
                  <p:par>
                    <p:cTn id="68" fill="hold">
                      <p:stCondLst>
                        <p:cond delay="0"/>
                      </p:stCondLst>
                      <p:childTnLst>
                        <p:par>
                          <p:cTn id="69" fill="hold">
                            <p:stCondLst>
                              <p:cond delay="0"/>
                            </p:stCondLst>
                            <p:childTnLst>
                              <p:par>
                                <p:cTn id="70" presetID="18" presetClass="exit" presetSubtype="12" fill="hold" nodeType="clickEffect">
                                  <p:stCondLst>
                                    <p:cond delay="0"/>
                                  </p:stCondLst>
                                  <p:childTnLst>
                                    <p:animEffect transition="out" filter="strips(downLeft)">
                                      <p:cBhvr>
                                        <p:cTn id="71" dur="500"/>
                                        <p:tgtEl>
                                          <p:spTgt spid="58"/>
                                        </p:tgtEl>
                                      </p:cBhvr>
                                    </p:animEffect>
                                    <p:set>
                                      <p:cBhvr>
                                        <p:cTn id="72" dur="1" fill="hold">
                                          <p:stCondLst>
                                            <p:cond delay="4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childTnLst>
        </p:cTn>
      </p:par>
    </p:tnLst>
    <p:bldLst>
      <p:bldP spid="2" grpId="0" build="p"/>
      <p:bldP spid="16" grpId="0" animBg="1"/>
      <p:bldP spid="17" grpId="0" animBg="1"/>
      <p:bldP spid="18" grpId="0" animBg="1"/>
      <p:bldP spid="19" grpId="0" animBg="1"/>
      <p:bldP spid="49" grpId="0" animBg="1"/>
      <p:bldP spid="5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2168" y="618553"/>
            <a:ext cx="8925467" cy="6239447"/>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638175"/>
            <a:ext cx="6286500" cy="492443"/>
          </a:xfrm>
          <a:prstGeom prst="rect">
            <a:avLst/>
          </a:prstGeom>
          <a:noFill/>
        </p:spPr>
        <p:txBody>
          <a:bodyPr wrap="square" rtlCol="0">
            <a:spAutoFit/>
          </a:bodyPr>
          <a:lstStyle/>
          <a:p>
            <a:r>
              <a:rPr lang="en-US" sz="2600" b="1" dirty="0" smtClean="0">
                <a:solidFill>
                  <a:schemeClr val="tx1">
                    <a:lumMod val="50000"/>
                    <a:lumOff val="50000"/>
                  </a:schemeClr>
                </a:solidFill>
              </a:rPr>
              <a:t>2015 Humanitarian Needs Overview</a:t>
            </a:r>
            <a:endParaRPr lang="en-US" sz="2600" b="1" dirty="0">
              <a:solidFill>
                <a:schemeClr val="tx1">
                  <a:lumMod val="50000"/>
                  <a:lumOff val="50000"/>
                </a:schemeClr>
              </a:solidFill>
            </a:endParaRPr>
          </a:p>
        </p:txBody>
      </p:sp>
      <p:pic>
        <p:nvPicPr>
          <p:cNvPr id="5" name="Picture 2"/>
          <p:cNvPicPr>
            <a:picLocks noChangeAspect="1" noChangeArrowheads="1"/>
          </p:cNvPicPr>
          <p:nvPr/>
        </p:nvPicPr>
        <p:blipFill>
          <a:blip r:embed="rId3" cstate="print"/>
          <a:srcRect/>
          <a:stretch>
            <a:fillRect/>
          </a:stretch>
        </p:blipFill>
        <p:spPr bwMode="auto">
          <a:xfrm>
            <a:off x="247650" y="2409825"/>
            <a:ext cx="4724400" cy="3364067"/>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a:stretch>
            <a:fillRect/>
          </a:stretch>
        </p:blipFill>
        <p:spPr bwMode="auto">
          <a:xfrm>
            <a:off x="6017877" y="180975"/>
            <a:ext cx="3126123" cy="6477001"/>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p:cNvSpPr txBox="1"/>
          <p:nvPr/>
        </p:nvSpPr>
        <p:spPr>
          <a:xfrm>
            <a:off x="295275" y="552450"/>
            <a:ext cx="8686800" cy="707886"/>
          </a:xfrm>
          <a:prstGeom prst="rect">
            <a:avLst/>
          </a:prstGeom>
          <a:noFill/>
        </p:spPr>
        <p:txBody>
          <a:bodyPr wrap="square" rtlCol="0">
            <a:spAutoFit/>
          </a:bodyPr>
          <a:lstStyle/>
          <a:p>
            <a:r>
              <a:rPr lang="en-US" sz="4000" b="1" dirty="0" smtClean="0">
                <a:solidFill>
                  <a:schemeClr val="tx1">
                    <a:lumMod val="50000"/>
                    <a:lumOff val="50000"/>
                  </a:schemeClr>
                </a:solidFill>
              </a:rPr>
              <a:t>2015 Strategic Response Plan</a:t>
            </a:r>
            <a:endParaRPr lang="en-US" sz="4000" b="1" dirty="0">
              <a:solidFill>
                <a:schemeClr val="tx1">
                  <a:lumMod val="50000"/>
                  <a:lumOff val="50000"/>
                </a:schemeClr>
              </a:solidFill>
            </a:endParaRPr>
          </a:p>
        </p:txBody>
      </p:sp>
      <p:pic>
        <p:nvPicPr>
          <p:cNvPr id="1029" name="Picture 5"/>
          <p:cNvPicPr>
            <a:picLocks noChangeAspect="1" noChangeArrowheads="1"/>
          </p:cNvPicPr>
          <p:nvPr/>
        </p:nvPicPr>
        <p:blipFill>
          <a:blip r:embed="rId3" cstate="print"/>
          <a:srcRect/>
          <a:stretch>
            <a:fillRect/>
          </a:stretch>
        </p:blipFill>
        <p:spPr bwMode="auto">
          <a:xfrm>
            <a:off x="304800" y="2841812"/>
            <a:ext cx="8839200" cy="4016188"/>
          </a:xfrm>
          <a:prstGeom prst="rect">
            <a:avLst/>
          </a:prstGeom>
          <a:noFill/>
          <a:ln w="9525">
            <a:noFill/>
            <a:miter lim="800000"/>
            <a:headEnd/>
            <a:tailEnd/>
          </a:ln>
        </p:spPr>
      </p:pic>
      <p:sp>
        <p:nvSpPr>
          <p:cNvPr id="4" name="TextBox 3"/>
          <p:cNvSpPr txBox="1"/>
          <p:nvPr/>
        </p:nvSpPr>
        <p:spPr>
          <a:xfrm>
            <a:off x="304800" y="1600200"/>
            <a:ext cx="8458200" cy="1015663"/>
          </a:xfrm>
          <a:prstGeom prst="rect">
            <a:avLst/>
          </a:prstGeom>
          <a:noFill/>
        </p:spPr>
        <p:txBody>
          <a:bodyPr wrap="square" rtlCol="0">
            <a:spAutoFit/>
          </a:bodyPr>
          <a:lstStyle/>
          <a:p>
            <a:pPr>
              <a:buFont typeface="Arial" pitchFamily="34" charset="0"/>
              <a:buChar char="•"/>
            </a:pPr>
            <a:r>
              <a:rPr lang="en-US" sz="2000" dirty="0" smtClean="0">
                <a:solidFill>
                  <a:schemeClr val="tx1">
                    <a:lumMod val="65000"/>
                    <a:lumOff val="35000"/>
                  </a:schemeClr>
                </a:solidFill>
              </a:rPr>
              <a:t>13</a:t>
            </a:r>
            <a:r>
              <a:rPr lang="en-US" sz="2000" baseline="30000" dirty="0" smtClean="0">
                <a:solidFill>
                  <a:schemeClr val="tx1">
                    <a:lumMod val="65000"/>
                    <a:lumOff val="35000"/>
                  </a:schemeClr>
                </a:solidFill>
              </a:rPr>
              <a:t>th</a:t>
            </a:r>
            <a:r>
              <a:rPr lang="en-US" sz="2000" dirty="0" smtClean="0">
                <a:solidFill>
                  <a:schemeClr val="tx1">
                    <a:lumMod val="65000"/>
                    <a:lumOff val="35000"/>
                  </a:schemeClr>
                </a:solidFill>
              </a:rPr>
              <a:t> response plan for the oPt</a:t>
            </a:r>
          </a:p>
          <a:p>
            <a:pPr>
              <a:buFont typeface="Arial" pitchFamily="34" charset="0"/>
              <a:buChar char="•"/>
            </a:pPr>
            <a:r>
              <a:rPr lang="en-US" sz="2000" dirty="0" smtClean="0">
                <a:solidFill>
                  <a:schemeClr val="tx1">
                    <a:lumMod val="65000"/>
                    <a:lumOff val="35000"/>
                  </a:schemeClr>
                </a:solidFill>
              </a:rPr>
              <a:t>Focus on Gaza Strip, Area C of the West Bank and East Jerusalem </a:t>
            </a:r>
          </a:p>
          <a:p>
            <a:endParaRPr lang="en-US" sz="2000" dirty="0" smtClean="0">
              <a:solidFill>
                <a:schemeClr val="tx1">
                  <a:lumMod val="65000"/>
                  <a:lumOff val="35000"/>
                </a:schemeClr>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a:stretch>
            <a:fillRect/>
          </a:stretch>
        </p:blipFill>
        <p:spPr bwMode="auto">
          <a:xfrm>
            <a:off x="0" y="2200275"/>
            <a:ext cx="2796209" cy="3657600"/>
          </a:xfrm>
          <a:prstGeom prst="rect">
            <a:avLst/>
          </a:prstGeom>
          <a:noFill/>
          <a:ln w="9525">
            <a:noFill/>
            <a:miter lim="800000"/>
            <a:headEnd/>
            <a:tailEnd/>
          </a:ln>
        </p:spPr>
      </p:pic>
      <p:pic>
        <p:nvPicPr>
          <p:cNvPr id="3074" name="Picture 2"/>
          <p:cNvPicPr>
            <a:picLocks noChangeAspect="1" noChangeArrowheads="1"/>
          </p:cNvPicPr>
          <p:nvPr/>
        </p:nvPicPr>
        <p:blipFill>
          <a:blip r:embed="rId4" cstate="print"/>
          <a:srcRect/>
          <a:stretch>
            <a:fillRect/>
          </a:stretch>
        </p:blipFill>
        <p:spPr bwMode="auto">
          <a:xfrm>
            <a:off x="3143250" y="2524125"/>
            <a:ext cx="4503271" cy="1676400"/>
          </a:xfrm>
          <a:prstGeom prst="rect">
            <a:avLst/>
          </a:prstGeom>
          <a:noFill/>
          <a:ln w="9525">
            <a:noFill/>
            <a:miter lim="800000"/>
            <a:headEnd/>
            <a:tailEnd/>
          </a:ln>
        </p:spPr>
      </p:pic>
      <p:pic>
        <p:nvPicPr>
          <p:cNvPr id="6"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924175" y="4080369"/>
            <a:ext cx="6096000" cy="2777631"/>
          </a:xfrm>
          <a:prstGeom prst="rect">
            <a:avLst/>
          </a:prstGeom>
          <a:noFill/>
          <a:ln w="9525">
            <a:noFill/>
            <a:miter lim="800000"/>
            <a:headEnd/>
            <a:tailEnd/>
          </a:ln>
        </p:spPr>
      </p:pic>
      <p:sp>
        <p:nvSpPr>
          <p:cNvPr id="7" name="TextBox 6"/>
          <p:cNvSpPr txBox="1"/>
          <p:nvPr/>
        </p:nvSpPr>
        <p:spPr>
          <a:xfrm>
            <a:off x="171450" y="619125"/>
            <a:ext cx="7010400" cy="923330"/>
          </a:xfrm>
          <a:prstGeom prst="rect">
            <a:avLst/>
          </a:prstGeom>
          <a:noFill/>
        </p:spPr>
        <p:txBody>
          <a:bodyPr wrap="square" rtlCol="0">
            <a:spAutoFit/>
          </a:bodyPr>
          <a:lstStyle/>
          <a:p>
            <a:r>
              <a:rPr lang="en-US" sz="3600" b="1" dirty="0" smtClean="0">
                <a:solidFill>
                  <a:schemeClr val="tx1">
                    <a:lumMod val="50000"/>
                    <a:lumOff val="50000"/>
                  </a:schemeClr>
                </a:solidFill>
              </a:rPr>
              <a:t>2015 Strategic Response Plan</a:t>
            </a:r>
          </a:p>
          <a:p>
            <a:endParaRPr lang="en-GB" dirty="0"/>
          </a:p>
        </p:txBody>
      </p:sp>
      <p:sp>
        <p:nvSpPr>
          <p:cNvPr id="9" name="TextBox 8"/>
          <p:cNvSpPr txBox="1"/>
          <p:nvPr/>
        </p:nvSpPr>
        <p:spPr>
          <a:xfrm>
            <a:off x="3048000" y="1619250"/>
            <a:ext cx="5410200" cy="1138773"/>
          </a:xfrm>
          <a:prstGeom prst="rect">
            <a:avLst/>
          </a:prstGeom>
          <a:noFill/>
        </p:spPr>
        <p:txBody>
          <a:bodyPr wrap="square" rtlCol="0">
            <a:spAutoFit/>
          </a:bodyPr>
          <a:lstStyle/>
          <a:p>
            <a:r>
              <a:rPr lang="en-US" sz="2400" dirty="0" smtClean="0">
                <a:solidFill>
                  <a:schemeClr val="tx1">
                    <a:lumMod val="50000"/>
                    <a:lumOff val="50000"/>
                  </a:schemeClr>
                </a:solidFill>
              </a:rPr>
              <a:t>Current funding levels of the </a:t>
            </a:r>
            <a:r>
              <a:rPr lang="en-US" sz="2400" dirty="0" err="1" smtClean="0">
                <a:solidFill>
                  <a:schemeClr val="tx1">
                    <a:lumMod val="50000"/>
                    <a:lumOff val="50000"/>
                  </a:schemeClr>
                </a:solidFill>
              </a:rPr>
              <a:t>SRP</a:t>
            </a:r>
            <a:r>
              <a:rPr lang="en-US" sz="2400" dirty="0" smtClean="0">
                <a:solidFill>
                  <a:schemeClr val="tx1">
                    <a:lumMod val="50000"/>
                    <a:lumOff val="50000"/>
                  </a:schemeClr>
                </a:solidFill>
              </a:rPr>
              <a:t>:</a:t>
            </a:r>
          </a:p>
          <a:p>
            <a:r>
              <a:rPr lang="en-US" sz="2000" dirty="0" smtClean="0">
                <a:solidFill>
                  <a:schemeClr val="tx1">
                    <a:lumMod val="50000"/>
                    <a:lumOff val="50000"/>
                  </a:schemeClr>
                </a:solidFill>
              </a:rPr>
              <a:t>(third largest request for oPt since 2003)</a:t>
            </a:r>
          </a:p>
          <a:p>
            <a:endParaRPr lang="en-GB" sz="2400" dirty="0">
              <a:solidFill>
                <a:schemeClr val="tx1">
                  <a:lumMod val="50000"/>
                  <a:lumOff val="50000"/>
                </a:schemeClr>
              </a:solidFill>
            </a:endParaRPr>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4513" name="TextBox 5"/>
          <p:cNvSpPr txBox="1">
            <a:spLocks noChangeArrowheads="1"/>
          </p:cNvSpPr>
          <p:nvPr/>
        </p:nvSpPr>
        <p:spPr bwMode="auto">
          <a:xfrm>
            <a:off x="368300" y="781050"/>
            <a:ext cx="3698875" cy="457200"/>
          </a:xfrm>
          <a:prstGeom prst="rect">
            <a:avLst/>
          </a:prstGeom>
          <a:noFill/>
          <a:ln w="9525">
            <a:noFill/>
            <a:miter lim="800000"/>
            <a:headEnd/>
            <a:tailEnd/>
          </a:ln>
        </p:spPr>
        <p:txBody>
          <a:bodyPr>
            <a:spAutoFit/>
          </a:bodyPr>
          <a:lstStyle/>
          <a:p>
            <a:r>
              <a:rPr lang="en-US" sz="2400" b="1">
                <a:solidFill>
                  <a:schemeClr val="tx2"/>
                </a:solidFill>
                <a:latin typeface="Gill Sans MT" pitchFamily="34" charset="0"/>
              </a:rPr>
              <a:t>The Way Forward</a:t>
            </a:r>
          </a:p>
        </p:txBody>
      </p:sp>
      <p:sp>
        <p:nvSpPr>
          <p:cNvPr id="64514" name="Content Placeholder 4"/>
          <p:cNvSpPr txBox="1">
            <a:spLocks/>
          </p:cNvSpPr>
          <p:nvPr/>
        </p:nvSpPr>
        <p:spPr bwMode="auto">
          <a:xfrm>
            <a:off x="0" y="4379913"/>
            <a:ext cx="4244975" cy="2306637"/>
          </a:xfrm>
          <a:prstGeom prst="rect">
            <a:avLst/>
          </a:prstGeom>
          <a:noFill/>
          <a:ln w="9525">
            <a:noFill/>
            <a:miter lim="800000"/>
            <a:headEnd/>
            <a:tailEnd/>
          </a:ln>
        </p:spPr>
        <p:txBody>
          <a:bodyPr/>
          <a:lstStyle/>
          <a:p>
            <a:pPr marL="361950" indent="-276225" eaLnBrk="0" hangingPunct="0">
              <a:spcBef>
                <a:spcPct val="20000"/>
              </a:spcBef>
            </a:pPr>
            <a:r>
              <a:rPr lang="en-US" sz="2800" b="1">
                <a:solidFill>
                  <a:srgbClr val="2F68A7"/>
                </a:solidFill>
                <a:latin typeface="Gill Sans MT" pitchFamily="34" charset="0"/>
              </a:rPr>
              <a:t> </a:t>
            </a:r>
          </a:p>
        </p:txBody>
      </p:sp>
      <p:sp>
        <p:nvSpPr>
          <p:cNvPr id="48137" name="Text Box 9"/>
          <p:cNvSpPr txBox="1">
            <a:spLocks noChangeArrowheads="1"/>
          </p:cNvSpPr>
          <p:nvPr/>
        </p:nvSpPr>
        <p:spPr bwMode="auto">
          <a:xfrm>
            <a:off x="320675" y="1758950"/>
            <a:ext cx="3556000" cy="4016375"/>
          </a:xfrm>
          <a:prstGeom prst="rect">
            <a:avLst/>
          </a:prstGeom>
          <a:noFill/>
          <a:ln w="9525">
            <a:noFill/>
            <a:miter lim="800000"/>
            <a:headEnd/>
            <a:tailEnd/>
          </a:ln>
        </p:spPr>
        <p:txBody>
          <a:bodyPr>
            <a:spAutoFit/>
          </a:bodyPr>
          <a:lstStyle/>
          <a:p>
            <a:pPr marL="266700" indent="-266700" algn="ctr"/>
            <a:r>
              <a:rPr lang="en-US" b="1" dirty="0">
                <a:solidFill>
                  <a:srgbClr val="003399"/>
                </a:solidFill>
                <a:latin typeface="Gill Sans MT" pitchFamily="34" charset="0"/>
              </a:rPr>
              <a:t>Ensure respect for basic rights</a:t>
            </a:r>
          </a:p>
          <a:p>
            <a:pPr marL="266700" indent="-266700"/>
            <a:endParaRPr lang="en-US" b="1" dirty="0">
              <a:solidFill>
                <a:srgbClr val="003399"/>
              </a:solidFill>
              <a:latin typeface="Gill Sans MT" pitchFamily="34" charset="0"/>
            </a:endParaRPr>
          </a:p>
          <a:p>
            <a:pPr marL="266700" indent="-266700">
              <a:buFont typeface="Wingdings" pitchFamily="2" charset="2"/>
              <a:buChar char="ü"/>
            </a:pPr>
            <a:r>
              <a:rPr lang="en-US" sz="1600" b="1" dirty="0">
                <a:solidFill>
                  <a:schemeClr val="tx2"/>
                </a:solidFill>
                <a:latin typeface="Gill Sans MT" pitchFamily="34" charset="0"/>
              </a:rPr>
              <a:t>Protect civilians and end impunity for violence – investigate all complaints of violations of rights</a:t>
            </a:r>
          </a:p>
          <a:p>
            <a:pPr marL="266700" indent="-266700">
              <a:buFont typeface="Wingdings" pitchFamily="2" charset="2"/>
              <a:buChar char="ü"/>
            </a:pPr>
            <a:endParaRPr lang="en-US" sz="1600" b="1" dirty="0">
              <a:solidFill>
                <a:schemeClr val="tx2"/>
              </a:solidFill>
              <a:latin typeface="Gill Sans MT" pitchFamily="34" charset="0"/>
            </a:endParaRPr>
          </a:p>
          <a:p>
            <a:pPr marL="266700" indent="-266700">
              <a:buFont typeface="Wingdings" pitchFamily="2" charset="2"/>
              <a:buChar char="ü"/>
            </a:pPr>
            <a:r>
              <a:rPr lang="en-US" sz="1600" b="1" dirty="0">
                <a:solidFill>
                  <a:schemeClr val="tx2"/>
                </a:solidFill>
                <a:latin typeface="Gill Sans MT" pitchFamily="34" charset="0"/>
              </a:rPr>
              <a:t>Bring displacement to an end, including by ceasing evictions and demolitions</a:t>
            </a:r>
          </a:p>
          <a:p>
            <a:pPr marL="266700" indent="-266700">
              <a:buFont typeface="Wingdings" pitchFamily="2" charset="2"/>
              <a:buChar char="ü"/>
            </a:pPr>
            <a:endParaRPr lang="en-US" sz="1600" b="1" dirty="0">
              <a:solidFill>
                <a:schemeClr val="tx2"/>
              </a:solidFill>
              <a:latin typeface="Gill Sans MT" pitchFamily="34" charset="0"/>
            </a:endParaRPr>
          </a:p>
          <a:p>
            <a:pPr marL="266700" indent="-266700">
              <a:buFont typeface="Wingdings" pitchFamily="2" charset="2"/>
              <a:buChar char="ü"/>
            </a:pPr>
            <a:r>
              <a:rPr lang="en-US" sz="1600" b="1" dirty="0">
                <a:solidFill>
                  <a:schemeClr val="tx2"/>
                </a:solidFill>
                <a:latin typeface="Gill Sans MT" pitchFamily="34" charset="0"/>
              </a:rPr>
              <a:t>Allow safe movement &amp; unhindered access to services / assistance</a:t>
            </a:r>
          </a:p>
          <a:p>
            <a:pPr marL="266700" indent="-266700">
              <a:spcBef>
                <a:spcPct val="50000"/>
              </a:spcBef>
            </a:pPr>
            <a:endParaRPr lang="en-GB" dirty="0">
              <a:solidFill>
                <a:schemeClr val="accent2"/>
              </a:solidFill>
              <a:latin typeface="Gill Sans MT" pitchFamily="34" charset="0"/>
            </a:endParaRPr>
          </a:p>
        </p:txBody>
      </p:sp>
      <p:pic>
        <p:nvPicPr>
          <p:cNvPr id="6" name="Picture 2" descr="P:\WB access 2011\Photos\PHOTO 4 Qalandya CP4 2010 jctordai.jpg"/>
          <p:cNvPicPr>
            <a:picLocks noChangeAspect="1" noChangeArrowheads="1"/>
          </p:cNvPicPr>
          <p:nvPr/>
        </p:nvPicPr>
        <p:blipFill>
          <a:blip r:embed="rId3" cstate="email"/>
          <a:stretch>
            <a:fillRect/>
          </a:stretch>
        </p:blipFill>
        <p:spPr bwMode="auto">
          <a:xfrm>
            <a:off x="4031577" y="1568450"/>
            <a:ext cx="5112423" cy="340360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8137"/>
                                        </p:tgtEl>
                                        <p:attrNameLst>
                                          <p:attrName>style.visibility</p:attrName>
                                        </p:attrNameLst>
                                      </p:cBhvr>
                                      <p:to>
                                        <p:strVal val="visible"/>
                                      </p:to>
                                    </p:set>
                                    <p:animEffect transition="in" filter="wipe(left)">
                                      <p:cBhvr>
                                        <p:cTn id="12" dur="500"/>
                                        <p:tgtEl>
                                          <p:spTgt spid="48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7" grpId="0"/>
    </p:bld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3" name="settler violence" descr="settlers_near_At_Twani_trying_to_attack_palestinian_women[1]"/>
          <p:cNvPicPr>
            <a:picLocks noChangeAspect="1" noChangeArrowheads="1"/>
          </p:cNvPicPr>
          <p:nvPr/>
        </p:nvPicPr>
        <p:blipFill>
          <a:blip r:embed="rId3" cstate="email"/>
          <a:srcRect/>
          <a:stretch>
            <a:fillRect/>
          </a:stretch>
        </p:blipFill>
        <p:spPr bwMode="auto">
          <a:xfrm>
            <a:off x="3962400" y="1408113"/>
            <a:ext cx="4775200" cy="3552825"/>
          </a:xfrm>
          <a:prstGeom prst="rect">
            <a:avLst/>
          </a:prstGeom>
          <a:noFill/>
          <a:ln w="9525">
            <a:noFill/>
            <a:miter lim="800000"/>
            <a:headEnd/>
            <a:tailEnd/>
          </a:ln>
        </p:spPr>
      </p:pic>
      <p:sp>
        <p:nvSpPr>
          <p:cNvPr id="2" name="Content Placeholder 1"/>
          <p:cNvSpPr>
            <a:spLocks noGrp="1"/>
          </p:cNvSpPr>
          <p:nvPr>
            <p:ph idx="1"/>
          </p:nvPr>
        </p:nvSpPr>
        <p:spPr>
          <a:xfrm>
            <a:off x="238125" y="1870075"/>
            <a:ext cx="3867150" cy="4527550"/>
          </a:xfrm>
        </p:spPr>
        <p:txBody>
          <a:bodyPr/>
          <a:lstStyle/>
          <a:p>
            <a:pPr>
              <a:spcBef>
                <a:spcPts val="2400"/>
              </a:spcBef>
            </a:pPr>
            <a:r>
              <a:rPr lang="en-US" sz="2000" b="1" dirty="0" smtClean="0">
                <a:solidFill>
                  <a:schemeClr val="tx2"/>
                </a:solidFill>
              </a:rPr>
              <a:t>Loss of land, homes and livelihoods </a:t>
            </a:r>
            <a:r>
              <a:rPr lang="en-US" sz="2000" b="1" dirty="0" smtClean="0">
                <a:solidFill>
                  <a:schemeClr val="tx2"/>
                </a:solidFill>
                <a:sym typeface="Wingdings" pitchFamily="2" charset="2"/>
              </a:rPr>
              <a:t> forced displacement</a:t>
            </a:r>
            <a:endParaRPr lang="en-US" sz="2000" b="1" dirty="0" smtClean="0">
              <a:solidFill>
                <a:schemeClr val="tx2"/>
              </a:solidFill>
            </a:endParaRPr>
          </a:p>
          <a:p>
            <a:pPr>
              <a:spcBef>
                <a:spcPts val="2400"/>
              </a:spcBef>
            </a:pPr>
            <a:r>
              <a:rPr lang="en-US" sz="2000" b="1" dirty="0" smtClean="0">
                <a:solidFill>
                  <a:schemeClr val="tx2"/>
                </a:solidFill>
              </a:rPr>
              <a:t>Movement and access to services and assistance</a:t>
            </a:r>
          </a:p>
          <a:p>
            <a:pPr marL="630238" lvl="1" indent="-230188">
              <a:buFontTx/>
              <a:buChar char="-"/>
            </a:pPr>
            <a:r>
              <a:rPr lang="en-US" sz="1800" b="1" dirty="0" smtClean="0">
                <a:solidFill>
                  <a:schemeClr val="tx2"/>
                </a:solidFill>
              </a:rPr>
              <a:t>Education</a:t>
            </a:r>
          </a:p>
          <a:p>
            <a:pPr marL="630238" lvl="1" indent="-230188">
              <a:buFontTx/>
              <a:buChar char="-"/>
            </a:pPr>
            <a:r>
              <a:rPr lang="en-US" sz="1800" b="1" dirty="0" smtClean="0">
                <a:solidFill>
                  <a:schemeClr val="tx2"/>
                </a:solidFill>
              </a:rPr>
              <a:t>Health</a:t>
            </a:r>
          </a:p>
          <a:p>
            <a:pPr marL="630238" lvl="1" indent="-230188">
              <a:buFontTx/>
              <a:buChar char="-"/>
            </a:pPr>
            <a:r>
              <a:rPr lang="en-US" sz="1800" b="1" dirty="0" smtClean="0">
                <a:solidFill>
                  <a:schemeClr val="tx2"/>
                </a:solidFill>
              </a:rPr>
              <a:t>Water and sanitation</a:t>
            </a:r>
          </a:p>
          <a:p>
            <a:pPr>
              <a:spcBef>
                <a:spcPts val="2400"/>
              </a:spcBef>
            </a:pPr>
            <a:r>
              <a:rPr lang="en-US" sz="2000" b="1" dirty="0" smtClean="0">
                <a:solidFill>
                  <a:schemeClr val="tx2"/>
                </a:solidFill>
              </a:rPr>
              <a:t>Livelihoods/economy  </a:t>
            </a:r>
          </a:p>
          <a:p>
            <a:pPr>
              <a:spcBef>
                <a:spcPts val="2400"/>
              </a:spcBef>
            </a:pPr>
            <a:r>
              <a:rPr lang="en-US" sz="2000" b="1" dirty="0" smtClean="0">
                <a:solidFill>
                  <a:schemeClr val="tx2"/>
                </a:solidFill>
              </a:rPr>
              <a:t>Physical insecurity</a:t>
            </a:r>
          </a:p>
          <a:p>
            <a:pPr>
              <a:spcBef>
                <a:spcPts val="2400"/>
              </a:spcBef>
            </a:pPr>
            <a:endParaRPr lang="en-US" sz="2000" dirty="0" smtClean="0"/>
          </a:p>
        </p:txBody>
      </p:sp>
      <p:sp>
        <p:nvSpPr>
          <p:cNvPr id="9" name="Oval 8"/>
          <p:cNvSpPr/>
          <p:nvPr/>
        </p:nvSpPr>
        <p:spPr bwMode="auto">
          <a:xfrm>
            <a:off x="4984750" y="4740275"/>
            <a:ext cx="1358900" cy="1360488"/>
          </a:xfrm>
          <a:prstGeom prst="ellipse">
            <a:avLst/>
          </a:prstGeom>
          <a:solidFill>
            <a:schemeClr val="accent4">
              <a:lumMod val="50000"/>
            </a:schemeClr>
          </a:solidFill>
          <a:ln w="9525">
            <a:noFill/>
            <a:miter lim="800000"/>
            <a:headEnd/>
            <a:tailEnd/>
          </a:ln>
        </p:spPr>
        <p:txBody>
          <a:bodyPr lIns="0" tIns="0" rIns="0" bIns="0" anchor="ctr"/>
          <a:lstStyle/>
          <a:p>
            <a:pPr algn="ctr">
              <a:defRPr/>
            </a:pPr>
            <a:r>
              <a:rPr lang="en-US" sz="1300" dirty="0" smtClean="0">
                <a:solidFill>
                  <a:schemeClr val="bg1"/>
                </a:solidFill>
                <a:latin typeface="Gill Sans MT" pitchFamily="34" charset="0"/>
                <a:cs typeface="Arial" charset="0"/>
              </a:rPr>
              <a:t>118% </a:t>
            </a:r>
            <a:r>
              <a:rPr lang="en-US" sz="1300" dirty="0">
                <a:solidFill>
                  <a:schemeClr val="bg1"/>
                </a:solidFill>
                <a:latin typeface="Gill Sans MT" pitchFamily="34" charset="0"/>
                <a:cs typeface="Arial" charset="0"/>
              </a:rPr>
              <a:t>increase in settler violence </a:t>
            </a:r>
          </a:p>
          <a:p>
            <a:pPr algn="ctr">
              <a:defRPr/>
            </a:pPr>
            <a:r>
              <a:rPr lang="en-US" sz="1300" dirty="0" smtClean="0">
                <a:solidFill>
                  <a:schemeClr val="bg1"/>
                </a:solidFill>
                <a:latin typeface="Gill Sans MT" pitchFamily="34" charset="0"/>
                <a:cs typeface="Arial" charset="0"/>
              </a:rPr>
              <a:t>2009-2012</a:t>
            </a:r>
            <a:endParaRPr lang="en-US" sz="1300" dirty="0">
              <a:solidFill>
                <a:schemeClr val="bg1"/>
              </a:solidFill>
              <a:latin typeface="Gill Sans MT" pitchFamily="34" charset="0"/>
              <a:cs typeface="Arial" charset="0"/>
            </a:endParaRPr>
          </a:p>
        </p:txBody>
      </p:sp>
      <p:sp>
        <p:nvSpPr>
          <p:cNvPr id="10" name="Oval 9"/>
          <p:cNvSpPr/>
          <p:nvPr/>
        </p:nvSpPr>
        <p:spPr bwMode="auto">
          <a:xfrm>
            <a:off x="6394450" y="4759325"/>
            <a:ext cx="1358900" cy="1360488"/>
          </a:xfrm>
          <a:prstGeom prst="ellipse">
            <a:avLst/>
          </a:prstGeom>
          <a:solidFill>
            <a:schemeClr val="accent4">
              <a:lumMod val="50000"/>
            </a:schemeClr>
          </a:solidFill>
          <a:ln w="9525">
            <a:noFill/>
            <a:miter lim="800000"/>
            <a:headEnd/>
            <a:tailEnd/>
          </a:ln>
        </p:spPr>
        <p:txBody>
          <a:bodyPr lIns="0" tIns="0" rIns="0" bIns="0" anchor="ctr"/>
          <a:lstStyle/>
          <a:p>
            <a:pPr marL="9525" lvl="2" indent="-19050" algn="ctr">
              <a:defRPr/>
            </a:pPr>
            <a:r>
              <a:rPr lang="en-US" sz="1300" dirty="0" smtClean="0">
                <a:solidFill>
                  <a:schemeClr val="bg1"/>
                </a:solidFill>
                <a:latin typeface="Gill Sans MT" pitchFamily="34" charset="0"/>
              </a:rPr>
              <a:t>315,000 </a:t>
            </a:r>
            <a:r>
              <a:rPr lang="en-US" sz="1300" dirty="0">
                <a:solidFill>
                  <a:schemeClr val="bg1"/>
                </a:solidFill>
                <a:latin typeface="Gill Sans MT" pitchFamily="34" charset="0"/>
              </a:rPr>
              <a:t>vulnerable </a:t>
            </a:r>
            <a:r>
              <a:rPr lang="en-US" sz="1300" dirty="0" smtClean="0">
                <a:solidFill>
                  <a:schemeClr val="bg1"/>
                </a:solidFill>
                <a:latin typeface="Gill Sans MT" pitchFamily="34" charset="0"/>
              </a:rPr>
              <a:t>(135,000 </a:t>
            </a:r>
            <a:r>
              <a:rPr lang="en-US" sz="1300" dirty="0">
                <a:solidFill>
                  <a:schemeClr val="bg1"/>
                </a:solidFill>
                <a:latin typeface="Gill Sans MT" pitchFamily="34" charset="0"/>
              </a:rPr>
              <a:t>highly vulnerable)</a:t>
            </a:r>
          </a:p>
        </p:txBody>
      </p:sp>
      <p:sp>
        <p:nvSpPr>
          <p:cNvPr id="11" name="Oval 10"/>
          <p:cNvSpPr/>
          <p:nvPr/>
        </p:nvSpPr>
        <p:spPr bwMode="auto">
          <a:xfrm>
            <a:off x="7785100" y="4759325"/>
            <a:ext cx="1358900" cy="1360488"/>
          </a:xfrm>
          <a:prstGeom prst="ellipse">
            <a:avLst/>
          </a:prstGeom>
          <a:solidFill>
            <a:schemeClr val="accent4">
              <a:lumMod val="50000"/>
            </a:schemeClr>
          </a:solidFill>
          <a:ln w="9525">
            <a:noFill/>
            <a:miter lim="800000"/>
            <a:headEnd/>
            <a:tailEnd/>
          </a:ln>
        </p:spPr>
        <p:txBody>
          <a:bodyPr lIns="0" tIns="0" rIns="0" bIns="0" anchor="ctr"/>
          <a:lstStyle/>
          <a:p>
            <a:pPr marL="0" lvl="2" algn="ctr">
              <a:defRPr/>
            </a:pPr>
            <a:r>
              <a:rPr lang="en-US" sz="1300" dirty="0">
                <a:solidFill>
                  <a:schemeClr val="bg1"/>
                </a:solidFill>
                <a:latin typeface="Gill Sans MT" pitchFamily="34" charset="0"/>
              </a:rPr>
              <a:t>Over 90% of complaints closed</a:t>
            </a:r>
          </a:p>
        </p:txBody>
      </p:sp>
      <p:sp>
        <p:nvSpPr>
          <p:cNvPr id="12" name="Oval 11"/>
          <p:cNvSpPr/>
          <p:nvPr/>
        </p:nvSpPr>
        <p:spPr bwMode="auto">
          <a:xfrm>
            <a:off x="3553690" y="4708814"/>
            <a:ext cx="1403350" cy="1360488"/>
          </a:xfrm>
          <a:prstGeom prst="ellipse">
            <a:avLst/>
          </a:prstGeom>
          <a:solidFill>
            <a:schemeClr val="accent4">
              <a:lumMod val="50000"/>
            </a:schemeClr>
          </a:solidFill>
          <a:ln w="9525">
            <a:noFill/>
            <a:miter lim="800000"/>
            <a:headEnd/>
            <a:tailEnd/>
          </a:ln>
        </p:spPr>
        <p:txBody>
          <a:bodyPr lIns="0" tIns="0" rIns="0" bIns="0" anchor="ctr"/>
          <a:lstStyle/>
          <a:p>
            <a:pPr marL="0" lvl="1" algn="ctr">
              <a:defRPr/>
            </a:pPr>
            <a:r>
              <a:rPr lang="en-US" sz="1300" dirty="0">
                <a:solidFill>
                  <a:schemeClr val="bg1"/>
                </a:solidFill>
                <a:latin typeface="Gill Sans MT" pitchFamily="34" charset="0"/>
                <a:cs typeface="Arial" charset="0"/>
              </a:rPr>
              <a:t>~500 killed &amp; </a:t>
            </a:r>
            <a:r>
              <a:rPr lang="en-US" sz="1300" dirty="0" smtClean="0">
                <a:solidFill>
                  <a:schemeClr val="bg1"/>
                </a:solidFill>
                <a:latin typeface="Gill Sans MT" pitchFamily="34" charset="0"/>
                <a:cs typeface="Arial" charset="0"/>
              </a:rPr>
              <a:t>~11,000 </a:t>
            </a:r>
            <a:r>
              <a:rPr lang="en-US" sz="1300" dirty="0">
                <a:solidFill>
                  <a:schemeClr val="bg1"/>
                </a:solidFill>
                <a:latin typeface="Gill Sans MT" pitchFamily="34" charset="0"/>
                <a:cs typeface="Arial" charset="0"/>
              </a:rPr>
              <a:t>injured</a:t>
            </a:r>
          </a:p>
          <a:p>
            <a:pPr marL="0" lvl="1" algn="ctr">
              <a:defRPr/>
            </a:pPr>
            <a:r>
              <a:rPr lang="en-US" sz="1300" dirty="0">
                <a:solidFill>
                  <a:schemeClr val="bg1"/>
                </a:solidFill>
                <a:latin typeface="Gill Sans MT" pitchFamily="34" charset="0"/>
                <a:cs typeface="Arial" charset="0"/>
              </a:rPr>
              <a:t>since 2005</a:t>
            </a:r>
          </a:p>
        </p:txBody>
      </p:sp>
      <p:sp>
        <p:nvSpPr>
          <p:cNvPr id="46087" name="TextBox 2"/>
          <p:cNvSpPr txBox="1">
            <a:spLocks noChangeArrowheads="1"/>
          </p:cNvSpPr>
          <p:nvPr/>
        </p:nvSpPr>
        <p:spPr bwMode="auto">
          <a:xfrm>
            <a:off x="1114425" y="787400"/>
            <a:ext cx="7718425" cy="476250"/>
          </a:xfrm>
          <a:prstGeom prst="rect">
            <a:avLst/>
          </a:prstGeom>
          <a:noFill/>
          <a:ln w="9525">
            <a:noFill/>
            <a:miter lim="800000"/>
            <a:headEnd/>
            <a:tailEnd/>
          </a:ln>
        </p:spPr>
        <p:txBody>
          <a:bodyPr>
            <a:spAutoFit/>
          </a:bodyPr>
          <a:lstStyle/>
          <a:p>
            <a:pPr algn="r"/>
            <a:r>
              <a:rPr lang="en-US" sz="2500" b="1">
                <a:latin typeface="Gill Sans MT" pitchFamily="34" charset="0"/>
              </a:rPr>
              <a:t> </a:t>
            </a:r>
            <a:r>
              <a:rPr lang="en-US" sz="2400" b="1">
                <a:solidFill>
                  <a:schemeClr val="tx2"/>
                </a:solidFill>
                <a:latin typeface="Gill Sans MT" pitchFamily="34" charset="0"/>
              </a:rPr>
              <a:t>The Humanitarian Situation in the West Bank</a:t>
            </a:r>
          </a:p>
        </p:txBody>
      </p:sp>
      <p:sp>
        <p:nvSpPr>
          <p:cNvPr id="22" name="trigger WB_chart">
            <a:hlinkClick r:id="" action="ppaction://noaction" highlightClick="1"/>
            <a:hlinkHover r:id="" action="ppaction://noaction" highlightClick="1"/>
          </p:cNvPr>
          <p:cNvSpPr txBox="1"/>
          <p:nvPr/>
        </p:nvSpPr>
        <p:spPr>
          <a:xfrm>
            <a:off x="358775" y="6160055"/>
            <a:ext cx="1428750" cy="260350"/>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p>
            <a:pPr>
              <a:defRPr/>
            </a:pPr>
            <a:r>
              <a:rPr lang="en-US" sz="1100" dirty="0" smtClean="0">
                <a:solidFill>
                  <a:schemeClr val="accent4">
                    <a:lumMod val="50000"/>
                  </a:schemeClr>
                </a:solidFill>
                <a:latin typeface="Gill Sans MT" pitchFamily="34" charset="0"/>
                <a:cs typeface="Arial" pitchFamily="34" charset="0"/>
              </a:rPr>
              <a:t>West Bank</a:t>
            </a:r>
            <a:endParaRPr lang="en-US" sz="1100" dirty="0">
              <a:solidFill>
                <a:schemeClr val="accent4">
                  <a:lumMod val="50000"/>
                </a:schemeClr>
              </a:solidFill>
              <a:latin typeface="Gill Sans MT" pitchFamily="34" charset="0"/>
              <a:cs typeface="Arial" pitchFamily="34" charset="0"/>
            </a:endParaRPr>
          </a:p>
        </p:txBody>
      </p:sp>
      <p:grpSp>
        <p:nvGrpSpPr>
          <p:cNvPr id="21" name="WB_chart"/>
          <p:cNvGrpSpPr/>
          <p:nvPr/>
        </p:nvGrpSpPr>
        <p:grpSpPr>
          <a:xfrm>
            <a:off x="0" y="0"/>
            <a:ext cx="9144000" cy="6858000"/>
            <a:chOff x="0" y="0"/>
            <a:chExt cx="9144000" cy="6858000"/>
          </a:xfrm>
        </p:grpSpPr>
        <p:sp>
          <p:nvSpPr>
            <p:cNvPr id="20" name="Rectangle 19"/>
            <p:cNvSpPr/>
            <p:nvPr/>
          </p:nvSpPr>
          <p:spPr bwMode="auto">
            <a:xfrm>
              <a:off x="0" y="0"/>
              <a:ext cx="9144000" cy="6858000"/>
            </a:xfrm>
            <a:prstGeom prst="rect">
              <a:avLst/>
            </a:prstGeom>
            <a:solidFill>
              <a:schemeClr val="bg1"/>
            </a:solidFill>
            <a:ln w="9525">
              <a:noFill/>
              <a:miter lim="800000"/>
              <a:headEnd/>
              <a:tailEnd/>
            </a:ln>
          </p:spPr>
          <p:txBody>
            <a:bodyPr rtlCol="0" anchor="ctr"/>
            <a:lstStyle/>
            <a:p>
              <a:pPr algn="ctr" fontAlgn="auto">
                <a:spcBef>
                  <a:spcPts val="0"/>
                </a:spcBef>
                <a:spcAft>
                  <a:spcPts val="0"/>
                </a:spcAft>
              </a:pPr>
              <a:endParaRPr lang="en-US" b="1">
                <a:latin typeface="+mn-lt"/>
                <a:cs typeface="+mn-cs"/>
              </a:endParaRPr>
            </a:p>
          </p:txBody>
        </p:sp>
        <p:pic>
          <p:nvPicPr>
            <p:cNvPr id="32769" name="Picture 1"/>
            <p:cNvPicPr>
              <a:picLocks noChangeAspect="1" noChangeArrowheads="1"/>
            </p:cNvPicPr>
            <p:nvPr/>
          </p:nvPicPr>
          <p:blipFill>
            <a:blip r:embed="rId4" cstate="email"/>
            <a:stretch>
              <a:fillRect/>
            </a:stretch>
          </p:blipFill>
          <p:spPr bwMode="auto">
            <a:xfrm>
              <a:off x="257175" y="701256"/>
              <a:ext cx="8790555" cy="5604294"/>
            </a:xfrm>
            <a:prstGeom prst="rect">
              <a:avLst/>
            </a:prstGeom>
            <a:noFill/>
            <a:ln w="9525">
              <a:noFill/>
              <a:miter lim="800000"/>
              <a:headEnd/>
              <a:tailEnd/>
            </a:ln>
            <a:effectLst/>
          </p:spPr>
        </p:pic>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xEl>
                                              <p:pRg st="6" end="6"/>
                                            </p:txEl>
                                          </p:spTgt>
                                        </p:tgtEl>
                                        <p:attrNameLst>
                                          <p:attrName>style.visibility</p:attrName>
                                        </p:attrNameLst>
                                      </p:cBhvr>
                                      <p:to>
                                        <p:strVal val="visible"/>
                                      </p:to>
                                    </p:set>
                                    <p:animEffect transition="in" filter="wipe(left)">
                                      <p:cBhvr>
                                        <p:cTn id="7" dur="500"/>
                                        <p:tgtEl>
                                          <p:spTgt spid="2">
                                            <p:txEl>
                                              <p:pRg st="6" end="6"/>
                                            </p:txEl>
                                          </p:spTgt>
                                        </p:tgtEl>
                                      </p:cBhvr>
                                    </p:animEffect>
                                  </p:childTnLst>
                                </p:cTn>
                              </p:par>
                              <p:par>
                                <p:cTn id="8" presetID="18" presetClass="entr" presetSubtype="12"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strips(downLeft)">
                                      <p:cBhvr>
                                        <p:cTn id="10" dur="500"/>
                                        <p:tgtEl>
                                          <p:spTgt spid="13"/>
                                        </p:tgtEl>
                                      </p:cBhvr>
                                    </p:animEffect>
                                  </p:childTnLst>
                                </p:cTn>
                              </p:par>
                            </p:childTnLst>
                          </p:cTn>
                        </p:par>
                        <p:par>
                          <p:cTn id="11" fill="hold">
                            <p:stCondLst>
                              <p:cond delay="500"/>
                            </p:stCondLst>
                            <p:childTnLst>
                              <p:par>
                                <p:cTn id="12" presetID="53" presetClass="entr" presetSubtype="0"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1000" fill="hold"/>
                                        <p:tgtEl>
                                          <p:spTgt spid="12"/>
                                        </p:tgtEl>
                                        <p:attrNameLst>
                                          <p:attrName>ppt_w</p:attrName>
                                        </p:attrNameLst>
                                      </p:cBhvr>
                                      <p:tavLst>
                                        <p:tav tm="0">
                                          <p:val>
                                            <p:fltVal val="0"/>
                                          </p:val>
                                        </p:tav>
                                        <p:tav tm="100000">
                                          <p:val>
                                            <p:strVal val="#ppt_w"/>
                                          </p:val>
                                        </p:tav>
                                      </p:tavLst>
                                    </p:anim>
                                    <p:anim calcmode="lin" valueType="num">
                                      <p:cBhvr>
                                        <p:cTn id="15" dur="1000" fill="hold"/>
                                        <p:tgtEl>
                                          <p:spTgt spid="12"/>
                                        </p:tgtEl>
                                        <p:attrNameLst>
                                          <p:attrName>ppt_h</p:attrName>
                                        </p:attrNameLst>
                                      </p:cBhvr>
                                      <p:tavLst>
                                        <p:tav tm="0">
                                          <p:val>
                                            <p:fltVal val="0"/>
                                          </p:val>
                                        </p:tav>
                                        <p:tav tm="100000">
                                          <p:val>
                                            <p:strVal val="#ppt_h"/>
                                          </p:val>
                                        </p:tav>
                                      </p:tavLst>
                                    </p:anim>
                                    <p:animEffect transition="in" filter="fade">
                                      <p:cBhvr>
                                        <p:cTn id="16" dur="1000"/>
                                        <p:tgtEl>
                                          <p:spTgt spid="12"/>
                                        </p:tgtEl>
                                      </p:cBhvr>
                                    </p:animEffect>
                                  </p:childTnLst>
                                </p:cTn>
                              </p:par>
                            </p:childTnLst>
                          </p:cTn>
                        </p:par>
                        <p:par>
                          <p:cTn id="17" fill="hold">
                            <p:stCondLst>
                              <p:cond delay="1500"/>
                            </p:stCondLst>
                            <p:childTnLst>
                              <p:par>
                                <p:cTn id="18" presetID="53" presetClass="entr" presetSubtype="0"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1000" fill="hold"/>
                                        <p:tgtEl>
                                          <p:spTgt spid="9"/>
                                        </p:tgtEl>
                                        <p:attrNameLst>
                                          <p:attrName>ppt_w</p:attrName>
                                        </p:attrNameLst>
                                      </p:cBhvr>
                                      <p:tavLst>
                                        <p:tav tm="0">
                                          <p:val>
                                            <p:fltVal val="0"/>
                                          </p:val>
                                        </p:tav>
                                        <p:tav tm="100000">
                                          <p:val>
                                            <p:strVal val="#ppt_w"/>
                                          </p:val>
                                        </p:tav>
                                      </p:tavLst>
                                    </p:anim>
                                    <p:anim calcmode="lin" valueType="num">
                                      <p:cBhvr>
                                        <p:cTn id="21" dur="1000" fill="hold"/>
                                        <p:tgtEl>
                                          <p:spTgt spid="9"/>
                                        </p:tgtEl>
                                        <p:attrNameLst>
                                          <p:attrName>ppt_h</p:attrName>
                                        </p:attrNameLst>
                                      </p:cBhvr>
                                      <p:tavLst>
                                        <p:tav tm="0">
                                          <p:val>
                                            <p:fltVal val="0"/>
                                          </p:val>
                                        </p:tav>
                                        <p:tav tm="100000">
                                          <p:val>
                                            <p:strVal val="#ppt_h"/>
                                          </p:val>
                                        </p:tav>
                                      </p:tavLst>
                                    </p:anim>
                                    <p:animEffect transition="in" filter="fade">
                                      <p:cBhvr>
                                        <p:cTn id="22" dur="1000"/>
                                        <p:tgtEl>
                                          <p:spTgt spid="9"/>
                                        </p:tgtEl>
                                      </p:cBhvr>
                                    </p:animEffect>
                                  </p:childTnLst>
                                </p:cTn>
                              </p:par>
                            </p:childTnLst>
                          </p:cTn>
                        </p:par>
                        <p:par>
                          <p:cTn id="23" fill="hold">
                            <p:stCondLst>
                              <p:cond delay="2500"/>
                            </p:stCondLst>
                            <p:childTnLst>
                              <p:par>
                                <p:cTn id="24" presetID="53" presetClass="entr" presetSubtype="0"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1000" fill="hold"/>
                                        <p:tgtEl>
                                          <p:spTgt spid="10"/>
                                        </p:tgtEl>
                                        <p:attrNameLst>
                                          <p:attrName>ppt_w</p:attrName>
                                        </p:attrNameLst>
                                      </p:cBhvr>
                                      <p:tavLst>
                                        <p:tav tm="0">
                                          <p:val>
                                            <p:fltVal val="0"/>
                                          </p:val>
                                        </p:tav>
                                        <p:tav tm="100000">
                                          <p:val>
                                            <p:strVal val="#ppt_w"/>
                                          </p:val>
                                        </p:tav>
                                      </p:tavLst>
                                    </p:anim>
                                    <p:anim calcmode="lin" valueType="num">
                                      <p:cBhvr>
                                        <p:cTn id="27" dur="1000" fill="hold"/>
                                        <p:tgtEl>
                                          <p:spTgt spid="10"/>
                                        </p:tgtEl>
                                        <p:attrNameLst>
                                          <p:attrName>ppt_h</p:attrName>
                                        </p:attrNameLst>
                                      </p:cBhvr>
                                      <p:tavLst>
                                        <p:tav tm="0">
                                          <p:val>
                                            <p:fltVal val="0"/>
                                          </p:val>
                                        </p:tav>
                                        <p:tav tm="100000">
                                          <p:val>
                                            <p:strVal val="#ppt_h"/>
                                          </p:val>
                                        </p:tav>
                                      </p:tavLst>
                                    </p:anim>
                                    <p:animEffect transition="in" filter="fade">
                                      <p:cBhvr>
                                        <p:cTn id="28" dur="1000"/>
                                        <p:tgtEl>
                                          <p:spTgt spid="10"/>
                                        </p:tgtEl>
                                      </p:cBhvr>
                                    </p:animEffect>
                                  </p:childTnLst>
                                </p:cTn>
                              </p:par>
                            </p:childTnLst>
                          </p:cTn>
                        </p:par>
                        <p:par>
                          <p:cTn id="29" fill="hold">
                            <p:stCondLst>
                              <p:cond delay="3500"/>
                            </p:stCondLst>
                            <p:childTnLst>
                              <p:par>
                                <p:cTn id="30" presetID="53" presetClass="entr" presetSubtype="0"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1000" fill="hold"/>
                                        <p:tgtEl>
                                          <p:spTgt spid="11"/>
                                        </p:tgtEl>
                                        <p:attrNameLst>
                                          <p:attrName>ppt_w</p:attrName>
                                        </p:attrNameLst>
                                      </p:cBhvr>
                                      <p:tavLst>
                                        <p:tav tm="0">
                                          <p:val>
                                            <p:fltVal val="0"/>
                                          </p:val>
                                        </p:tav>
                                        <p:tav tm="100000">
                                          <p:val>
                                            <p:strVal val="#ppt_w"/>
                                          </p:val>
                                        </p:tav>
                                      </p:tavLst>
                                    </p:anim>
                                    <p:anim calcmode="lin" valueType="num">
                                      <p:cBhvr>
                                        <p:cTn id="33" dur="1000" fill="hold"/>
                                        <p:tgtEl>
                                          <p:spTgt spid="11"/>
                                        </p:tgtEl>
                                        <p:attrNameLst>
                                          <p:attrName>ppt_h</p:attrName>
                                        </p:attrNameLst>
                                      </p:cBhvr>
                                      <p:tavLst>
                                        <p:tav tm="0">
                                          <p:val>
                                            <p:fltVal val="0"/>
                                          </p:val>
                                        </p:tav>
                                        <p:tav tm="100000">
                                          <p:val>
                                            <p:strVal val="#ppt_h"/>
                                          </p:val>
                                        </p:tav>
                                      </p:tavLst>
                                    </p:anim>
                                    <p:animEffect transition="in" filter="fade">
                                      <p:cBhvr>
                                        <p:cTn id="34" dur="1000"/>
                                        <p:tgtEl>
                                          <p:spTgt spid="11"/>
                                        </p:tgtEl>
                                      </p:cBhvr>
                                    </p:animEffect>
                                  </p:childTnLst>
                                </p:cTn>
                              </p:par>
                              <p:par>
                                <p:cTn id="35" presetID="12" presetClass="entr" presetSubtype="4"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slide(fromBottom)">
                                      <p:cBhvr>
                                        <p:cTn id="37" dur="3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22"/>
                    </p:tgtEl>
                  </p:cond>
                </p:stCondLst>
                <p:endSync evt="end" delay="0">
                  <p:rtn val="all"/>
                </p:endSync>
                <p:childTnLst>
                  <p:par>
                    <p:cTn id="39" fill="hold">
                      <p:stCondLst>
                        <p:cond delay="0"/>
                      </p:stCondLst>
                      <p:childTnLst>
                        <p:par>
                          <p:cTn id="40" fill="hold">
                            <p:stCondLst>
                              <p:cond delay="0"/>
                            </p:stCondLst>
                            <p:childTnLst>
                              <p:par>
                                <p:cTn id="41" presetID="18" presetClass="entr" presetSubtype="12"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strips(downLeft)">
                                      <p:cBhvr>
                                        <p:cTn id="43" dur="500"/>
                                        <p:tgtEl>
                                          <p:spTgt spid="21"/>
                                        </p:tgtEl>
                                      </p:cBhvr>
                                    </p:animEffect>
                                  </p:childTnLst>
                                </p:cTn>
                              </p:par>
                            </p:childTnLst>
                          </p:cTn>
                        </p:par>
                      </p:childTnLst>
                    </p:cTn>
                  </p:par>
                </p:childTnLst>
              </p:cTn>
              <p:nextCondLst>
                <p:cond evt="onClick" delay="0">
                  <p:tgtEl>
                    <p:spTgt spid="22"/>
                  </p:tgtEl>
                </p:cond>
              </p:nextCondLst>
            </p:seq>
            <p:seq concurrent="1" nextAc="seek">
              <p:cTn id="44" restart="whenNotActive" fill="hold" evtFilter="cancelBubble" nodeType="interactiveSeq">
                <p:stCondLst>
                  <p:cond evt="onClick" delay="0">
                    <p:tgtEl>
                      <p:spTgt spid="21"/>
                    </p:tgtEl>
                  </p:cond>
                </p:stCondLst>
                <p:endSync evt="end" delay="0">
                  <p:rtn val="all"/>
                </p:endSync>
                <p:childTnLst>
                  <p:par>
                    <p:cTn id="45" fill="hold">
                      <p:stCondLst>
                        <p:cond delay="0"/>
                      </p:stCondLst>
                      <p:childTnLst>
                        <p:par>
                          <p:cTn id="46" fill="hold">
                            <p:stCondLst>
                              <p:cond delay="0"/>
                            </p:stCondLst>
                            <p:childTnLst>
                              <p:par>
                                <p:cTn id="47" presetID="18" presetClass="exit" presetSubtype="12" fill="hold" nodeType="clickEffect">
                                  <p:stCondLst>
                                    <p:cond delay="0"/>
                                  </p:stCondLst>
                                  <p:childTnLst>
                                    <p:animEffect transition="out" filter="strips(downLeft)">
                                      <p:cBhvr>
                                        <p:cTn id="48" dur="500"/>
                                        <p:tgtEl>
                                          <p:spTgt spid="21"/>
                                        </p:tgtEl>
                                      </p:cBhvr>
                                    </p:animEffect>
                                    <p:set>
                                      <p:cBhvr>
                                        <p:cTn id="49"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9" grpId="0" animBg="1"/>
      <p:bldP spid="10" grpId="0" animBg="1"/>
      <p:bldP spid="11" grpId="0" animBg="1"/>
      <p:bldP spid="12" grpId="0" animBg="1"/>
      <p:bldP spid="22" grpId="0" animBg="1"/>
    </p:bld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8129" name="Title 1"/>
          <p:cNvSpPr txBox="1">
            <a:spLocks/>
          </p:cNvSpPr>
          <p:nvPr/>
        </p:nvSpPr>
        <p:spPr bwMode="auto">
          <a:xfrm>
            <a:off x="-409575" y="371475"/>
            <a:ext cx="4714875" cy="831850"/>
          </a:xfrm>
          <a:prstGeom prst="rect">
            <a:avLst/>
          </a:prstGeom>
          <a:noFill/>
          <a:ln w="9525">
            <a:noFill/>
            <a:miter lim="800000"/>
            <a:headEnd/>
            <a:tailEnd/>
          </a:ln>
        </p:spPr>
        <p:txBody>
          <a:bodyPr anchor="ctr"/>
          <a:lstStyle/>
          <a:p>
            <a:pPr algn="r"/>
            <a:r>
              <a:rPr lang="en-US" sz="3600" dirty="0" err="1">
                <a:solidFill>
                  <a:srgbClr val="2F68A7"/>
                </a:solidFill>
                <a:latin typeface="Gill Sans MT" pitchFamily="34" charset="0"/>
              </a:rPr>
              <a:t>Qalqiliya</a:t>
            </a:r>
            <a:r>
              <a:rPr lang="en-US" sz="3600" dirty="0">
                <a:solidFill>
                  <a:srgbClr val="2F68A7"/>
                </a:solidFill>
                <a:latin typeface="Gill Sans MT" pitchFamily="34" charset="0"/>
              </a:rPr>
              <a:t> - </a:t>
            </a:r>
            <a:r>
              <a:rPr lang="en-US" sz="3600" dirty="0" err="1">
                <a:solidFill>
                  <a:srgbClr val="2F68A7"/>
                </a:solidFill>
                <a:latin typeface="Gill Sans MT" pitchFamily="34" charset="0"/>
              </a:rPr>
              <a:t>Jayyous</a:t>
            </a:r>
            <a:endParaRPr lang="en-US" sz="3600" dirty="0">
              <a:solidFill>
                <a:srgbClr val="2F68A7"/>
              </a:solidFill>
              <a:latin typeface="Gill Sans MT" pitchFamily="34" charset="0"/>
            </a:endParaRPr>
          </a:p>
        </p:txBody>
      </p:sp>
      <p:sp>
        <p:nvSpPr>
          <p:cNvPr id="5" name="Rectangle 4"/>
          <p:cNvSpPr/>
          <p:nvPr/>
        </p:nvSpPr>
        <p:spPr>
          <a:xfrm>
            <a:off x="590550" y="1131888"/>
            <a:ext cx="3657600" cy="46037"/>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48131" name="Sat" descr="image"/>
          <p:cNvPicPr>
            <a:picLocks noChangeArrowheads="1"/>
          </p:cNvPicPr>
          <p:nvPr/>
        </p:nvPicPr>
        <p:blipFill>
          <a:blip r:embed="rId3" cstate="email">
            <a:lum bright="30000"/>
          </a:blip>
          <a:srcRect/>
          <a:stretch>
            <a:fillRect/>
          </a:stretch>
        </p:blipFill>
        <p:spPr bwMode="auto">
          <a:xfrm>
            <a:off x="4589463" y="0"/>
            <a:ext cx="4554537" cy="6442075"/>
          </a:xfrm>
          <a:prstGeom prst="rect">
            <a:avLst/>
          </a:prstGeom>
          <a:noFill/>
          <a:ln w="6350">
            <a:noFill/>
            <a:miter lim="800000"/>
            <a:headEnd/>
            <a:tailEnd/>
          </a:ln>
        </p:spPr>
      </p:pic>
      <p:pic>
        <p:nvPicPr>
          <p:cNvPr id="23" name="Palestinian builtup" descr="pal builtup image "/>
          <p:cNvPicPr>
            <a:picLocks noChangeArrowheads="1"/>
          </p:cNvPicPr>
          <p:nvPr/>
        </p:nvPicPr>
        <p:blipFill>
          <a:blip r:embed="rId4" cstate="email">
            <a:clrChange>
              <a:clrFrom>
                <a:srgbClr val="FFFFFF"/>
              </a:clrFrom>
              <a:clrTo>
                <a:srgbClr val="FFFFFF">
                  <a:alpha val="0"/>
                </a:srgbClr>
              </a:clrTo>
            </a:clrChange>
          </a:blip>
          <a:srcRect/>
          <a:stretch>
            <a:fillRect/>
          </a:stretch>
        </p:blipFill>
        <p:spPr bwMode="auto">
          <a:xfrm>
            <a:off x="4551363" y="0"/>
            <a:ext cx="4554537" cy="6442075"/>
          </a:xfrm>
          <a:prstGeom prst="rect">
            <a:avLst/>
          </a:prstGeom>
          <a:noFill/>
          <a:ln w="6350">
            <a:noFill/>
            <a:miter lim="800000"/>
            <a:headEnd/>
            <a:tailEnd/>
          </a:ln>
        </p:spPr>
      </p:pic>
      <p:pic>
        <p:nvPicPr>
          <p:cNvPr id="24" name="Israeli settlement" descr="settlements and pal builtup image"/>
          <p:cNvPicPr>
            <a:picLocks noChangeArrowheads="1"/>
          </p:cNvPicPr>
          <p:nvPr/>
        </p:nvPicPr>
        <p:blipFill>
          <a:blip r:embed="rId5" cstate="email">
            <a:clrChange>
              <a:clrFrom>
                <a:srgbClr val="FFFFFF"/>
              </a:clrFrom>
              <a:clrTo>
                <a:srgbClr val="FFFFFF">
                  <a:alpha val="0"/>
                </a:srgbClr>
              </a:clrTo>
            </a:clrChange>
          </a:blip>
          <a:srcRect/>
          <a:stretch>
            <a:fillRect/>
          </a:stretch>
        </p:blipFill>
        <p:spPr bwMode="auto">
          <a:xfrm>
            <a:off x="4551363" y="0"/>
            <a:ext cx="4554537" cy="6442075"/>
          </a:xfrm>
          <a:prstGeom prst="rect">
            <a:avLst/>
          </a:prstGeom>
          <a:noFill/>
          <a:ln w="6350">
            <a:noFill/>
            <a:miter lim="800000"/>
            <a:headEnd/>
            <a:tailEnd/>
          </a:ln>
        </p:spPr>
      </p:pic>
      <p:grpSp>
        <p:nvGrpSpPr>
          <p:cNvPr id="2" name="Group 8" descr="Miles Scalebar"/>
          <p:cNvGrpSpPr>
            <a:grpSpLocks/>
          </p:cNvGrpSpPr>
          <p:nvPr/>
        </p:nvGrpSpPr>
        <p:grpSpPr bwMode="auto">
          <a:xfrm>
            <a:off x="4303713" y="6413500"/>
            <a:ext cx="1914525" cy="230188"/>
            <a:chOff x="2737" y="5277"/>
            <a:chExt cx="577" cy="181"/>
          </a:xfrm>
        </p:grpSpPr>
        <p:grpSp>
          <p:nvGrpSpPr>
            <p:cNvPr id="48181" name="Group 9"/>
            <p:cNvGrpSpPr>
              <a:grpSpLocks/>
            </p:cNvGrpSpPr>
            <p:nvPr/>
          </p:nvGrpSpPr>
          <p:grpSpPr bwMode="auto">
            <a:xfrm>
              <a:off x="2771" y="5349"/>
              <a:ext cx="510" cy="18"/>
              <a:chOff x="1031" y="5364"/>
              <a:chExt cx="510" cy="18"/>
            </a:xfrm>
          </p:grpSpPr>
          <p:sp>
            <p:nvSpPr>
              <p:cNvPr id="48186" name="Freeform 10"/>
              <p:cNvSpPr>
                <a:spLocks/>
              </p:cNvSpPr>
              <p:nvPr/>
            </p:nvSpPr>
            <p:spPr bwMode="auto">
              <a:xfrm>
                <a:off x="1031" y="5364"/>
                <a:ext cx="510" cy="18"/>
              </a:xfrm>
              <a:custGeom>
                <a:avLst/>
                <a:gdLst>
                  <a:gd name="T0" fmla="*/ 1 w 510"/>
                  <a:gd name="T1" fmla="*/ 0 h 18"/>
                  <a:gd name="T2" fmla="*/ 0 w 510"/>
                  <a:gd name="T3" fmla="*/ 18 h 18"/>
                  <a:gd name="T4" fmla="*/ 510 w 510"/>
                  <a:gd name="T5" fmla="*/ 18 h 18"/>
                  <a:gd name="T6" fmla="*/ 510 w 510"/>
                  <a:gd name="T7" fmla="*/ 1 h 18"/>
                  <a:gd name="T8" fmla="*/ 0 60000 65536"/>
                  <a:gd name="T9" fmla="*/ 0 60000 65536"/>
                  <a:gd name="T10" fmla="*/ 0 60000 65536"/>
                  <a:gd name="T11" fmla="*/ 0 60000 65536"/>
                  <a:gd name="T12" fmla="*/ 0 w 510"/>
                  <a:gd name="T13" fmla="*/ 0 h 18"/>
                  <a:gd name="T14" fmla="*/ 510 w 510"/>
                  <a:gd name="T15" fmla="*/ 18 h 18"/>
                </a:gdLst>
                <a:ahLst/>
                <a:cxnLst>
                  <a:cxn ang="T8">
                    <a:pos x="T0" y="T1"/>
                  </a:cxn>
                  <a:cxn ang="T9">
                    <a:pos x="T2" y="T3"/>
                  </a:cxn>
                  <a:cxn ang="T10">
                    <a:pos x="T4" y="T5"/>
                  </a:cxn>
                  <a:cxn ang="T11">
                    <a:pos x="T6" y="T7"/>
                  </a:cxn>
                </a:cxnLst>
                <a:rect l="T12" t="T13" r="T14" b="T15"/>
                <a:pathLst>
                  <a:path w="510" h="18">
                    <a:moveTo>
                      <a:pt x="1" y="0"/>
                    </a:moveTo>
                    <a:lnTo>
                      <a:pt x="0" y="18"/>
                    </a:lnTo>
                    <a:lnTo>
                      <a:pt x="510" y="18"/>
                    </a:lnTo>
                    <a:lnTo>
                      <a:pt x="510" y="1"/>
                    </a:lnTo>
                  </a:path>
                </a:pathLst>
              </a:custGeom>
              <a:noFill/>
              <a:ln w="9525">
                <a:noFill/>
                <a:round/>
                <a:headEnd/>
                <a:tailEnd/>
              </a:ln>
            </p:spPr>
            <p:txBody>
              <a:bodyPr/>
              <a:lstStyle/>
              <a:p>
                <a:endParaRPr lang="en-US"/>
              </a:p>
            </p:txBody>
          </p:sp>
          <p:sp>
            <p:nvSpPr>
              <p:cNvPr id="48187" name="Line 11"/>
              <p:cNvSpPr>
                <a:spLocks noChangeShapeType="1"/>
              </p:cNvSpPr>
              <p:nvPr/>
            </p:nvSpPr>
            <p:spPr bwMode="auto">
              <a:xfrm flipV="1">
                <a:off x="1286" y="5367"/>
                <a:ext cx="0" cy="15"/>
              </a:xfrm>
              <a:prstGeom prst="line">
                <a:avLst/>
              </a:prstGeom>
              <a:noFill/>
              <a:ln w="9525">
                <a:noFill/>
                <a:round/>
                <a:headEnd/>
                <a:tailEnd/>
              </a:ln>
            </p:spPr>
            <p:txBody>
              <a:bodyPr/>
              <a:lstStyle/>
              <a:p>
                <a:endParaRPr lang="en-US"/>
              </a:p>
            </p:txBody>
          </p:sp>
        </p:grpSp>
        <p:sp>
          <p:nvSpPr>
            <p:cNvPr id="48182" name="Text Box 12"/>
            <p:cNvSpPr txBox="1">
              <a:spLocks noChangeArrowheads="1"/>
            </p:cNvSpPr>
            <p:nvPr/>
          </p:nvSpPr>
          <p:spPr bwMode="auto">
            <a:xfrm>
              <a:off x="2925" y="5381"/>
              <a:ext cx="201" cy="77"/>
            </a:xfrm>
            <a:prstGeom prst="rect">
              <a:avLst/>
            </a:prstGeom>
            <a:noFill/>
            <a:ln w="9525">
              <a:noFill/>
              <a:miter lim="800000"/>
              <a:headEnd/>
              <a:tailEnd/>
            </a:ln>
          </p:spPr>
          <p:txBody>
            <a:bodyPr lIns="0" tIns="0" rIns="0" bIns="0">
              <a:spAutoFit/>
            </a:bodyPr>
            <a:lstStyle/>
            <a:p>
              <a:r>
                <a:rPr lang="en-US" sz="800">
                  <a:latin typeface="Gill Sans MT" pitchFamily="34" charset="0"/>
                </a:rPr>
                <a:t>Miles</a:t>
              </a:r>
            </a:p>
          </p:txBody>
        </p:sp>
        <p:sp>
          <p:nvSpPr>
            <p:cNvPr id="48183" name="Text Box 13"/>
            <p:cNvSpPr txBox="1">
              <a:spLocks noChangeArrowheads="1"/>
            </p:cNvSpPr>
            <p:nvPr/>
          </p:nvSpPr>
          <p:spPr bwMode="auto">
            <a:xfrm>
              <a:off x="2737" y="5277"/>
              <a:ext cx="67" cy="77"/>
            </a:xfrm>
            <a:prstGeom prst="rect">
              <a:avLst/>
            </a:prstGeom>
            <a:noFill/>
            <a:ln w="9525">
              <a:noFill/>
              <a:miter lim="800000"/>
              <a:headEnd/>
              <a:tailEnd/>
            </a:ln>
          </p:spPr>
          <p:txBody>
            <a:bodyPr lIns="0" tIns="0" rIns="0" bIns="0">
              <a:spAutoFit/>
            </a:bodyPr>
            <a:lstStyle/>
            <a:p>
              <a:pPr>
                <a:spcBef>
                  <a:spcPct val="50000"/>
                </a:spcBef>
              </a:pPr>
              <a:r>
                <a:rPr lang="en-US" sz="800">
                  <a:latin typeface="Gill Sans MT" pitchFamily="34" charset="0"/>
                </a:rPr>
                <a:t>0</a:t>
              </a:r>
            </a:p>
          </p:txBody>
        </p:sp>
        <p:sp>
          <p:nvSpPr>
            <p:cNvPr id="48184" name="Text Box 14"/>
            <p:cNvSpPr txBox="1">
              <a:spLocks noChangeArrowheads="1"/>
            </p:cNvSpPr>
            <p:nvPr/>
          </p:nvSpPr>
          <p:spPr bwMode="auto">
            <a:xfrm>
              <a:off x="3247" y="5277"/>
              <a:ext cx="67" cy="77"/>
            </a:xfrm>
            <a:prstGeom prst="rect">
              <a:avLst/>
            </a:prstGeom>
            <a:noFill/>
            <a:ln w="9525">
              <a:noFill/>
              <a:miter lim="800000"/>
              <a:headEnd/>
              <a:tailEnd/>
            </a:ln>
          </p:spPr>
          <p:txBody>
            <a:bodyPr lIns="0" tIns="0" rIns="0" bIns="0">
              <a:spAutoFit/>
            </a:bodyPr>
            <a:lstStyle/>
            <a:p>
              <a:pPr>
                <a:spcBef>
                  <a:spcPct val="50000"/>
                </a:spcBef>
              </a:pPr>
              <a:r>
                <a:rPr lang="en-US" sz="800">
                  <a:latin typeface="Gill Sans MT" pitchFamily="34" charset="0"/>
                </a:rPr>
                <a:t>2</a:t>
              </a:r>
            </a:p>
          </p:txBody>
        </p:sp>
        <p:sp>
          <p:nvSpPr>
            <p:cNvPr id="48185" name="Text Box 15"/>
            <p:cNvSpPr txBox="1">
              <a:spLocks noChangeArrowheads="1"/>
            </p:cNvSpPr>
            <p:nvPr/>
          </p:nvSpPr>
          <p:spPr bwMode="auto">
            <a:xfrm>
              <a:off x="2992" y="5277"/>
              <a:ext cx="67" cy="77"/>
            </a:xfrm>
            <a:prstGeom prst="rect">
              <a:avLst/>
            </a:prstGeom>
            <a:noFill/>
            <a:ln w="9525">
              <a:noFill/>
              <a:miter lim="800000"/>
              <a:headEnd/>
              <a:tailEnd/>
            </a:ln>
          </p:spPr>
          <p:txBody>
            <a:bodyPr lIns="0" tIns="0" rIns="0" bIns="0">
              <a:spAutoFit/>
            </a:bodyPr>
            <a:lstStyle/>
            <a:p>
              <a:pPr>
                <a:spcBef>
                  <a:spcPct val="50000"/>
                </a:spcBef>
              </a:pPr>
              <a:r>
                <a:rPr lang="en-US" sz="800">
                  <a:latin typeface="Gill Sans MT" pitchFamily="34" charset="0"/>
                </a:rPr>
                <a:t>1</a:t>
              </a:r>
            </a:p>
          </p:txBody>
        </p:sp>
      </p:grpSp>
      <p:pic>
        <p:nvPicPr>
          <p:cNvPr id="33" name="Jayyus land" descr="Jayyus"/>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551363" y="-1588"/>
            <a:ext cx="4554537" cy="6442076"/>
          </a:xfrm>
          <a:prstGeom prst="rect">
            <a:avLst/>
          </a:prstGeom>
          <a:noFill/>
          <a:ln w="6350">
            <a:noFill/>
            <a:miter lim="800000"/>
            <a:headEnd/>
            <a:tailEnd/>
          </a:ln>
        </p:spPr>
      </p:pic>
      <p:pic>
        <p:nvPicPr>
          <p:cNvPr id="34" name="Habla tunnel" descr="Qalqiliya tunnel"/>
          <p:cNvPicPr>
            <a:picLocks noChangeArrowheads="1"/>
          </p:cNvPicPr>
          <p:nvPr/>
        </p:nvPicPr>
        <p:blipFill>
          <a:blip r:embed="rId7" cstate="email"/>
          <a:srcRect/>
          <a:stretch>
            <a:fillRect/>
          </a:stretch>
        </p:blipFill>
        <p:spPr bwMode="auto">
          <a:xfrm>
            <a:off x="4551363" y="0"/>
            <a:ext cx="4554537" cy="6442075"/>
          </a:xfrm>
          <a:prstGeom prst="rect">
            <a:avLst/>
          </a:prstGeom>
          <a:noFill/>
          <a:ln w="6350">
            <a:noFill/>
            <a:miter lim="800000"/>
            <a:headEnd/>
            <a:tailEnd/>
          </a:ln>
        </p:spPr>
      </p:pic>
      <p:pic>
        <p:nvPicPr>
          <p:cNvPr id="35" name="Green line" descr="greenline"/>
          <p:cNvPicPr>
            <a:picLocks noChangeArrowheads="1"/>
          </p:cNvPicPr>
          <p:nvPr/>
        </p:nvPicPr>
        <p:blipFill>
          <a:blip r:embed="rId8" cstate="email"/>
          <a:srcRect/>
          <a:stretch>
            <a:fillRect/>
          </a:stretch>
        </p:blipFill>
        <p:spPr bwMode="auto">
          <a:xfrm>
            <a:off x="4551363" y="0"/>
            <a:ext cx="4554537" cy="6442075"/>
          </a:xfrm>
          <a:prstGeom prst="rect">
            <a:avLst/>
          </a:prstGeom>
          <a:noFill/>
          <a:ln w="6350">
            <a:noFill/>
            <a:miter lim="800000"/>
            <a:headEnd/>
            <a:tailEnd/>
          </a:ln>
        </p:spPr>
      </p:pic>
      <p:pic>
        <p:nvPicPr>
          <p:cNvPr id="56" name="Barrier 2010" descr="L_WBBarrier.png"/>
          <p:cNvPicPr>
            <a:picLocks noChangeAspect="1"/>
          </p:cNvPicPr>
          <p:nvPr/>
        </p:nvPicPr>
        <p:blipFill>
          <a:blip r:embed="rId9" cstate="screen">
            <a:extLst>
              <a:ext uri="{28A0092B-C50C-407E-A947-70E740481C1C}">
                <a14:useLocalDpi xmlns:a14="http://schemas.microsoft.com/office/drawing/2010/main"/>
              </a:ext>
            </a:extLst>
          </a:blip>
          <a:srcRect l="3555" t="1414" r="1708" b="871"/>
          <a:stretch>
            <a:fillRect/>
          </a:stretch>
        </p:blipFill>
        <p:spPr bwMode="auto">
          <a:xfrm>
            <a:off x="4686300" y="133350"/>
            <a:ext cx="4314825" cy="6286500"/>
          </a:xfrm>
          <a:prstGeom prst="rect">
            <a:avLst/>
          </a:prstGeom>
          <a:noFill/>
          <a:ln w="9525">
            <a:noFill/>
            <a:miter lim="800000"/>
            <a:headEnd/>
            <a:tailEnd/>
          </a:ln>
        </p:spPr>
      </p:pic>
      <p:pic>
        <p:nvPicPr>
          <p:cNvPr id="37" name="Water wells" descr="Blue Water Wells"/>
          <p:cNvPicPr>
            <a:picLocks noChangeAspect="1" noChangeArrowheads="1"/>
          </p:cNvPicPr>
          <p:nvPr/>
        </p:nvPicPr>
        <p:blipFill>
          <a:blip r:embed="rId10" cstate="email"/>
          <a:srcRect/>
          <a:stretch>
            <a:fillRect/>
          </a:stretch>
        </p:blipFill>
        <p:spPr bwMode="auto">
          <a:xfrm>
            <a:off x="4551363" y="-1588"/>
            <a:ext cx="4554537" cy="6438901"/>
          </a:xfrm>
          <a:prstGeom prst="rect">
            <a:avLst/>
          </a:prstGeom>
          <a:noFill/>
          <a:ln w="6350">
            <a:noFill/>
            <a:miter lim="800000"/>
            <a:headEnd/>
            <a:tailEnd/>
          </a:ln>
        </p:spPr>
      </p:pic>
      <p:pic>
        <p:nvPicPr>
          <p:cNvPr id="48140" name="Name Qaul" descr="Qalqiliya name"/>
          <p:cNvPicPr>
            <a:picLocks noChangeArrowheads="1"/>
          </p:cNvPicPr>
          <p:nvPr/>
        </p:nvPicPr>
        <p:blipFill>
          <a:blip r:embed="rId11" cstate="email"/>
          <a:srcRect/>
          <a:stretch>
            <a:fillRect/>
          </a:stretch>
        </p:blipFill>
        <p:spPr bwMode="auto">
          <a:xfrm>
            <a:off x="4551363" y="0"/>
            <a:ext cx="4554537" cy="6442075"/>
          </a:xfrm>
          <a:prstGeom prst="rect">
            <a:avLst/>
          </a:prstGeom>
          <a:noFill/>
          <a:ln w="6350">
            <a:noFill/>
            <a:miter lim="800000"/>
            <a:headEnd/>
            <a:tailEnd/>
          </a:ln>
        </p:spPr>
      </p:pic>
      <p:pic>
        <p:nvPicPr>
          <p:cNvPr id="39" name="Barriergates" descr="bgates"/>
          <p:cNvPicPr>
            <a:picLocks noChangeArrowheads="1"/>
          </p:cNvPicPr>
          <p:nvPr/>
        </p:nvPicPr>
        <p:blipFill>
          <a:blip r:embed="rId12" cstate="email">
            <a:extLst>
              <a:ext uri="{28A0092B-C50C-407E-A947-70E740481C1C}">
                <a14:useLocalDpi xmlns:a14="http://schemas.microsoft.com/office/drawing/2010/main"/>
              </a:ext>
            </a:extLst>
          </a:blip>
          <a:srcRect l="1401" t="1741" r="2893" b="2168"/>
          <a:stretch>
            <a:fillRect/>
          </a:stretch>
        </p:blipFill>
        <p:spPr bwMode="auto">
          <a:xfrm>
            <a:off x="4614863" y="112713"/>
            <a:ext cx="4359275" cy="6189662"/>
          </a:xfrm>
          <a:prstGeom prst="rect">
            <a:avLst/>
          </a:prstGeom>
          <a:noFill/>
          <a:ln w="6350">
            <a:noFill/>
            <a:miter lim="800000"/>
            <a:headEnd/>
            <a:tailEnd/>
          </a:ln>
        </p:spPr>
      </p:pic>
      <p:pic>
        <p:nvPicPr>
          <p:cNvPr id="40" name="Name Israeli settlement" descr="settlement names"/>
          <p:cNvPicPr>
            <a:picLocks noChangeArrowheads="1"/>
          </p:cNvPicPr>
          <p:nvPr/>
        </p:nvPicPr>
        <p:blipFill>
          <a:blip r:embed="rId1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573588" y="0"/>
            <a:ext cx="4554537" cy="6442075"/>
          </a:xfrm>
          <a:prstGeom prst="rect">
            <a:avLst/>
          </a:prstGeom>
          <a:noFill/>
          <a:ln w="6350">
            <a:noFill/>
            <a:miter lim="800000"/>
            <a:headEnd/>
            <a:tailEnd/>
          </a:ln>
        </p:spPr>
      </p:pic>
      <p:pic>
        <p:nvPicPr>
          <p:cNvPr id="41" name="Town names" descr="Pal localities Name"/>
          <p:cNvPicPr>
            <a:picLocks noChangeArrowheads="1"/>
          </p:cNvPicPr>
          <p:nvPr/>
        </p:nvPicPr>
        <p:blipFill>
          <a:blip r:embed="rId14" cstate="email"/>
          <a:srcRect/>
          <a:stretch>
            <a:fillRect/>
          </a:stretch>
        </p:blipFill>
        <p:spPr bwMode="auto">
          <a:xfrm>
            <a:off x="4556125" y="-47625"/>
            <a:ext cx="4572000" cy="6465888"/>
          </a:xfrm>
          <a:prstGeom prst="rect">
            <a:avLst/>
          </a:prstGeom>
          <a:noFill/>
          <a:ln w="6350">
            <a:noFill/>
            <a:miter lim="800000"/>
            <a:headEnd/>
            <a:tailEnd/>
          </a:ln>
        </p:spPr>
      </p:pic>
      <p:pic>
        <p:nvPicPr>
          <p:cNvPr id="54" name="Names" descr="settlement names"/>
          <p:cNvPicPr>
            <a:picLocks noChangeAspect="1" noChangeArrowheads="1"/>
          </p:cNvPicPr>
          <p:nvPr/>
        </p:nvPicPr>
        <p:blipFill>
          <a:blip r:embed="rId15" cstate="email"/>
          <a:srcRect/>
          <a:stretch>
            <a:fillRect/>
          </a:stretch>
        </p:blipFill>
        <p:spPr bwMode="auto">
          <a:xfrm>
            <a:off x="4556125" y="-50800"/>
            <a:ext cx="4572000" cy="6465888"/>
          </a:xfrm>
          <a:prstGeom prst="rect">
            <a:avLst/>
          </a:prstGeom>
          <a:noFill/>
          <a:ln w="6350">
            <a:noFill/>
            <a:miter lim="800000"/>
            <a:headEnd/>
            <a:tailEnd/>
          </a:ln>
        </p:spPr>
      </p:pic>
      <p:grpSp>
        <p:nvGrpSpPr>
          <p:cNvPr id="4" name="Road 55" descr="Road 55"/>
          <p:cNvGrpSpPr>
            <a:grpSpLocks/>
          </p:cNvGrpSpPr>
          <p:nvPr/>
        </p:nvGrpSpPr>
        <p:grpSpPr bwMode="auto">
          <a:xfrm>
            <a:off x="4673600" y="3160713"/>
            <a:ext cx="4470400" cy="1512887"/>
            <a:chOff x="417" y="2875"/>
            <a:chExt cx="3510" cy="1187"/>
          </a:xfrm>
        </p:grpSpPr>
        <p:sp>
          <p:nvSpPr>
            <p:cNvPr id="48177" name="Freeform 27" descr="Road 55"/>
            <p:cNvSpPr>
              <a:spLocks/>
            </p:cNvSpPr>
            <p:nvPr/>
          </p:nvSpPr>
          <p:spPr bwMode="auto">
            <a:xfrm>
              <a:off x="417" y="2875"/>
              <a:ext cx="3510" cy="1187"/>
            </a:xfrm>
            <a:custGeom>
              <a:avLst/>
              <a:gdLst>
                <a:gd name="T0" fmla="*/ 0 w 3510"/>
                <a:gd name="T1" fmla="*/ 1187 h 1187"/>
                <a:gd name="T2" fmla="*/ 141 w 3510"/>
                <a:gd name="T3" fmla="*/ 794 h 1187"/>
                <a:gd name="T4" fmla="*/ 240 w 3510"/>
                <a:gd name="T5" fmla="*/ 722 h 1187"/>
                <a:gd name="T6" fmla="*/ 528 w 3510"/>
                <a:gd name="T7" fmla="*/ 671 h 1187"/>
                <a:gd name="T8" fmla="*/ 825 w 3510"/>
                <a:gd name="T9" fmla="*/ 653 h 1187"/>
                <a:gd name="T10" fmla="*/ 1038 w 3510"/>
                <a:gd name="T11" fmla="*/ 506 h 1187"/>
                <a:gd name="T12" fmla="*/ 1461 w 3510"/>
                <a:gd name="T13" fmla="*/ 341 h 1187"/>
                <a:gd name="T14" fmla="*/ 1929 w 3510"/>
                <a:gd name="T15" fmla="*/ 53 h 1187"/>
                <a:gd name="T16" fmla="*/ 2394 w 3510"/>
                <a:gd name="T17" fmla="*/ 23 h 1187"/>
                <a:gd name="T18" fmla="*/ 2667 w 3510"/>
                <a:gd name="T19" fmla="*/ 113 h 1187"/>
                <a:gd name="T20" fmla="*/ 2805 w 3510"/>
                <a:gd name="T21" fmla="*/ 119 h 1187"/>
                <a:gd name="T22" fmla="*/ 2964 w 3510"/>
                <a:gd name="T23" fmla="*/ 164 h 1187"/>
                <a:gd name="T24" fmla="*/ 3168 w 3510"/>
                <a:gd name="T25" fmla="*/ 143 h 1187"/>
                <a:gd name="T26" fmla="*/ 3381 w 3510"/>
                <a:gd name="T27" fmla="*/ 224 h 1187"/>
                <a:gd name="T28" fmla="*/ 3510 w 3510"/>
                <a:gd name="T29" fmla="*/ 248 h 118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510"/>
                <a:gd name="T46" fmla="*/ 0 h 1187"/>
                <a:gd name="T47" fmla="*/ 3510 w 3510"/>
                <a:gd name="T48" fmla="*/ 1187 h 118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510" h="1187">
                  <a:moveTo>
                    <a:pt x="0" y="1187"/>
                  </a:moveTo>
                  <a:cubicBezTo>
                    <a:pt x="24" y="1121"/>
                    <a:pt x="101" y="871"/>
                    <a:pt x="141" y="794"/>
                  </a:cubicBezTo>
                  <a:cubicBezTo>
                    <a:pt x="181" y="717"/>
                    <a:pt x="176" y="742"/>
                    <a:pt x="240" y="722"/>
                  </a:cubicBezTo>
                  <a:cubicBezTo>
                    <a:pt x="304" y="702"/>
                    <a:pt x="431" y="682"/>
                    <a:pt x="528" y="671"/>
                  </a:cubicBezTo>
                  <a:cubicBezTo>
                    <a:pt x="625" y="660"/>
                    <a:pt x="740" y="680"/>
                    <a:pt x="825" y="653"/>
                  </a:cubicBezTo>
                  <a:cubicBezTo>
                    <a:pt x="910" y="626"/>
                    <a:pt x="932" y="558"/>
                    <a:pt x="1038" y="506"/>
                  </a:cubicBezTo>
                  <a:cubicBezTo>
                    <a:pt x="1144" y="454"/>
                    <a:pt x="1313" y="416"/>
                    <a:pt x="1461" y="341"/>
                  </a:cubicBezTo>
                  <a:cubicBezTo>
                    <a:pt x="1609" y="266"/>
                    <a:pt x="1774" y="106"/>
                    <a:pt x="1929" y="53"/>
                  </a:cubicBezTo>
                  <a:cubicBezTo>
                    <a:pt x="2084" y="0"/>
                    <a:pt x="2271" y="13"/>
                    <a:pt x="2394" y="23"/>
                  </a:cubicBezTo>
                  <a:cubicBezTo>
                    <a:pt x="2517" y="33"/>
                    <a:pt x="2599" y="97"/>
                    <a:pt x="2667" y="113"/>
                  </a:cubicBezTo>
                  <a:cubicBezTo>
                    <a:pt x="2735" y="129"/>
                    <a:pt x="2756" y="111"/>
                    <a:pt x="2805" y="119"/>
                  </a:cubicBezTo>
                  <a:cubicBezTo>
                    <a:pt x="2854" y="127"/>
                    <a:pt x="2903" y="160"/>
                    <a:pt x="2964" y="164"/>
                  </a:cubicBezTo>
                  <a:cubicBezTo>
                    <a:pt x="3025" y="168"/>
                    <a:pt x="3099" y="133"/>
                    <a:pt x="3168" y="143"/>
                  </a:cubicBezTo>
                  <a:cubicBezTo>
                    <a:pt x="3237" y="153"/>
                    <a:pt x="3324" y="207"/>
                    <a:pt x="3381" y="224"/>
                  </a:cubicBezTo>
                  <a:cubicBezTo>
                    <a:pt x="3438" y="241"/>
                    <a:pt x="3483" y="243"/>
                    <a:pt x="3510" y="248"/>
                  </a:cubicBezTo>
                </a:path>
              </a:pathLst>
            </a:custGeom>
            <a:noFill/>
            <a:ln w="38100">
              <a:solidFill>
                <a:srgbClr val="FFFF00"/>
              </a:solidFill>
              <a:round/>
              <a:headEnd/>
              <a:tailEnd/>
            </a:ln>
          </p:spPr>
          <p:txBody>
            <a:bodyPr/>
            <a:lstStyle/>
            <a:p>
              <a:endParaRPr lang="en-US"/>
            </a:p>
          </p:txBody>
        </p:sp>
        <p:grpSp>
          <p:nvGrpSpPr>
            <p:cNvPr id="48178" name="Group 28"/>
            <p:cNvGrpSpPr>
              <a:grpSpLocks/>
            </p:cNvGrpSpPr>
            <p:nvPr/>
          </p:nvGrpSpPr>
          <p:grpSpPr bwMode="auto">
            <a:xfrm>
              <a:off x="3648" y="2993"/>
              <a:ext cx="143" cy="138"/>
              <a:chOff x="3469" y="2927"/>
              <a:chExt cx="143" cy="138"/>
            </a:xfrm>
          </p:grpSpPr>
          <p:sp>
            <p:nvSpPr>
              <p:cNvPr id="48179" name="Oval 29"/>
              <p:cNvSpPr>
                <a:spLocks noChangeArrowheads="1"/>
              </p:cNvSpPr>
              <p:nvPr/>
            </p:nvSpPr>
            <p:spPr bwMode="auto">
              <a:xfrm>
                <a:off x="3469" y="2927"/>
                <a:ext cx="136" cy="136"/>
              </a:xfrm>
              <a:prstGeom prst="ellipse">
                <a:avLst/>
              </a:prstGeom>
              <a:solidFill>
                <a:srgbClr val="FFFF00"/>
              </a:solidFill>
              <a:ln w="9525">
                <a:noFill/>
                <a:round/>
                <a:headEnd/>
                <a:tailEnd/>
              </a:ln>
            </p:spPr>
            <p:txBody>
              <a:bodyPr wrap="none" anchor="ctr"/>
              <a:lstStyle/>
              <a:p>
                <a:endParaRPr lang="en-GB">
                  <a:latin typeface="Gill Sans MT" pitchFamily="34" charset="0"/>
                </a:endParaRPr>
              </a:p>
            </p:txBody>
          </p:sp>
          <p:sp>
            <p:nvSpPr>
              <p:cNvPr id="48180" name="Text Box 30"/>
              <p:cNvSpPr txBox="1">
                <a:spLocks noChangeArrowheads="1"/>
              </p:cNvSpPr>
              <p:nvPr/>
            </p:nvSpPr>
            <p:spPr bwMode="auto">
              <a:xfrm>
                <a:off x="3475" y="2932"/>
                <a:ext cx="137" cy="133"/>
              </a:xfrm>
              <a:prstGeom prst="rect">
                <a:avLst/>
              </a:prstGeom>
              <a:noFill/>
              <a:ln w="9525">
                <a:noFill/>
                <a:miter lim="800000"/>
                <a:headEnd/>
                <a:tailEnd/>
              </a:ln>
            </p:spPr>
            <p:txBody>
              <a:bodyPr lIns="0" tIns="0" rIns="0" bIns="0">
                <a:spAutoFit/>
              </a:bodyPr>
              <a:lstStyle/>
              <a:p>
                <a:pPr>
                  <a:spcBef>
                    <a:spcPct val="50000"/>
                  </a:spcBef>
                </a:pPr>
                <a:r>
                  <a:rPr lang="fr-CH" sz="1100" b="1">
                    <a:latin typeface="Gill Sans MT" pitchFamily="34" charset="0"/>
                  </a:rPr>
                  <a:t>55</a:t>
                </a:r>
                <a:endParaRPr lang="en-US" sz="1100" b="1">
                  <a:latin typeface="Gill Sans MT" pitchFamily="34" charset="0"/>
                </a:endParaRPr>
              </a:p>
            </p:txBody>
          </p:sp>
        </p:grpSp>
      </p:grpSp>
      <p:sp>
        <p:nvSpPr>
          <p:cNvPr id="48" name="Rectangle 51"/>
          <p:cNvSpPr>
            <a:spLocks noChangeArrowheads="1"/>
          </p:cNvSpPr>
          <p:nvPr/>
        </p:nvSpPr>
        <p:spPr bwMode="auto">
          <a:xfrm>
            <a:off x="2494756" y="4143584"/>
            <a:ext cx="1846263" cy="2019091"/>
          </a:xfrm>
          <a:prstGeom prst="rect">
            <a:avLst/>
          </a:prstGeom>
          <a:noFill/>
          <a:ln w="28575">
            <a:solidFill>
              <a:schemeClr val="tx2">
                <a:lumMod val="20000"/>
                <a:lumOff val="80000"/>
              </a:schemeClr>
            </a:solidFill>
            <a:prstDash val="sysDash"/>
            <a:miter lim="800000"/>
            <a:headEnd/>
            <a:tailEnd/>
          </a:ln>
          <a:effectLst/>
        </p:spPr>
        <p:txBody>
          <a:bodyPr wrap="none" anchor="ctr"/>
          <a:lstStyle/>
          <a:p>
            <a:pPr algn="ctr" fontAlgn="auto">
              <a:spcBef>
                <a:spcPts val="0"/>
              </a:spcBef>
              <a:spcAft>
                <a:spcPts val="0"/>
              </a:spcAft>
              <a:defRPr/>
            </a:pPr>
            <a:endParaRPr lang="en-US">
              <a:latin typeface="Gill Sans MT" pitchFamily="34" charset="0"/>
              <a:cs typeface="+mn-cs"/>
            </a:endParaRPr>
          </a:p>
        </p:txBody>
      </p:sp>
      <p:sp>
        <p:nvSpPr>
          <p:cNvPr id="50" name="Text Box 55">
            <a:hlinkClick r:id="" action="ppaction://noaction" highlightClick="1"/>
            <a:hlinkHover r:id="" action="ppaction://noaction" highlightClick="1"/>
          </p:cNvPr>
          <p:cNvSpPr txBox="1">
            <a:spLocks noChangeArrowheads="1"/>
          </p:cNvSpPr>
          <p:nvPr/>
        </p:nvSpPr>
        <p:spPr bwMode="auto">
          <a:xfrm>
            <a:off x="2650331" y="4324649"/>
            <a:ext cx="1517650" cy="369887"/>
          </a:xfrm>
          <a:prstGeom prst="rect">
            <a:avLst/>
          </a:prstGeom>
          <a:solidFill>
            <a:schemeClr val="accent4"/>
          </a:solidFill>
          <a:ln w="9525">
            <a:noFill/>
            <a:miter lim="800000"/>
            <a:headEnd/>
            <a:tailEnd/>
          </a:ln>
          <a:effectLst>
            <a:outerShdw blurRad="50800" dist="38100" dir="2700000" algn="tl" rotWithShape="0">
              <a:prstClr val="black">
                <a:alpha val="40000"/>
              </a:prstClr>
            </a:outerShdw>
          </a:effectLst>
        </p:spPr>
        <p:txBody>
          <a:bodyPr lIns="0" tIns="91440" rIns="0" bIns="91440" anchor="ctr">
            <a:spAutoFit/>
          </a:bodyPr>
          <a:lstStyle/>
          <a:p>
            <a:pPr algn="ctr" fontAlgn="auto">
              <a:spcBef>
                <a:spcPct val="50000"/>
              </a:spcBef>
              <a:spcAft>
                <a:spcPts val="0"/>
              </a:spcAft>
              <a:defRPr/>
            </a:pPr>
            <a:r>
              <a:rPr lang="en-GB" sz="1200" b="1" dirty="0" err="1">
                <a:solidFill>
                  <a:schemeClr val="accent3"/>
                </a:solidFill>
                <a:latin typeface="Gill Sans MT" pitchFamily="34" charset="0"/>
                <a:cs typeface="+mn-cs"/>
              </a:rPr>
              <a:t>Habla</a:t>
            </a:r>
            <a:r>
              <a:rPr lang="en-GB" sz="1200" b="1" dirty="0">
                <a:solidFill>
                  <a:schemeClr val="accent3"/>
                </a:solidFill>
                <a:latin typeface="Gill Sans MT" pitchFamily="34" charset="0"/>
                <a:cs typeface="+mn-cs"/>
              </a:rPr>
              <a:t> Tunnel</a:t>
            </a:r>
          </a:p>
        </p:txBody>
      </p:sp>
      <p:sp>
        <p:nvSpPr>
          <p:cNvPr id="51" name="Text Box 56">
            <a:hlinkClick r:id="" action="ppaction://noaction" highlightClick="1"/>
            <a:hlinkHover r:id="" action="ppaction://noaction" highlightClick="1"/>
          </p:cNvPr>
          <p:cNvSpPr txBox="1">
            <a:spLocks noChangeArrowheads="1"/>
          </p:cNvSpPr>
          <p:nvPr/>
        </p:nvSpPr>
        <p:spPr bwMode="auto">
          <a:xfrm>
            <a:off x="2650331" y="5194599"/>
            <a:ext cx="1517650" cy="368300"/>
          </a:xfrm>
          <a:prstGeom prst="rect">
            <a:avLst/>
          </a:prstGeom>
          <a:solidFill>
            <a:schemeClr val="accent4"/>
          </a:solidFill>
          <a:ln w="9525">
            <a:noFill/>
            <a:miter lim="800000"/>
            <a:headEnd/>
            <a:tailEnd/>
          </a:ln>
          <a:effectLst>
            <a:outerShdw blurRad="50800" dist="38100" dir="2700000" algn="tl" rotWithShape="0">
              <a:prstClr val="black">
                <a:alpha val="40000"/>
              </a:prstClr>
            </a:outerShdw>
          </a:effectLst>
        </p:spPr>
        <p:txBody>
          <a:bodyPr lIns="0" tIns="91440" rIns="0" bIns="91440">
            <a:spAutoFit/>
          </a:bodyPr>
          <a:lstStyle/>
          <a:p>
            <a:pPr algn="ctr" fontAlgn="auto">
              <a:spcBef>
                <a:spcPct val="50000"/>
              </a:spcBef>
              <a:spcAft>
                <a:spcPts val="0"/>
              </a:spcAft>
              <a:defRPr/>
            </a:pPr>
            <a:r>
              <a:rPr lang="en-GB" sz="1200" b="1" dirty="0">
                <a:solidFill>
                  <a:schemeClr val="accent3"/>
                </a:solidFill>
                <a:latin typeface="Gill Sans MT" pitchFamily="34" charset="0"/>
                <a:cs typeface="+mn-cs"/>
              </a:rPr>
              <a:t>Road 55</a:t>
            </a:r>
          </a:p>
        </p:txBody>
      </p:sp>
      <p:sp>
        <p:nvSpPr>
          <p:cNvPr id="52" name="Text Box 60">
            <a:hlinkClick r:id="" action="ppaction://noaction" highlightClick="1"/>
            <a:hlinkHover r:id="" action="ppaction://noaction" highlightClick="1"/>
          </p:cNvPr>
          <p:cNvSpPr txBox="1">
            <a:spLocks noChangeArrowheads="1"/>
          </p:cNvSpPr>
          <p:nvPr/>
        </p:nvSpPr>
        <p:spPr bwMode="auto">
          <a:xfrm>
            <a:off x="2650331" y="4758036"/>
            <a:ext cx="1517650" cy="369888"/>
          </a:xfrm>
          <a:prstGeom prst="rect">
            <a:avLst/>
          </a:prstGeom>
          <a:solidFill>
            <a:schemeClr val="accent4"/>
          </a:solidFill>
          <a:ln w="9525">
            <a:noFill/>
            <a:miter lim="800000"/>
            <a:headEnd/>
            <a:tailEnd/>
          </a:ln>
          <a:effectLst>
            <a:outerShdw blurRad="50800" dist="38100" dir="2700000" algn="tl" rotWithShape="0">
              <a:prstClr val="black">
                <a:alpha val="40000"/>
              </a:prstClr>
            </a:outerShdw>
          </a:effectLst>
        </p:spPr>
        <p:txBody>
          <a:bodyPr lIns="0" tIns="91440" rIns="0" bIns="91440">
            <a:spAutoFit/>
          </a:bodyPr>
          <a:lstStyle/>
          <a:p>
            <a:pPr algn="ctr" fontAlgn="auto">
              <a:spcBef>
                <a:spcPct val="50000"/>
              </a:spcBef>
              <a:spcAft>
                <a:spcPts val="0"/>
              </a:spcAft>
              <a:defRPr/>
            </a:pPr>
            <a:r>
              <a:rPr lang="en-GB" sz="1200" b="1" dirty="0" err="1">
                <a:solidFill>
                  <a:schemeClr val="accent3"/>
                </a:solidFill>
                <a:latin typeface="Gill Sans MT" pitchFamily="34" charset="0"/>
                <a:cs typeface="+mn-cs"/>
              </a:rPr>
              <a:t>Jayyus</a:t>
            </a:r>
            <a:r>
              <a:rPr lang="en-GB" sz="1200" b="1" dirty="0">
                <a:solidFill>
                  <a:schemeClr val="accent3"/>
                </a:solidFill>
                <a:latin typeface="Gill Sans MT" pitchFamily="34" charset="0"/>
                <a:cs typeface="+mn-cs"/>
              </a:rPr>
              <a:t>’ Land</a:t>
            </a:r>
          </a:p>
        </p:txBody>
      </p:sp>
      <p:sp>
        <p:nvSpPr>
          <p:cNvPr id="53" name="Text Box 61">
            <a:hlinkClick r:id="" action="ppaction://noaction" highlightClick="1"/>
            <a:hlinkHover r:id="" action="ppaction://noaction" highlightClick="1"/>
          </p:cNvPr>
          <p:cNvSpPr txBox="1">
            <a:spLocks noChangeArrowheads="1"/>
          </p:cNvSpPr>
          <p:nvPr/>
        </p:nvSpPr>
        <p:spPr bwMode="auto">
          <a:xfrm>
            <a:off x="2640806" y="5651799"/>
            <a:ext cx="1519238" cy="368300"/>
          </a:xfrm>
          <a:prstGeom prst="rect">
            <a:avLst/>
          </a:prstGeom>
          <a:solidFill>
            <a:schemeClr val="accent4"/>
          </a:solidFill>
          <a:ln w="9525">
            <a:noFill/>
            <a:miter lim="800000"/>
            <a:headEnd/>
            <a:tailEnd/>
          </a:ln>
          <a:effectLst>
            <a:outerShdw blurRad="50800" dist="38100" dir="2700000" algn="tl" rotWithShape="0">
              <a:prstClr val="black">
                <a:alpha val="40000"/>
              </a:prstClr>
            </a:outerShdw>
          </a:effectLst>
        </p:spPr>
        <p:txBody>
          <a:bodyPr lIns="0" tIns="91440" rIns="0" bIns="91440">
            <a:spAutoFit/>
          </a:bodyPr>
          <a:lstStyle/>
          <a:p>
            <a:pPr algn="ctr" fontAlgn="auto">
              <a:spcBef>
                <a:spcPct val="50000"/>
              </a:spcBef>
              <a:spcAft>
                <a:spcPts val="0"/>
              </a:spcAft>
              <a:defRPr/>
            </a:pPr>
            <a:r>
              <a:rPr lang="en-GB" sz="1200" b="1" dirty="0">
                <a:solidFill>
                  <a:schemeClr val="accent3"/>
                </a:solidFill>
                <a:latin typeface="Gill Sans MT" pitchFamily="34" charset="0"/>
                <a:cs typeface="+mn-cs"/>
              </a:rPr>
              <a:t>Water wells</a:t>
            </a:r>
          </a:p>
        </p:txBody>
      </p:sp>
      <p:grpSp>
        <p:nvGrpSpPr>
          <p:cNvPr id="48152" name="Legend"/>
          <p:cNvGrpSpPr>
            <a:grpSpLocks/>
          </p:cNvGrpSpPr>
          <p:nvPr/>
        </p:nvGrpSpPr>
        <p:grpSpPr bwMode="auto">
          <a:xfrm>
            <a:off x="80169" y="4153946"/>
            <a:ext cx="2333625" cy="2015936"/>
            <a:chOff x="86028" y="6231195"/>
            <a:chExt cx="2332902" cy="2092117"/>
          </a:xfrm>
        </p:grpSpPr>
        <p:grpSp>
          <p:nvGrpSpPr>
            <p:cNvPr id="48166" name="Legend"/>
            <p:cNvGrpSpPr>
              <a:grpSpLocks/>
            </p:cNvGrpSpPr>
            <p:nvPr/>
          </p:nvGrpSpPr>
          <p:grpSpPr bwMode="auto">
            <a:xfrm>
              <a:off x="86028" y="6231195"/>
              <a:ext cx="2332902" cy="2092117"/>
              <a:chOff x="162936" y="6606748"/>
              <a:chExt cx="2332902" cy="2092117"/>
            </a:xfrm>
          </p:grpSpPr>
          <p:sp>
            <p:nvSpPr>
              <p:cNvPr id="57" name="Text Box 36"/>
              <p:cNvSpPr txBox="1">
                <a:spLocks noChangeArrowheads="1"/>
              </p:cNvSpPr>
              <p:nvPr/>
            </p:nvSpPr>
            <p:spPr bwMode="auto">
              <a:xfrm>
                <a:off x="162936" y="6606748"/>
                <a:ext cx="2332902" cy="2092117"/>
              </a:xfrm>
              <a:prstGeom prst="rect">
                <a:avLst/>
              </a:prstGeom>
              <a:solidFill>
                <a:schemeClr val="bg2">
                  <a:alpha val="89999"/>
                </a:schemeClr>
              </a:solidFill>
              <a:ln w="28575">
                <a:solidFill>
                  <a:schemeClr val="accent6"/>
                </a:solidFill>
                <a:miter lim="800000"/>
                <a:headEnd/>
                <a:tailEnd/>
              </a:ln>
              <a:effectLst/>
            </p:spPr>
            <p:txBody>
              <a:bodyPr wrap="square">
                <a:spAutoFit/>
              </a:bodyPr>
              <a:lstStyle/>
              <a:p>
                <a:pPr fontAlgn="auto">
                  <a:spcBef>
                    <a:spcPct val="50000"/>
                  </a:spcBef>
                  <a:spcAft>
                    <a:spcPts val="0"/>
                  </a:spcAft>
                  <a:defRPr/>
                </a:pPr>
                <a:r>
                  <a:rPr lang="en-GB" sz="1000" b="1" dirty="0">
                    <a:latin typeface="+mn-lt"/>
                    <a:cs typeface="+mn-cs"/>
                  </a:rPr>
                  <a:t>Green Line</a:t>
                </a:r>
              </a:p>
              <a:p>
                <a:pPr fontAlgn="auto">
                  <a:spcBef>
                    <a:spcPct val="50000"/>
                  </a:spcBef>
                  <a:spcAft>
                    <a:spcPts val="0"/>
                  </a:spcAft>
                  <a:defRPr/>
                </a:pPr>
                <a:r>
                  <a:rPr lang="en-GB" sz="1000" b="1" dirty="0">
                    <a:latin typeface="+mn-lt"/>
                    <a:cs typeface="+mn-cs"/>
                  </a:rPr>
                  <a:t>West Bank Barrier</a:t>
                </a:r>
                <a:br>
                  <a:rPr lang="en-GB" sz="1000" b="1" dirty="0">
                    <a:latin typeface="+mn-lt"/>
                    <a:cs typeface="+mn-cs"/>
                  </a:rPr>
                </a:br>
                <a:r>
                  <a:rPr lang="en-GB" sz="1000" b="1" i="1" dirty="0">
                    <a:latin typeface="+mn-lt"/>
                    <a:cs typeface="+mn-cs"/>
                  </a:rPr>
                  <a:t>Constructed</a:t>
                </a:r>
                <a:br>
                  <a:rPr lang="en-GB" sz="1000" b="1" i="1" dirty="0">
                    <a:latin typeface="+mn-lt"/>
                    <a:cs typeface="+mn-cs"/>
                  </a:rPr>
                </a:br>
                <a:r>
                  <a:rPr lang="en-GB" sz="1000" b="1" i="1" dirty="0">
                    <a:latin typeface="+mn-lt"/>
                    <a:cs typeface="+mn-cs"/>
                  </a:rPr>
                  <a:t>Planned</a:t>
                </a:r>
              </a:p>
              <a:p>
                <a:pPr fontAlgn="auto">
                  <a:spcBef>
                    <a:spcPct val="50000"/>
                  </a:spcBef>
                  <a:spcAft>
                    <a:spcPts val="0"/>
                  </a:spcAft>
                  <a:defRPr/>
                </a:pPr>
                <a:r>
                  <a:rPr lang="en-GB" sz="1000" b="1" i="1" dirty="0">
                    <a:latin typeface="+mn-lt"/>
                    <a:cs typeface="+mn-cs"/>
                  </a:rPr>
                  <a:t>Dismantled</a:t>
                </a:r>
              </a:p>
              <a:p>
                <a:pPr fontAlgn="auto">
                  <a:spcBef>
                    <a:spcPct val="50000"/>
                  </a:spcBef>
                  <a:spcAft>
                    <a:spcPts val="0"/>
                  </a:spcAft>
                  <a:defRPr/>
                </a:pPr>
                <a:r>
                  <a:rPr lang="en-GB" sz="1000" dirty="0">
                    <a:latin typeface="+mn-lt"/>
                    <a:cs typeface="+mn-cs"/>
                  </a:rPr>
                  <a:t>Palestinian</a:t>
                </a:r>
                <a:r>
                  <a:rPr lang="en-GB" sz="1000" b="1" dirty="0">
                    <a:latin typeface="+mn-lt"/>
                    <a:cs typeface="+mn-cs"/>
                  </a:rPr>
                  <a:t/>
                </a:r>
                <a:br>
                  <a:rPr lang="en-GB" sz="1000" b="1" dirty="0">
                    <a:latin typeface="+mn-lt"/>
                    <a:cs typeface="+mn-cs"/>
                  </a:rPr>
                </a:br>
                <a:r>
                  <a:rPr lang="en-GB" sz="1000" b="1" dirty="0">
                    <a:latin typeface="+mn-lt"/>
                    <a:cs typeface="+mn-cs"/>
                  </a:rPr>
                  <a:t>Built-up</a:t>
                </a:r>
              </a:p>
              <a:p>
                <a:pPr fontAlgn="auto">
                  <a:spcBef>
                    <a:spcPct val="50000"/>
                  </a:spcBef>
                  <a:spcAft>
                    <a:spcPts val="0"/>
                  </a:spcAft>
                  <a:defRPr/>
                </a:pPr>
                <a:r>
                  <a:rPr lang="en-GB" sz="1000" b="1" dirty="0">
                    <a:latin typeface="+mn-lt"/>
                    <a:cs typeface="+mn-cs"/>
                  </a:rPr>
                  <a:t>Israeli</a:t>
                </a:r>
                <a:br>
                  <a:rPr lang="en-GB" sz="1000" b="1" dirty="0">
                    <a:latin typeface="+mn-lt"/>
                    <a:cs typeface="+mn-cs"/>
                  </a:rPr>
                </a:br>
                <a:r>
                  <a:rPr lang="en-GB" sz="1000" b="1" dirty="0">
                    <a:latin typeface="+mn-lt"/>
                    <a:cs typeface="+mn-cs"/>
                  </a:rPr>
                  <a:t>Settlements</a:t>
                </a:r>
              </a:p>
              <a:p>
                <a:pPr fontAlgn="auto">
                  <a:spcBef>
                    <a:spcPct val="50000"/>
                  </a:spcBef>
                  <a:spcAft>
                    <a:spcPts val="0"/>
                  </a:spcAft>
                  <a:defRPr/>
                </a:pPr>
                <a:r>
                  <a:rPr lang="en-GB" sz="1000" b="1" dirty="0">
                    <a:latin typeface="+mn-lt"/>
                    <a:cs typeface="+mn-cs"/>
                  </a:rPr>
                  <a:t>Barrier Gates</a:t>
                </a:r>
              </a:p>
            </p:txBody>
          </p:sp>
          <p:grpSp>
            <p:nvGrpSpPr>
              <p:cNvPr id="48169" name="Group 57" descr="greenline legend"/>
              <p:cNvGrpSpPr>
                <a:grpSpLocks/>
              </p:cNvGrpSpPr>
              <p:nvPr/>
            </p:nvGrpSpPr>
            <p:grpSpPr bwMode="auto">
              <a:xfrm>
                <a:off x="1862938" y="6623953"/>
                <a:ext cx="334742" cy="171156"/>
                <a:chOff x="922" y="737"/>
                <a:chExt cx="221" cy="114"/>
              </a:xfrm>
            </p:grpSpPr>
            <p:pic>
              <p:nvPicPr>
                <p:cNvPr id="48175" name="Picture 38"/>
                <p:cNvPicPr>
                  <a:picLocks noChangeAspect="1" noChangeArrowheads="1"/>
                </p:cNvPicPr>
                <p:nvPr/>
              </p:nvPicPr>
              <p:blipFill>
                <a:blip r:embed="rId16" cstate="email"/>
                <a:srcRect/>
                <a:stretch>
                  <a:fillRect/>
                </a:stretch>
              </p:blipFill>
              <p:spPr bwMode="auto">
                <a:xfrm>
                  <a:off x="922" y="737"/>
                  <a:ext cx="221" cy="114"/>
                </a:xfrm>
                <a:prstGeom prst="rect">
                  <a:avLst/>
                </a:prstGeom>
                <a:noFill/>
                <a:ln w="9525">
                  <a:noFill/>
                  <a:miter lim="800000"/>
                  <a:headEnd/>
                  <a:tailEnd/>
                </a:ln>
              </p:spPr>
            </p:pic>
            <p:pic>
              <p:nvPicPr>
                <p:cNvPr id="48176" name="Picture 39"/>
                <p:cNvPicPr>
                  <a:picLocks noChangeAspect="1" noChangeArrowheads="1"/>
                </p:cNvPicPr>
                <p:nvPr/>
              </p:nvPicPr>
              <p:blipFill>
                <a:blip r:embed="rId17" cstate="email"/>
                <a:srcRect/>
                <a:stretch>
                  <a:fillRect/>
                </a:stretch>
              </p:blipFill>
              <p:spPr bwMode="auto">
                <a:xfrm>
                  <a:off x="922" y="737"/>
                  <a:ext cx="221" cy="114"/>
                </a:xfrm>
                <a:prstGeom prst="rect">
                  <a:avLst/>
                </a:prstGeom>
                <a:noFill/>
                <a:ln w="9525">
                  <a:noFill/>
                  <a:miter lim="800000"/>
                  <a:headEnd/>
                  <a:tailEnd/>
                </a:ln>
              </p:spPr>
            </p:pic>
          </p:grpSp>
          <p:pic>
            <p:nvPicPr>
              <p:cNvPr id="48170" name="Picture 45" descr="settlement legend"/>
              <p:cNvPicPr>
                <a:picLocks noChangeAspect="1" noChangeArrowheads="1"/>
              </p:cNvPicPr>
              <p:nvPr/>
            </p:nvPicPr>
            <p:blipFill>
              <a:blip r:embed="rId18" cstate="email"/>
              <a:srcRect/>
              <a:stretch>
                <a:fillRect/>
              </a:stretch>
            </p:blipFill>
            <p:spPr bwMode="auto">
              <a:xfrm>
                <a:off x="1865906" y="8051129"/>
                <a:ext cx="346862" cy="172672"/>
              </a:xfrm>
              <a:prstGeom prst="rect">
                <a:avLst/>
              </a:prstGeom>
              <a:noFill/>
              <a:ln w="9525">
                <a:noFill/>
                <a:miter lim="800000"/>
                <a:headEnd/>
                <a:tailEnd/>
              </a:ln>
            </p:spPr>
          </p:pic>
          <p:grpSp>
            <p:nvGrpSpPr>
              <p:cNvPr id="48171" name="Group 46"/>
              <p:cNvGrpSpPr>
                <a:grpSpLocks/>
              </p:cNvGrpSpPr>
              <p:nvPr/>
            </p:nvGrpSpPr>
            <p:grpSpPr bwMode="auto">
              <a:xfrm>
                <a:off x="1843247" y="6811547"/>
                <a:ext cx="336258" cy="469550"/>
                <a:chOff x="904" y="803"/>
                <a:chExt cx="222" cy="310"/>
              </a:xfrm>
            </p:grpSpPr>
            <p:pic>
              <p:nvPicPr>
                <p:cNvPr id="48173" name="Picture 47"/>
                <p:cNvPicPr>
                  <a:picLocks noChangeAspect="1" noChangeArrowheads="1"/>
                </p:cNvPicPr>
                <p:nvPr/>
              </p:nvPicPr>
              <p:blipFill>
                <a:blip r:embed="rId19" cstate="email"/>
                <a:srcRect/>
                <a:stretch>
                  <a:fillRect/>
                </a:stretch>
              </p:blipFill>
              <p:spPr bwMode="auto">
                <a:xfrm>
                  <a:off x="905" y="803"/>
                  <a:ext cx="221" cy="114"/>
                </a:xfrm>
                <a:prstGeom prst="rect">
                  <a:avLst/>
                </a:prstGeom>
                <a:noFill/>
                <a:ln w="9525">
                  <a:noFill/>
                  <a:miter lim="800000"/>
                  <a:headEnd/>
                  <a:tailEnd/>
                </a:ln>
              </p:spPr>
            </p:pic>
            <p:pic>
              <p:nvPicPr>
                <p:cNvPr id="48174" name="Picture 48" descr="WBB_UnderConstruction"/>
                <p:cNvPicPr>
                  <a:picLocks noChangeAspect="1" noChangeArrowheads="1"/>
                </p:cNvPicPr>
                <p:nvPr/>
              </p:nvPicPr>
              <p:blipFill>
                <a:blip r:embed="rId20" cstate="email"/>
                <a:srcRect/>
                <a:stretch>
                  <a:fillRect/>
                </a:stretch>
              </p:blipFill>
              <p:spPr bwMode="auto">
                <a:xfrm>
                  <a:off x="904" y="999"/>
                  <a:ext cx="222" cy="114"/>
                </a:xfrm>
                <a:prstGeom prst="rect">
                  <a:avLst/>
                </a:prstGeom>
                <a:noFill/>
                <a:ln w="9525">
                  <a:noFill/>
                  <a:miter lim="800000"/>
                  <a:headEnd/>
                  <a:tailEnd/>
                </a:ln>
              </p:spPr>
            </p:pic>
          </p:grpSp>
          <p:pic>
            <p:nvPicPr>
              <p:cNvPr id="48172" name="Picture 49" descr="PalBuiltUp"/>
              <p:cNvPicPr>
                <a:picLocks noChangeAspect="1" noChangeArrowheads="1"/>
              </p:cNvPicPr>
              <p:nvPr/>
            </p:nvPicPr>
            <p:blipFill>
              <a:blip r:embed="rId21" cstate="email"/>
              <a:srcRect/>
              <a:stretch>
                <a:fillRect/>
              </a:stretch>
            </p:blipFill>
            <p:spPr bwMode="auto">
              <a:xfrm>
                <a:off x="1857500" y="7719118"/>
                <a:ext cx="336258" cy="172672"/>
              </a:xfrm>
              <a:prstGeom prst="rect">
                <a:avLst/>
              </a:prstGeom>
              <a:noFill/>
              <a:ln w="9525">
                <a:noFill/>
                <a:miter lim="800000"/>
                <a:headEnd/>
                <a:tailEnd/>
              </a:ln>
            </p:spPr>
          </p:pic>
        </p:grpSp>
        <p:pic>
          <p:nvPicPr>
            <p:cNvPr id="48167" name="Picture 70" descr="symbol barrier.tif"/>
            <p:cNvPicPr>
              <a:picLocks noChangeAspect="1"/>
            </p:cNvPicPr>
            <p:nvPr/>
          </p:nvPicPr>
          <p:blipFill>
            <a:blip r:embed="rId22" cstate="email">
              <a:clrChange>
                <a:clrFrom>
                  <a:srgbClr val="FFFFFF"/>
                </a:clrFrom>
                <a:clrTo>
                  <a:srgbClr val="FFFFFF">
                    <a:alpha val="0"/>
                  </a:srgbClr>
                </a:clrTo>
              </a:clrChange>
            </a:blip>
            <a:srcRect/>
            <a:stretch>
              <a:fillRect/>
            </a:stretch>
          </p:blipFill>
          <p:spPr bwMode="auto">
            <a:xfrm>
              <a:off x="1838629" y="7851561"/>
              <a:ext cx="266700" cy="333376"/>
            </a:xfrm>
            <a:prstGeom prst="rect">
              <a:avLst/>
            </a:prstGeom>
            <a:noFill/>
            <a:ln w="9525">
              <a:noFill/>
              <a:miter lim="800000"/>
              <a:headEnd/>
              <a:tailEnd/>
            </a:ln>
          </p:spPr>
        </p:pic>
      </p:grpSp>
      <p:pic>
        <p:nvPicPr>
          <p:cNvPr id="48153" name="Picture 49"/>
          <p:cNvPicPr>
            <a:picLocks noChangeAspect="1" noChangeArrowheads="1"/>
          </p:cNvPicPr>
          <p:nvPr/>
        </p:nvPicPr>
        <p:blipFill>
          <a:blip r:embed="rId23" cstate="email"/>
          <a:srcRect/>
          <a:stretch>
            <a:fillRect/>
          </a:stretch>
        </p:blipFill>
        <p:spPr bwMode="auto">
          <a:xfrm>
            <a:off x="1751546" y="4952371"/>
            <a:ext cx="320675" cy="169862"/>
          </a:xfrm>
          <a:prstGeom prst="rect">
            <a:avLst/>
          </a:prstGeom>
          <a:noFill/>
          <a:ln w="9525">
            <a:noFill/>
            <a:miter lim="800000"/>
            <a:headEnd/>
            <a:tailEnd/>
          </a:ln>
        </p:spPr>
      </p:pic>
      <p:grpSp>
        <p:nvGrpSpPr>
          <p:cNvPr id="60" name="Group 59"/>
          <p:cNvGrpSpPr>
            <a:grpSpLocks/>
          </p:cNvGrpSpPr>
          <p:nvPr/>
        </p:nvGrpSpPr>
        <p:grpSpPr bwMode="auto">
          <a:xfrm>
            <a:off x="4902200" y="-7938"/>
            <a:ext cx="3387725" cy="2079626"/>
            <a:chOff x="3417889" y="1406108"/>
            <a:chExt cx="3388354" cy="2078964"/>
          </a:xfrm>
        </p:grpSpPr>
        <p:sp>
          <p:nvSpPr>
            <p:cNvPr id="59" name="Rectangular Callout 58"/>
            <p:cNvSpPr/>
            <p:nvPr/>
          </p:nvSpPr>
          <p:spPr bwMode="auto">
            <a:xfrm>
              <a:off x="3417889" y="1406108"/>
              <a:ext cx="3388354" cy="2078964"/>
            </a:xfrm>
            <a:prstGeom prst="wedgeRectCallout">
              <a:avLst>
                <a:gd name="adj1" fmla="val 51088"/>
                <a:gd name="adj2" fmla="val 73358"/>
              </a:avLst>
            </a:prstGeom>
            <a:solidFill>
              <a:schemeClr val="accent4"/>
            </a:solidFill>
            <a:ln w="9525">
              <a:noFill/>
              <a:miter lim="800000"/>
              <a:headEnd/>
              <a:tailEnd/>
            </a:ln>
          </p:spPr>
          <p:txBody>
            <a:bodyPr anchor="ctr"/>
            <a:lstStyle/>
            <a:p>
              <a:pPr algn="ctr" fontAlgn="auto">
                <a:spcBef>
                  <a:spcPts val="0"/>
                </a:spcBef>
                <a:spcAft>
                  <a:spcPts val="0"/>
                </a:spcAft>
                <a:defRPr/>
              </a:pPr>
              <a:endParaRPr lang="en-US" b="1">
                <a:latin typeface="+mn-lt"/>
                <a:cs typeface="+mn-cs"/>
              </a:endParaRPr>
            </a:p>
          </p:txBody>
        </p:sp>
        <p:pic>
          <p:nvPicPr>
            <p:cNvPr id="48165" name="Picture 2" descr="\\psf\Host\Volumes\photos$\photo archive\2011\02_2011\Closures\20100719_Jayyus_Barrier gate.JPG"/>
            <p:cNvPicPr>
              <a:picLocks noChangeAspect="1" noChangeArrowheads="1"/>
            </p:cNvPicPr>
            <p:nvPr/>
          </p:nvPicPr>
          <p:blipFill>
            <a:blip r:embed="rId24" cstate="screen">
              <a:extLst>
                <a:ext uri="{28A0092B-C50C-407E-A947-70E740481C1C}">
                  <a14:useLocalDpi xmlns:a14="http://schemas.microsoft.com/office/drawing/2010/main"/>
                </a:ext>
              </a:extLst>
            </a:blip>
            <a:srcRect/>
            <a:stretch>
              <a:fillRect/>
            </a:stretch>
          </p:blipFill>
          <p:spPr bwMode="auto">
            <a:xfrm>
              <a:off x="3461018" y="1456312"/>
              <a:ext cx="3282300" cy="1991567"/>
            </a:xfrm>
            <a:prstGeom prst="rect">
              <a:avLst/>
            </a:prstGeom>
            <a:noFill/>
            <a:ln w="9525">
              <a:noFill/>
              <a:miter lim="800000"/>
              <a:headEnd/>
              <a:tailEnd/>
            </a:ln>
          </p:spPr>
        </p:pic>
      </p:grpSp>
      <p:sp>
        <p:nvSpPr>
          <p:cNvPr id="61" name="gate trigger"/>
          <p:cNvSpPr/>
          <p:nvPr/>
        </p:nvSpPr>
        <p:spPr bwMode="auto">
          <a:xfrm>
            <a:off x="8237538" y="2398713"/>
            <a:ext cx="258762" cy="292100"/>
          </a:xfrm>
          <a:prstGeom prst="mathMultiply">
            <a:avLst/>
          </a:prstGeom>
          <a:solidFill>
            <a:srgbClr val="AFDC7E"/>
          </a:solidFill>
          <a:ln w="9525">
            <a:solidFill>
              <a:srgbClr val="00B050"/>
            </a:solidFill>
            <a:miter lim="800000"/>
            <a:headEnd/>
            <a:tailEnd/>
          </a:ln>
        </p:spPr>
        <p:txBody>
          <a:bodyPr anchor="ctr"/>
          <a:lstStyle/>
          <a:p>
            <a:pPr algn="ctr" fontAlgn="auto">
              <a:spcBef>
                <a:spcPts val="0"/>
              </a:spcBef>
              <a:spcAft>
                <a:spcPts val="0"/>
              </a:spcAft>
              <a:defRPr/>
            </a:pPr>
            <a:endParaRPr lang="en-US" b="1">
              <a:latin typeface="+mn-lt"/>
              <a:cs typeface="+mn-cs"/>
            </a:endParaRPr>
          </a:p>
        </p:txBody>
      </p:sp>
      <p:sp>
        <p:nvSpPr>
          <p:cNvPr id="63" name="Habla_on"/>
          <p:cNvSpPr/>
          <p:nvPr/>
        </p:nvSpPr>
        <p:spPr bwMode="auto">
          <a:xfrm>
            <a:off x="3963194" y="4470699"/>
            <a:ext cx="103187" cy="103187"/>
          </a:xfrm>
          <a:prstGeom prst="ellipse">
            <a:avLst/>
          </a:prstGeom>
          <a:solidFill>
            <a:srgbClr val="C00000"/>
          </a:solidFill>
          <a:ln w="9525">
            <a:noFill/>
            <a:miter lim="800000"/>
            <a:headEnd/>
            <a:tailEnd/>
          </a:ln>
        </p:spPr>
        <p:txBody>
          <a:bodyPr anchor="ctr"/>
          <a:lstStyle/>
          <a:p>
            <a:pPr algn="ctr" fontAlgn="auto">
              <a:spcBef>
                <a:spcPts val="0"/>
              </a:spcBef>
              <a:spcAft>
                <a:spcPts val="0"/>
              </a:spcAft>
              <a:defRPr/>
            </a:pPr>
            <a:endParaRPr lang="en-US" b="1" dirty="0">
              <a:latin typeface="+mn-lt"/>
              <a:cs typeface="+mn-cs"/>
            </a:endParaRPr>
          </a:p>
        </p:txBody>
      </p:sp>
      <p:sp>
        <p:nvSpPr>
          <p:cNvPr id="64" name="jayyous_on"/>
          <p:cNvSpPr/>
          <p:nvPr/>
        </p:nvSpPr>
        <p:spPr bwMode="auto">
          <a:xfrm>
            <a:off x="3971131" y="4892974"/>
            <a:ext cx="103188" cy="104775"/>
          </a:xfrm>
          <a:prstGeom prst="ellipse">
            <a:avLst/>
          </a:prstGeom>
          <a:solidFill>
            <a:srgbClr val="C00000"/>
          </a:solidFill>
          <a:ln w="9525">
            <a:noFill/>
            <a:miter lim="800000"/>
            <a:headEnd/>
            <a:tailEnd/>
          </a:ln>
        </p:spPr>
        <p:txBody>
          <a:bodyPr anchor="ctr"/>
          <a:lstStyle/>
          <a:p>
            <a:pPr algn="ctr" fontAlgn="auto">
              <a:spcBef>
                <a:spcPts val="0"/>
              </a:spcBef>
              <a:spcAft>
                <a:spcPts val="0"/>
              </a:spcAft>
              <a:defRPr/>
            </a:pPr>
            <a:endParaRPr lang="en-US" b="1" dirty="0">
              <a:latin typeface="+mn-lt"/>
              <a:cs typeface="+mn-cs"/>
            </a:endParaRPr>
          </a:p>
        </p:txBody>
      </p:sp>
      <p:sp>
        <p:nvSpPr>
          <p:cNvPr id="65" name="Road55_on"/>
          <p:cNvSpPr/>
          <p:nvPr/>
        </p:nvSpPr>
        <p:spPr bwMode="auto">
          <a:xfrm>
            <a:off x="3971131" y="5334299"/>
            <a:ext cx="103188" cy="103187"/>
          </a:xfrm>
          <a:prstGeom prst="ellipse">
            <a:avLst/>
          </a:prstGeom>
          <a:solidFill>
            <a:srgbClr val="C00000"/>
          </a:solidFill>
          <a:ln w="9525">
            <a:noFill/>
            <a:miter lim="800000"/>
            <a:headEnd/>
            <a:tailEnd/>
          </a:ln>
        </p:spPr>
        <p:txBody>
          <a:bodyPr anchor="ctr"/>
          <a:lstStyle/>
          <a:p>
            <a:pPr algn="ctr" fontAlgn="auto">
              <a:spcBef>
                <a:spcPts val="0"/>
              </a:spcBef>
              <a:spcAft>
                <a:spcPts val="0"/>
              </a:spcAft>
              <a:defRPr/>
            </a:pPr>
            <a:endParaRPr lang="en-US" b="1" dirty="0">
              <a:latin typeface="+mn-lt"/>
              <a:cs typeface="+mn-cs"/>
            </a:endParaRPr>
          </a:p>
        </p:txBody>
      </p:sp>
      <p:sp>
        <p:nvSpPr>
          <p:cNvPr id="66" name="waterwell_on"/>
          <p:cNvSpPr/>
          <p:nvPr/>
        </p:nvSpPr>
        <p:spPr bwMode="auto">
          <a:xfrm>
            <a:off x="3963194" y="5774036"/>
            <a:ext cx="103187" cy="103188"/>
          </a:xfrm>
          <a:prstGeom prst="ellipse">
            <a:avLst/>
          </a:prstGeom>
          <a:solidFill>
            <a:srgbClr val="C00000"/>
          </a:solidFill>
          <a:ln w="9525">
            <a:noFill/>
            <a:miter lim="800000"/>
            <a:headEnd/>
            <a:tailEnd/>
          </a:ln>
        </p:spPr>
        <p:txBody>
          <a:bodyPr anchor="ctr"/>
          <a:lstStyle/>
          <a:p>
            <a:pPr algn="ctr" fontAlgn="auto">
              <a:spcBef>
                <a:spcPts val="0"/>
              </a:spcBef>
              <a:spcAft>
                <a:spcPts val="0"/>
              </a:spcAft>
              <a:defRPr/>
            </a:pPr>
            <a:endParaRPr lang="en-US" b="1" dirty="0">
              <a:latin typeface="+mn-lt"/>
              <a:cs typeface="+mn-cs"/>
            </a:endParaRPr>
          </a:p>
        </p:txBody>
      </p:sp>
      <p:pic>
        <p:nvPicPr>
          <p:cNvPr id="58" name="Jaljulia_Cp" descr="1273138791_Perspective Button - Stop1.png"/>
          <p:cNvPicPr>
            <a:picLocks noChangeAspect="1"/>
          </p:cNvPicPr>
          <p:nvPr/>
        </p:nvPicPr>
        <p:blipFill>
          <a:blip r:embed="rId25" cstate="email"/>
          <a:srcRect/>
          <a:stretch>
            <a:fillRect/>
          </a:stretch>
        </p:blipFill>
        <p:spPr bwMode="auto">
          <a:xfrm>
            <a:off x="6715125" y="3086100"/>
            <a:ext cx="304800" cy="280988"/>
          </a:xfrm>
          <a:prstGeom prst="rect">
            <a:avLst/>
          </a:prstGeom>
          <a:noFill/>
          <a:ln w="9525">
            <a:noFill/>
            <a:miter lim="800000"/>
            <a:headEnd/>
            <a:tailEnd/>
          </a:ln>
        </p:spPr>
      </p:pic>
      <p:grpSp>
        <p:nvGrpSpPr>
          <p:cNvPr id="67" name="Group 66"/>
          <p:cNvGrpSpPr>
            <a:grpSpLocks/>
          </p:cNvGrpSpPr>
          <p:nvPr/>
        </p:nvGrpSpPr>
        <p:grpSpPr bwMode="auto">
          <a:xfrm>
            <a:off x="5313363" y="4327525"/>
            <a:ext cx="3490912" cy="2206625"/>
            <a:chOff x="1131259" y="3114135"/>
            <a:chExt cx="3491541" cy="2206504"/>
          </a:xfrm>
        </p:grpSpPr>
        <p:sp>
          <p:nvSpPr>
            <p:cNvPr id="62" name="Rectangular Callout 61"/>
            <p:cNvSpPr/>
            <p:nvPr/>
          </p:nvSpPr>
          <p:spPr bwMode="auto">
            <a:xfrm>
              <a:off x="1131259" y="3114135"/>
              <a:ext cx="3491541" cy="2206504"/>
            </a:xfrm>
            <a:prstGeom prst="wedgeRectCallout">
              <a:avLst>
                <a:gd name="adj1" fmla="val -7961"/>
                <a:gd name="adj2" fmla="val -92797"/>
              </a:avLst>
            </a:prstGeom>
            <a:solidFill>
              <a:schemeClr val="accent4"/>
            </a:solidFill>
            <a:ln w="9525">
              <a:noFill/>
              <a:miter lim="800000"/>
              <a:headEnd/>
              <a:tailEnd/>
            </a:ln>
          </p:spPr>
          <p:txBody>
            <a:bodyPr anchor="ctr"/>
            <a:lstStyle/>
            <a:p>
              <a:pPr algn="ctr" fontAlgn="auto">
                <a:spcBef>
                  <a:spcPts val="0"/>
                </a:spcBef>
                <a:spcAft>
                  <a:spcPts val="0"/>
                </a:spcAft>
                <a:defRPr/>
              </a:pPr>
              <a:endParaRPr lang="en-US" b="1">
                <a:latin typeface="+mn-lt"/>
                <a:cs typeface="+mn-cs"/>
              </a:endParaRPr>
            </a:p>
          </p:txBody>
        </p:sp>
        <p:pic>
          <p:nvPicPr>
            <p:cNvPr id="48163" name="Picture 2" descr="\\psf\Host\Volumes\photos$\photo archive\2011\06_2011\11111013.jpg"/>
            <p:cNvPicPr>
              <a:picLocks noChangeAspect="1" noChangeArrowheads="1"/>
            </p:cNvPicPr>
            <p:nvPr/>
          </p:nvPicPr>
          <p:blipFill>
            <a:blip r:embed="rId26" cstate="screen">
              <a:extLst>
                <a:ext uri="{28A0092B-C50C-407E-A947-70E740481C1C}">
                  <a14:useLocalDpi xmlns:a14="http://schemas.microsoft.com/office/drawing/2010/main"/>
                </a:ext>
              </a:extLst>
            </a:blip>
            <a:srcRect/>
            <a:stretch>
              <a:fillRect/>
            </a:stretch>
          </p:blipFill>
          <p:spPr bwMode="auto">
            <a:xfrm>
              <a:off x="1232619" y="3197565"/>
              <a:ext cx="3286994" cy="2035974"/>
            </a:xfrm>
            <a:prstGeom prst="rect">
              <a:avLst/>
            </a:prstGeom>
            <a:noFill/>
            <a:ln w="9525">
              <a:noFill/>
              <a:miter lim="800000"/>
              <a:headEnd/>
              <a:tailEnd/>
            </a:ln>
          </p:spPr>
        </p:pic>
      </p:grpSp>
      <p:pic>
        <p:nvPicPr>
          <p:cNvPr id="53250" name="Picture 2" descr="\\psf\Host\Volumes\photos$\photo archive\2012\01_2012\20120131_Jayyus_Barrier gate (1).jpg"/>
          <p:cNvPicPr>
            <a:picLocks noChangeAspect="1" noChangeArrowheads="1"/>
          </p:cNvPicPr>
          <p:nvPr/>
        </p:nvPicPr>
        <p:blipFill>
          <a:blip r:embed="rId27" cstate="email"/>
          <a:srcRect/>
          <a:stretch>
            <a:fillRect/>
          </a:stretch>
        </p:blipFill>
        <p:spPr bwMode="auto">
          <a:xfrm>
            <a:off x="439562" y="1290814"/>
            <a:ext cx="3657599" cy="27431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8" name="Text Box 61">
            <a:hlinkClick r:id="rId28" action="ppaction://hlinksldjump" highlightClick="1"/>
            <a:hlinkHover r:id="" action="ppaction://noaction" highlightClick="1"/>
          </p:cNvPr>
          <p:cNvSpPr txBox="1">
            <a:spLocks noChangeArrowheads="1"/>
          </p:cNvSpPr>
          <p:nvPr/>
        </p:nvSpPr>
        <p:spPr bwMode="auto">
          <a:xfrm>
            <a:off x="1787525" y="6305550"/>
            <a:ext cx="1101980" cy="253916"/>
          </a:xfrm>
          <a:prstGeom prst="rect">
            <a:avLst/>
          </a:prstGeom>
          <a:solidFill>
            <a:schemeClr val="accent4"/>
          </a:solidFill>
          <a:ln w="9525">
            <a:noFill/>
            <a:miter lim="800000"/>
            <a:headEnd/>
            <a:tailEnd/>
          </a:ln>
          <a:effectLst>
            <a:outerShdw blurRad="50800" dist="38100" dir="2700000" algn="tl" rotWithShape="0">
              <a:prstClr val="black">
                <a:alpha val="40000"/>
              </a:prstClr>
            </a:outerShdw>
          </a:effectLst>
        </p:spPr>
        <p:txBody>
          <a:bodyPr wrap="square" lIns="0" tIns="45720" rIns="0" bIns="45720">
            <a:spAutoFit/>
          </a:bodyPr>
          <a:lstStyle/>
          <a:p>
            <a:pPr algn="ctr" fontAlgn="auto">
              <a:spcBef>
                <a:spcPct val="50000"/>
              </a:spcBef>
              <a:spcAft>
                <a:spcPts val="0"/>
              </a:spcAft>
              <a:defRPr/>
            </a:pPr>
            <a:r>
              <a:rPr lang="en-GB" sz="1050" dirty="0" smtClean="0">
                <a:solidFill>
                  <a:schemeClr val="accent3"/>
                </a:solidFill>
                <a:latin typeface="Gill Sans MT" pitchFamily="34" charset="0"/>
                <a:cs typeface="+mn-cs"/>
              </a:rPr>
              <a:t>Back to WB map</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wipe(up)">
                                      <p:cBhvr>
                                        <p:cTn id="11" dur="2000"/>
                                        <p:tgtEl>
                                          <p:spTgt spid="3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wipe(up)">
                                      <p:cBhvr>
                                        <p:cTn id="16" dur="2000"/>
                                        <p:tgtEl>
                                          <p:spTgt spid="5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up)">
                                      <p:cBhvr>
                                        <p:cTn id="21" dur="2000"/>
                                        <p:tgtEl>
                                          <p:spTgt spid="23"/>
                                        </p:tgtEl>
                                      </p:cBhvr>
                                    </p:animEffect>
                                  </p:childTnLst>
                                </p:cTn>
                              </p:par>
                              <p:par>
                                <p:cTn id="22" presetID="22" presetClass="entr" presetSubtype="1" fill="hold" nodeType="with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wipe(up)">
                                      <p:cBhvr>
                                        <p:cTn id="24" dur="5000"/>
                                        <p:tgtEl>
                                          <p:spTgt spid="4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1000"/>
                                        <p:tgtEl>
                                          <p:spTgt spid="24"/>
                                        </p:tgtEl>
                                      </p:cBhvr>
                                    </p:animEffect>
                                  </p:childTnLst>
                                </p:cTn>
                              </p:par>
                              <p:par>
                                <p:cTn id="30" presetID="10" presetClass="entr" presetSubtype="0" fill="hold"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500"/>
                                        <p:tgtEl>
                                          <p:spTgt spid="4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wipe(up)">
                                      <p:cBhvr>
                                        <p:cTn id="37" dur="2000"/>
                                        <p:tgtEl>
                                          <p:spTgt spid="39"/>
                                        </p:tgtEl>
                                      </p:cBhvr>
                                    </p:animEffect>
                                  </p:childTnLst>
                                </p:cTn>
                              </p:par>
                              <p:par>
                                <p:cTn id="38" presetID="23" presetClass="entr" presetSubtype="16" fill="hold" nodeType="withEffect">
                                  <p:stCondLst>
                                    <p:cond delay="0"/>
                                  </p:stCondLst>
                                  <p:childTnLst>
                                    <p:set>
                                      <p:cBhvr>
                                        <p:cTn id="39" dur="1" fill="hold">
                                          <p:stCondLst>
                                            <p:cond delay="0"/>
                                          </p:stCondLst>
                                        </p:cTn>
                                        <p:tgtEl>
                                          <p:spTgt spid="58"/>
                                        </p:tgtEl>
                                        <p:attrNameLst>
                                          <p:attrName>style.visibility</p:attrName>
                                        </p:attrNameLst>
                                      </p:cBhvr>
                                      <p:to>
                                        <p:strVal val="visible"/>
                                      </p:to>
                                    </p:set>
                                    <p:anim calcmode="lin" valueType="num">
                                      <p:cBhvr>
                                        <p:cTn id="40" dur="500" fill="hold"/>
                                        <p:tgtEl>
                                          <p:spTgt spid="58"/>
                                        </p:tgtEl>
                                        <p:attrNameLst>
                                          <p:attrName>ppt_w</p:attrName>
                                        </p:attrNameLst>
                                      </p:cBhvr>
                                      <p:tavLst>
                                        <p:tav tm="0">
                                          <p:val>
                                            <p:fltVal val="0"/>
                                          </p:val>
                                        </p:tav>
                                        <p:tav tm="100000">
                                          <p:val>
                                            <p:strVal val="#ppt_w"/>
                                          </p:val>
                                        </p:tav>
                                      </p:tavLst>
                                    </p:anim>
                                    <p:anim calcmode="lin" valueType="num">
                                      <p:cBhvr>
                                        <p:cTn id="41" dur="500" fill="hold"/>
                                        <p:tgtEl>
                                          <p:spTgt spid="58"/>
                                        </p:tgtEl>
                                        <p:attrNameLst>
                                          <p:attrName>ppt_h</p:attrName>
                                        </p:attrNameLst>
                                      </p:cBhvr>
                                      <p:tavLst>
                                        <p:tav tm="0">
                                          <p:val>
                                            <p:fltVal val="0"/>
                                          </p:val>
                                        </p:tav>
                                        <p:tav tm="100000">
                                          <p:val>
                                            <p:strVal val="#ppt_h"/>
                                          </p:val>
                                        </p:tav>
                                      </p:tavLst>
                                    </p:anim>
                                  </p:childTnLst>
                                </p:cTn>
                              </p:par>
                              <p:par>
                                <p:cTn id="42" presetID="10" presetClass="exit" presetSubtype="0" fill="hold" nodeType="withEffect">
                                  <p:stCondLst>
                                    <p:cond delay="0"/>
                                  </p:stCondLst>
                                  <p:childTnLst>
                                    <p:animEffect transition="out" filter="fade">
                                      <p:cBhvr>
                                        <p:cTn id="43" dur="500"/>
                                        <p:tgtEl>
                                          <p:spTgt spid="40"/>
                                        </p:tgtEl>
                                      </p:cBhvr>
                                    </p:animEffect>
                                    <p:set>
                                      <p:cBhvr>
                                        <p:cTn id="44" dur="1" fill="hold">
                                          <p:stCondLst>
                                            <p:cond delay="499"/>
                                          </p:stCondLst>
                                        </p:cTn>
                                        <p:tgtEl>
                                          <p:spTgt spid="40"/>
                                        </p:tgtEl>
                                        <p:attrNameLst>
                                          <p:attrName>style.visibility</p:attrName>
                                        </p:attrNameLst>
                                      </p:cBhvr>
                                      <p:to>
                                        <p:strVal val="hidden"/>
                                      </p:to>
                                    </p:set>
                                  </p:childTnLst>
                                </p:cTn>
                              </p:par>
                              <p:par>
                                <p:cTn id="45" presetID="10" presetClass="entr" presetSubtype="0" fill="hold" nodeType="withEffect">
                                  <p:stCondLst>
                                    <p:cond delay="0"/>
                                  </p:stCondLst>
                                  <p:childTnLst>
                                    <p:set>
                                      <p:cBhvr>
                                        <p:cTn id="46" dur="1" fill="hold">
                                          <p:stCondLst>
                                            <p:cond delay="0"/>
                                          </p:stCondLst>
                                        </p:cTn>
                                        <p:tgtEl>
                                          <p:spTgt spid="54"/>
                                        </p:tgtEl>
                                        <p:attrNameLst>
                                          <p:attrName>style.visibility</p:attrName>
                                        </p:attrNameLst>
                                      </p:cBhvr>
                                      <p:to>
                                        <p:strVal val="visible"/>
                                      </p:to>
                                    </p:set>
                                    <p:animEffect transition="in" filter="fade">
                                      <p:cBhvr>
                                        <p:cTn id="47" dur="2000"/>
                                        <p:tgtEl>
                                          <p:spTgt spid="54"/>
                                        </p:tgtEl>
                                      </p:cBhvr>
                                    </p:animEffect>
                                  </p:childTnLst>
                                </p:cTn>
                              </p:par>
                              <p:par>
                                <p:cTn id="48" presetID="1" presetClass="entr" presetSubtype="0" fill="hold" nodeType="withEffect">
                                  <p:stCondLst>
                                    <p:cond delay="0"/>
                                  </p:stCondLst>
                                  <p:childTnLst>
                                    <p:set>
                                      <p:cBhvr>
                                        <p:cTn id="49"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0" restart="whenNotActive" fill="hold" evtFilter="cancelBubble" nodeType="interactiveSeq">
                <p:stCondLst>
                  <p:cond evt="onClick" delay="0">
                    <p:tgtEl>
                      <p:spTgt spid="50"/>
                    </p:tgtEl>
                  </p:cond>
                </p:stCondLst>
                <p:endSync evt="end" delay="0">
                  <p:rtn val="all"/>
                </p:endSync>
                <p:childTnLst>
                  <p:par>
                    <p:cTn id="51" fill="hold">
                      <p:stCondLst>
                        <p:cond delay="0"/>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6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nodeType="clickEffect">
                                  <p:stCondLst>
                                    <p:cond delay="0"/>
                                  </p:stCondLst>
                                  <p:childTnLst>
                                    <p:set>
                                      <p:cBhvr>
                                        <p:cTn id="60" dur="1" fill="hold">
                                          <p:stCondLst>
                                            <p:cond delay="0"/>
                                          </p:stCondLst>
                                        </p:cTn>
                                        <p:tgtEl>
                                          <p:spTgt spid="34"/>
                                        </p:tgtEl>
                                        <p:attrNameLst>
                                          <p:attrName>style.visibility</p:attrName>
                                        </p:attrNameLst>
                                      </p:cBhvr>
                                      <p:to>
                                        <p:strVal val="hidden"/>
                                      </p:to>
                                    </p:set>
                                  </p:childTnLst>
                                </p:cTn>
                              </p:par>
                              <p:par>
                                <p:cTn id="61" presetID="1" presetClass="exit" presetSubtype="0" fill="hold" grpId="1" nodeType="withEffect">
                                  <p:stCondLst>
                                    <p:cond delay="0"/>
                                  </p:stCondLst>
                                  <p:childTnLst>
                                    <p:set>
                                      <p:cBhvr>
                                        <p:cTn id="62" dur="1" fill="hold">
                                          <p:stCondLst>
                                            <p:cond delay="0"/>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63" restart="whenNotActive" fill="hold" evtFilter="cancelBubble" nodeType="interactiveSeq">
                <p:stCondLst>
                  <p:cond evt="onClick" delay="0">
                    <p:tgtEl>
                      <p:spTgt spid="51"/>
                    </p:tgtEl>
                  </p:cond>
                </p:stCondLst>
                <p:endSync evt="end" delay="0">
                  <p:rtn val="all"/>
                </p:endSync>
                <p:childTnLst>
                  <p:par>
                    <p:cTn id="64" fill="hold">
                      <p:stCondLst>
                        <p:cond delay="0"/>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4"/>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65"/>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xit" presetSubtype="0" fill="hold" nodeType="clickEffect">
                                  <p:stCondLst>
                                    <p:cond delay="0"/>
                                  </p:stCondLst>
                                  <p:childTnLst>
                                    <p:set>
                                      <p:cBhvr>
                                        <p:cTn id="73" dur="1" fill="hold">
                                          <p:stCondLst>
                                            <p:cond delay="0"/>
                                          </p:stCondLst>
                                        </p:cTn>
                                        <p:tgtEl>
                                          <p:spTgt spid="4"/>
                                        </p:tgtEl>
                                        <p:attrNameLst>
                                          <p:attrName>style.visibility</p:attrName>
                                        </p:attrNameLst>
                                      </p:cBhvr>
                                      <p:to>
                                        <p:strVal val="hidden"/>
                                      </p:to>
                                    </p:set>
                                  </p:childTnLst>
                                </p:cTn>
                              </p:par>
                              <p:par>
                                <p:cTn id="74" presetID="1" presetClass="exit" presetSubtype="0" fill="hold" grpId="1" nodeType="withEffect">
                                  <p:stCondLst>
                                    <p:cond delay="0"/>
                                  </p:stCondLst>
                                  <p:childTnLst>
                                    <p:set>
                                      <p:cBhvr>
                                        <p:cTn id="75" dur="1" fill="hold">
                                          <p:stCondLst>
                                            <p:cond delay="0"/>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76" restart="whenNotActive" fill="hold" evtFilter="cancelBubble" nodeType="interactiveSeq">
                <p:stCondLst>
                  <p:cond evt="onClick" delay="0">
                    <p:tgtEl>
                      <p:spTgt spid="52"/>
                    </p:tgtEl>
                  </p:cond>
                </p:stCondLst>
                <p:endSync evt="end" delay="0">
                  <p:rtn val="all"/>
                </p:endSync>
                <p:childTnLst>
                  <p:par>
                    <p:cTn id="77" fill="hold">
                      <p:stCondLst>
                        <p:cond delay="0"/>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33"/>
                                        </p:tgtEl>
                                        <p:attrNameLst>
                                          <p:attrName>style.visibility</p:attrName>
                                        </p:attrNameLst>
                                      </p:cBhvr>
                                      <p:to>
                                        <p:strVal val="visible"/>
                                      </p:to>
                                    </p:set>
                                    <p:animEffect transition="in" filter="fade">
                                      <p:cBhvr>
                                        <p:cTn id="81" dur="500"/>
                                        <p:tgtEl>
                                          <p:spTgt spid="33"/>
                                        </p:tgtEl>
                                      </p:cBhvr>
                                    </p:animEffect>
                                  </p:childTnLst>
                                </p:cTn>
                              </p:par>
                              <p:par>
                                <p:cTn id="82" presetID="1" presetClass="entr" presetSubtype="0" fill="hold" grpId="0" nodeType="withEffect">
                                  <p:stCondLst>
                                    <p:cond delay="0"/>
                                  </p:stCondLst>
                                  <p:childTnLst>
                                    <p:set>
                                      <p:cBhvr>
                                        <p:cTn id="83" dur="1" fill="hold">
                                          <p:stCondLst>
                                            <p:cond delay="0"/>
                                          </p:stCondLst>
                                        </p:cTn>
                                        <p:tgtEl>
                                          <p:spTgt spid="64"/>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0" presetClass="exit" presetSubtype="0" fill="hold" nodeType="clickEffect">
                                  <p:stCondLst>
                                    <p:cond delay="0"/>
                                  </p:stCondLst>
                                  <p:childTnLst>
                                    <p:animEffect transition="out" filter="fade">
                                      <p:cBhvr>
                                        <p:cTn id="87" dur="500"/>
                                        <p:tgtEl>
                                          <p:spTgt spid="33"/>
                                        </p:tgtEl>
                                      </p:cBhvr>
                                    </p:animEffect>
                                    <p:set>
                                      <p:cBhvr>
                                        <p:cTn id="88" dur="1" fill="hold">
                                          <p:stCondLst>
                                            <p:cond delay="499"/>
                                          </p:stCondLst>
                                        </p:cTn>
                                        <p:tgtEl>
                                          <p:spTgt spid="33"/>
                                        </p:tgtEl>
                                        <p:attrNameLst>
                                          <p:attrName>style.visibility</p:attrName>
                                        </p:attrNameLst>
                                      </p:cBhvr>
                                      <p:to>
                                        <p:strVal val="hidden"/>
                                      </p:to>
                                    </p:set>
                                  </p:childTnLst>
                                </p:cTn>
                              </p:par>
                              <p:par>
                                <p:cTn id="89" presetID="1" presetClass="exit" presetSubtype="0" fill="hold" grpId="1" nodeType="withEffect">
                                  <p:stCondLst>
                                    <p:cond delay="0"/>
                                  </p:stCondLst>
                                  <p:childTnLst>
                                    <p:set>
                                      <p:cBhvr>
                                        <p:cTn id="90" dur="1" fill="hold">
                                          <p:stCondLst>
                                            <p:cond delay="0"/>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91" restart="whenNotActive" fill="hold" evtFilter="cancelBubble" nodeType="interactiveSeq">
                <p:stCondLst>
                  <p:cond evt="onClick" delay="0">
                    <p:tgtEl>
                      <p:spTgt spid="53"/>
                    </p:tgtEl>
                  </p:cond>
                </p:stCondLst>
                <p:endSync evt="end" delay="0">
                  <p:rtn val="all"/>
                </p:endSync>
                <p:childTnLst>
                  <p:par>
                    <p:cTn id="92" fill="hold">
                      <p:stCondLst>
                        <p:cond delay="0"/>
                      </p:stCondLst>
                      <p:childTnLst>
                        <p:par>
                          <p:cTn id="93" fill="hold">
                            <p:stCondLst>
                              <p:cond delay="0"/>
                            </p:stCondLst>
                            <p:childTnLst>
                              <p:par>
                                <p:cTn id="94" presetID="10" presetClass="entr" presetSubtype="0" fill="hold" nodeType="clickEffect">
                                  <p:stCondLst>
                                    <p:cond delay="0"/>
                                  </p:stCondLst>
                                  <p:childTnLst>
                                    <p:set>
                                      <p:cBhvr>
                                        <p:cTn id="95" dur="1" fill="hold">
                                          <p:stCondLst>
                                            <p:cond delay="0"/>
                                          </p:stCondLst>
                                        </p:cTn>
                                        <p:tgtEl>
                                          <p:spTgt spid="37"/>
                                        </p:tgtEl>
                                        <p:attrNameLst>
                                          <p:attrName>style.visibility</p:attrName>
                                        </p:attrNameLst>
                                      </p:cBhvr>
                                      <p:to>
                                        <p:strVal val="visible"/>
                                      </p:to>
                                    </p:set>
                                    <p:animEffect transition="in" filter="fade">
                                      <p:cBhvr>
                                        <p:cTn id="96" dur="500"/>
                                        <p:tgtEl>
                                          <p:spTgt spid="37"/>
                                        </p:tgtEl>
                                      </p:cBhvr>
                                    </p:animEffect>
                                  </p:childTnLst>
                                </p:cTn>
                              </p:par>
                              <p:par>
                                <p:cTn id="97" presetID="1" presetClass="entr" presetSubtype="0" fill="hold" grpId="0" nodeType="withEffect">
                                  <p:stCondLst>
                                    <p:cond delay="0"/>
                                  </p:stCondLst>
                                  <p:childTnLst>
                                    <p:set>
                                      <p:cBhvr>
                                        <p:cTn id="98" dur="1" fill="hold">
                                          <p:stCondLst>
                                            <p:cond delay="0"/>
                                          </p:stCondLst>
                                        </p:cTn>
                                        <p:tgtEl>
                                          <p:spTgt spid="66"/>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0" presetClass="exit" presetSubtype="0" fill="hold" nodeType="clickEffect">
                                  <p:stCondLst>
                                    <p:cond delay="0"/>
                                  </p:stCondLst>
                                  <p:childTnLst>
                                    <p:animEffect transition="out" filter="fade">
                                      <p:cBhvr>
                                        <p:cTn id="102" dur="500"/>
                                        <p:tgtEl>
                                          <p:spTgt spid="37"/>
                                        </p:tgtEl>
                                      </p:cBhvr>
                                    </p:animEffect>
                                    <p:set>
                                      <p:cBhvr>
                                        <p:cTn id="103" dur="1" fill="hold">
                                          <p:stCondLst>
                                            <p:cond delay="499"/>
                                          </p:stCondLst>
                                        </p:cTn>
                                        <p:tgtEl>
                                          <p:spTgt spid="37"/>
                                        </p:tgtEl>
                                        <p:attrNameLst>
                                          <p:attrName>style.visibility</p:attrName>
                                        </p:attrNameLst>
                                      </p:cBhvr>
                                      <p:to>
                                        <p:strVal val="hidden"/>
                                      </p:to>
                                    </p:set>
                                  </p:childTnLst>
                                </p:cTn>
                              </p:par>
                              <p:par>
                                <p:cTn id="104" presetID="1" presetClass="exit" presetSubtype="0" fill="hold" grpId="1" nodeType="withEffect">
                                  <p:stCondLst>
                                    <p:cond delay="0"/>
                                  </p:stCondLst>
                                  <p:childTnLst>
                                    <p:set>
                                      <p:cBhvr>
                                        <p:cTn id="105" dur="1" fill="hold">
                                          <p:stCondLst>
                                            <p:cond delay="0"/>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106" restart="whenNotActive" fill="hold" evtFilter="cancelBubble" nodeType="interactiveSeq">
                <p:stCondLst>
                  <p:cond evt="onClick" delay="0">
                    <p:tgtEl>
                      <p:spTgt spid="61"/>
                    </p:tgtEl>
                  </p:cond>
                </p:stCondLst>
                <p:endSync evt="end" delay="0">
                  <p:rtn val="all"/>
                </p:endSync>
                <p:childTnLst>
                  <p:par>
                    <p:cTn id="107" fill="hold">
                      <p:stCondLst>
                        <p:cond delay="0"/>
                      </p:stCondLst>
                      <p:childTnLst>
                        <p:par>
                          <p:cTn id="108" fill="hold">
                            <p:stCondLst>
                              <p:cond delay="0"/>
                            </p:stCondLst>
                            <p:childTnLst>
                              <p:par>
                                <p:cTn id="109" presetID="18" presetClass="entr" presetSubtype="12" fill="hold" nodeType="clickEffect">
                                  <p:stCondLst>
                                    <p:cond delay="0"/>
                                  </p:stCondLst>
                                  <p:childTnLst>
                                    <p:set>
                                      <p:cBhvr>
                                        <p:cTn id="110" dur="1" fill="hold">
                                          <p:stCondLst>
                                            <p:cond delay="0"/>
                                          </p:stCondLst>
                                        </p:cTn>
                                        <p:tgtEl>
                                          <p:spTgt spid="60"/>
                                        </p:tgtEl>
                                        <p:attrNameLst>
                                          <p:attrName>style.visibility</p:attrName>
                                        </p:attrNameLst>
                                      </p:cBhvr>
                                      <p:to>
                                        <p:strVal val="visible"/>
                                      </p:to>
                                    </p:set>
                                    <p:animEffect transition="in" filter="strips(downLeft)">
                                      <p:cBhvr>
                                        <p:cTn id="111" dur="500"/>
                                        <p:tgtEl>
                                          <p:spTgt spid="60"/>
                                        </p:tgtEl>
                                      </p:cBhvr>
                                    </p:animEffect>
                                  </p:childTnLst>
                                </p:cTn>
                              </p:par>
                            </p:childTnLst>
                          </p:cTn>
                        </p:par>
                      </p:childTnLst>
                    </p:cTn>
                  </p:par>
                  <p:par>
                    <p:cTn id="112" fill="hold">
                      <p:stCondLst>
                        <p:cond delay="indefinite"/>
                      </p:stCondLst>
                      <p:childTnLst>
                        <p:par>
                          <p:cTn id="113" fill="hold">
                            <p:stCondLst>
                              <p:cond delay="0"/>
                            </p:stCondLst>
                            <p:childTnLst>
                              <p:par>
                                <p:cTn id="114" presetID="1" presetClass="exit" presetSubtype="0" fill="hold" nodeType="clickEffect">
                                  <p:stCondLst>
                                    <p:cond delay="0"/>
                                  </p:stCondLst>
                                  <p:childTnLst>
                                    <p:set>
                                      <p:cBhvr>
                                        <p:cTn id="115" dur="1" fill="hold">
                                          <p:stCondLst>
                                            <p:cond delay="0"/>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116" restart="whenNotActive" fill="hold" evtFilter="cancelBubble" nodeType="interactiveSeq">
                <p:stCondLst>
                  <p:cond evt="onClick" delay="0">
                    <p:tgtEl>
                      <p:spTgt spid="58"/>
                    </p:tgtEl>
                  </p:cond>
                </p:stCondLst>
                <p:endSync evt="end" delay="0">
                  <p:rtn val="all"/>
                </p:endSync>
                <p:childTnLst>
                  <p:par>
                    <p:cTn id="117" fill="hold">
                      <p:stCondLst>
                        <p:cond delay="indefinite"/>
                      </p:stCondLst>
                      <p:childTnLst>
                        <p:par>
                          <p:cTn id="118" fill="hold">
                            <p:stCondLst>
                              <p:cond delay="0"/>
                            </p:stCondLst>
                            <p:childTnLst>
                              <p:par>
                                <p:cTn id="119" presetID="18" presetClass="entr" presetSubtype="12" fill="hold" nodeType="clickEffect">
                                  <p:stCondLst>
                                    <p:cond delay="0"/>
                                  </p:stCondLst>
                                  <p:childTnLst>
                                    <p:set>
                                      <p:cBhvr>
                                        <p:cTn id="120" dur="1" fill="hold">
                                          <p:stCondLst>
                                            <p:cond delay="0"/>
                                          </p:stCondLst>
                                        </p:cTn>
                                        <p:tgtEl>
                                          <p:spTgt spid="67"/>
                                        </p:tgtEl>
                                        <p:attrNameLst>
                                          <p:attrName>style.visibility</p:attrName>
                                        </p:attrNameLst>
                                      </p:cBhvr>
                                      <p:to>
                                        <p:strVal val="visible"/>
                                      </p:to>
                                    </p:set>
                                    <p:animEffect transition="in" filter="strips(downLeft)">
                                      <p:cBhvr>
                                        <p:cTn id="121" dur="500"/>
                                        <p:tgtEl>
                                          <p:spTgt spid="67"/>
                                        </p:tgtEl>
                                      </p:cBhvr>
                                    </p:animEffect>
                                  </p:childTnLst>
                                </p:cTn>
                              </p:par>
                            </p:childTnLst>
                          </p:cTn>
                        </p:par>
                      </p:childTnLst>
                    </p:cTn>
                  </p:par>
                </p:childTnLst>
              </p:cTn>
              <p:nextCondLst>
                <p:cond evt="onClick" delay="0">
                  <p:tgtEl>
                    <p:spTgt spid="58"/>
                  </p:tgtEl>
                </p:cond>
              </p:nextCondLst>
            </p:seq>
            <p:seq concurrent="1" nextAc="seek">
              <p:cTn id="122" restart="whenNotActive" fill="hold" evtFilter="cancelBubble" nodeType="interactiveSeq">
                <p:stCondLst>
                  <p:cond evt="onClick" delay="0">
                    <p:tgtEl>
                      <p:spTgt spid="67"/>
                    </p:tgtEl>
                  </p:cond>
                </p:stCondLst>
                <p:endSync evt="end" delay="0">
                  <p:rtn val="all"/>
                </p:endSync>
                <p:childTnLst>
                  <p:par>
                    <p:cTn id="123" fill="hold">
                      <p:stCondLst>
                        <p:cond delay="0"/>
                      </p:stCondLst>
                      <p:childTnLst>
                        <p:par>
                          <p:cTn id="124" fill="hold">
                            <p:stCondLst>
                              <p:cond delay="0"/>
                            </p:stCondLst>
                            <p:childTnLst>
                              <p:par>
                                <p:cTn id="125" presetID="18" presetClass="exit" presetSubtype="12" fill="hold" nodeType="clickEffect">
                                  <p:stCondLst>
                                    <p:cond delay="0"/>
                                  </p:stCondLst>
                                  <p:childTnLst>
                                    <p:animEffect transition="out" filter="strips(downLeft)">
                                      <p:cBhvr>
                                        <p:cTn id="126" dur="500"/>
                                        <p:tgtEl>
                                          <p:spTgt spid="67"/>
                                        </p:tgtEl>
                                      </p:cBhvr>
                                    </p:animEffect>
                                    <p:set>
                                      <p:cBhvr>
                                        <p:cTn id="127" dur="1" fill="hold">
                                          <p:stCondLst>
                                            <p:cond delay="4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128" restart="whenNotActive" fill="hold" evtFilter="cancelBubble" nodeType="interactiveSeq">
                <p:stCondLst>
                  <p:cond evt="onClick" delay="0">
                    <p:tgtEl>
                      <p:spTgt spid="60"/>
                    </p:tgtEl>
                  </p:cond>
                </p:stCondLst>
                <p:endSync evt="end" delay="0">
                  <p:rtn val="all"/>
                </p:endSync>
                <p:childTnLst>
                  <p:par>
                    <p:cTn id="129" fill="hold">
                      <p:stCondLst>
                        <p:cond delay="0"/>
                      </p:stCondLst>
                      <p:childTnLst>
                        <p:par>
                          <p:cTn id="130" fill="hold">
                            <p:stCondLst>
                              <p:cond delay="0"/>
                            </p:stCondLst>
                            <p:childTnLst>
                              <p:par>
                                <p:cTn id="131" presetID="1" presetClass="exit" presetSubtype="0" fill="hold" nodeType="clickEffect">
                                  <p:stCondLst>
                                    <p:cond delay="0"/>
                                  </p:stCondLst>
                                  <p:childTnLst>
                                    <p:set>
                                      <p:cBhvr>
                                        <p:cTn id="132" dur="1" fill="hold">
                                          <p:stCondLst>
                                            <p:cond delay="0"/>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childTnLst>
        </p:cTn>
      </p:par>
    </p:tnLst>
    <p:bldLst>
      <p:bldP spid="63" grpId="0" animBg="1"/>
      <p:bldP spid="63" grpId="1" animBg="1"/>
      <p:bldP spid="64" grpId="0" animBg="1"/>
      <p:bldP spid="64" grpId="1" animBg="1"/>
      <p:bldP spid="65" grpId="0" animBg="1"/>
      <p:bldP spid="65" grpId="1" animBg="1"/>
      <p:bldP spid="66" grpId="0" animBg="1"/>
      <p:bldP spid="66" grpId="1" animBg="1"/>
    </p:bld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H2.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470139" y="1031875"/>
            <a:ext cx="8207136" cy="5437228"/>
          </a:xfrm>
          <a:prstGeom prst="rect">
            <a:avLst/>
          </a:prstGeom>
          <a:ln>
            <a:solidFill>
              <a:schemeClr val="tx2"/>
            </a:solidFill>
          </a:ln>
        </p:spPr>
      </p:pic>
      <p:pic>
        <p:nvPicPr>
          <p:cNvPr id="3" name="Picture 2" descr="H2.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466725" y="1031875"/>
            <a:ext cx="1843547" cy="1958975"/>
          </a:xfrm>
          <a:prstGeom prst="rect">
            <a:avLst/>
          </a:prstGeom>
        </p:spPr>
      </p:pic>
      <p:sp>
        <p:nvSpPr>
          <p:cNvPr id="4" name="Title 1"/>
          <p:cNvSpPr txBox="1">
            <a:spLocks/>
          </p:cNvSpPr>
          <p:nvPr/>
        </p:nvSpPr>
        <p:spPr>
          <a:xfrm>
            <a:off x="-1447800" y="457200"/>
            <a:ext cx="7258050" cy="6096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000" b="0" i="0" u="none" strike="noStrike" kern="1200" cap="none" spc="0" normalizeH="0" noProof="0" dirty="0" smtClean="0">
                <a:ln>
                  <a:noFill/>
                </a:ln>
                <a:solidFill>
                  <a:srgbClr val="2F68A7"/>
                </a:solidFill>
                <a:effectLst/>
                <a:uLnTx/>
                <a:uFillTx/>
                <a:latin typeface="Gill Sans MT" pitchFamily="34" charset="0"/>
                <a:ea typeface="+mj-ea"/>
                <a:cs typeface="+mj-cs"/>
              </a:rPr>
              <a:t> HEBRON CITY (H2)</a:t>
            </a:r>
            <a:endParaRPr kumimoji="0" lang="en-US" sz="3000" b="0" i="0" u="none" strike="noStrike" kern="1200" cap="none" spc="0" normalizeH="0" baseline="0" noProof="0" dirty="0" smtClean="0">
              <a:ln>
                <a:noFill/>
              </a:ln>
              <a:solidFill>
                <a:srgbClr val="2F68A7"/>
              </a:solidFill>
              <a:effectLst/>
              <a:uLnTx/>
              <a:uFillTx/>
              <a:latin typeface="Gill Sans MT" pitchFamily="34" charset="0"/>
              <a:ea typeface="+mj-ea"/>
              <a:cs typeface="+mj-cs"/>
            </a:endParaRPr>
          </a:p>
        </p:txBody>
      </p:sp>
      <p:pic>
        <p:nvPicPr>
          <p:cNvPr id="5" name="Picture 4" descr="Shop2.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rot="5400000">
            <a:off x="2180247" y="1328127"/>
            <a:ext cx="5497880" cy="4905375"/>
          </a:xfrm>
          <a:prstGeom prst="rect">
            <a:avLst/>
          </a:prstGeom>
        </p:spPr>
      </p:pic>
      <p:pic>
        <p:nvPicPr>
          <p:cNvPr id="6" name="Picture 5" descr="PHOTO 5 CP56 eappi.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2476500" y="1031875"/>
            <a:ext cx="4841309" cy="5426075"/>
          </a:xfrm>
          <a:prstGeom prst="rect">
            <a:avLst/>
          </a:prstGeom>
        </p:spPr>
      </p:pic>
      <p:sp>
        <p:nvSpPr>
          <p:cNvPr id="7" name="Content Placeholder 1"/>
          <p:cNvSpPr txBox="1">
            <a:spLocks/>
          </p:cNvSpPr>
          <p:nvPr/>
        </p:nvSpPr>
        <p:spPr>
          <a:xfrm>
            <a:off x="409575" y="2374902"/>
            <a:ext cx="8391526" cy="2835274"/>
          </a:xfrm>
          <a:prstGeom prst="rect">
            <a:avLst/>
          </a:prstGeom>
          <a:solidFill>
            <a:schemeClr val="bg1">
              <a:alpha val="73000"/>
            </a:schemeClr>
          </a:solidFill>
        </p:spPr>
        <p:txBody>
          <a:bodyPr/>
          <a:lstStyle/>
          <a:p>
            <a:r>
              <a:rPr kumimoji="0" lang="en-US" sz="2800" b="0" i="0" u="none" strike="noStrike" kern="1200" cap="none" spc="0" normalizeH="0" baseline="0" noProof="0" dirty="0" smtClean="0">
                <a:ln>
                  <a:noFill/>
                </a:ln>
                <a:solidFill>
                  <a:schemeClr val="tx1"/>
                </a:solidFill>
                <a:effectLst/>
                <a:uLnTx/>
                <a:uFillTx/>
                <a:latin typeface="Gill Sans MT" pitchFamily="34" charset="0"/>
                <a:ea typeface="+mn-ea"/>
                <a:cs typeface="+mn-cs"/>
              </a:rPr>
              <a:t>   “The opinion that it is possible for Palestinians to live a normal life in the area alongside that of Israelis, is inconsistent with the principle of separation that underlies the security forces’ plan to safeguard the space.” </a:t>
            </a:r>
          </a:p>
          <a:p>
            <a:r>
              <a:rPr kumimoji="0" lang="en-US" sz="2800" b="0" i="0" u="none" strike="noStrike" kern="1200" cap="none" spc="0" normalizeH="0" baseline="0" noProof="0" dirty="0" smtClean="0">
                <a:ln>
                  <a:noFill/>
                </a:ln>
                <a:solidFill>
                  <a:schemeClr val="tx1"/>
                </a:solidFill>
                <a:effectLst/>
                <a:uLnTx/>
                <a:uFillTx/>
                <a:latin typeface="Gill Sans MT" pitchFamily="34" charset="0"/>
                <a:ea typeface="+mn-ea"/>
                <a:cs typeface="+mn-cs"/>
              </a:rPr>
              <a:t>(Letter from </a:t>
            </a:r>
            <a:r>
              <a:rPr lang="en-US" sz="2800" dirty="0" smtClean="0"/>
              <a:t>IDF legal advisor, 31 January 2007)</a:t>
            </a:r>
            <a:endParaRPr kumimoji="0" lang="en-US" sz="2800" b="0" i="0" u="none" strike="noStrike" kern="1200" cap="none" spc="0" normalizeH="0" baseline="0" noProof="0" dirty="0" smtClean="0">
              <a:ln>
                <a:noFill/>
              </a:ln>
              <a:solidFill>
                <a:schemeClr val="tx1"/>
              </a:solidFill>
              <a:effectLst/>
              <a:uLnTx/>
              <a:uFillTx/>
              <a:latin typeface="Gill Sans MT"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endParaRPr kumimoji="0" lang="en-US" sz="2800" b="0" i="0" u="none" strike="noStrike" kern="1200" cap="none" spc="0" normalizeH="0" baseline="0" noProof="0" dirty="0">
              <a:ln>
                <a:noFill/>
              </a:ln>
              <a:solidFill>
                <a:schemeClr val="tx1"/>
              </a:solidFill>
              <a:effectLst/>
              <a:uLnTx/>
              <a:uFillTx/>
              <a:latin typeface="Gill Sans MT" pitchFamily="34" charset="0"/>
              <a:ea typeface="+mn-ea"/>
              <a:cs typeface="+mn-cs"/>
            </a:endParaRPr>
          </a:p>
        </p:txBody>
      </p:sp>
      <p:sp>
        <p:nvSpPr>
          <p:cNvPr id="11" name="Rectangle 10"/>
          <p:cNvSpPr/>
          <p:nvPr/>
        </p:nvSpPr>
        <p:spPr>
          <a:xfrm>
            <a:off x="5105400" y="914400"/>
            <a:ext cx="3195918" cy="45719"/>
          </a:xfrm>
          <a:prstGeom prst="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tx2">
                  <a:lumMod val="60000"/>
                  <a:lumOff val="40000"/>
                </a:schemeClr>
              </a:solidFill>
            </a:endParaRPr>
          </a:p>
        </p:txBody>
      </p:sp>
      <p:sp>
        <p:nvSpPr>
          <p:cNvPr id="12" name="Land:official"/>
          <p:cNvSpPr txBox="1"/>
          <p:nvPr/>
        </p:nvSpPr>
        <p:spPr>
          <a:xfrm>
            <a:off x="5029200" y="76200"/>
            <a:ext cx="3505200" cy="954107"/>
          </a:xfrm>
          <a:prstGeom prst="rect">
            <a:avLst/>
          </a:prstGeom>
          <a:noFill/>
        </p:spPr>
        <p:txBody>
          <a:bodyPr wrap="square" rtlCol="0">
            <a:spAutoFit/>
          </a:bodyPr>
          <a:lstStyle/>
          <a:p>
            <a:pPr lvl="0"/>
            <a:r>
              <a:rPr lang="en-US" sz="2800" b="1" dirty="0" smtClean="0">
                <a:solidFill>
                  <a:schemeClr val="tx2">
                    <a:lumMod val="60000"/>
                    <a:lumOff val="40000"/>
                  </a:schemeClr>
                </a:solidFill>
              </a:rPr>
              <a:t>Movement &amp; Access Restrictions</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linds(horizontal)">
                                      <p:cBhvr>
                                        <p:cTn id="10" dur="500"/>
                                        <p:tgtEl>
                                          <p:spTgt spid="12"/>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linds(horizontal)">
                                      <p:cBhvr>
                                        <p:cTn id="13" dur="500"/>
                                        <p:tgtEl>
                                          <p:spTgt spid="11"/>
                                        </p:tgtEl>
                                      </p:cBhvr>
                                    </p:animEffect>
                                  </p:childTnLst>
                                </p:cTn>
                              </p:par>
                            </p:childTnLst>
                          </p:cTn>
                        </p:par>
                        <p:par>
                          <p:cTn id="14" fill="hold">
                            <p:stCondLst>
                              <p:cond delay="500"/>
                            </p:stCondLst>
                            <p:childTnLst>
                              <p:par>
                                <p:cTn id="15" presetID="18" presetClass="entr" presetSubtype="12"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strips(downLeft)">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strips(downLef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xit" presetSubtype="12" fill="hold" nodeType="clickEffect">
                                  <p:stCondLst>
                                    <p:cond delay="0"/>
                                  </p:stCondLst>
                                  <p:childTnLst>
                                    <p:animEffect transition="out" filter="strips(downLeft)">
                                      <p:cBhvr>
                                        <p:cTn id="26" dur="500"/>
                                        <p:tgtEl>
                                          <p:spTgt spid="5"/>
                                        </p:tgtEl>
                                      </p:cBhvr>
                                    </p:animEffect>
                                    <p:set>
                                      <p:cBhvr>
                                        <p:cTn id="27" dur="1" fill="hold">
                                          <p:stCondLst>
                                            <p:cond delay="499"/>
                                          </p:stCondLst>
                                        </p:cTn>
                                        <p:tgtEl>
                                          <p:spTgt spid="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strips(downLeft)">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xit" presetSubtype="12" fill="hold" nodeType="clickEffect">
                                  <p:stCondLst>
                                    <p:cond delay="0"/>
                                  </p:stCondLst>
                                  <p:childTnLst>
                                    <p:animEffect transition="out" filter="strips(downLeft)">
                                      <p:cBhvr>
                                        <p:cTn id="36" dur="500"/>
                                        <p:tgtEl>
                                          <p:spTgt spid="6"/>
                                        </p:tgtEl>
                                      </p:cBhvr>
                                    </p:animEffect>
                                    <p:set>
                                      <p:cBhvr>
                                        <p:cTn id="37" dur="1" fill="hold">
                                          <p:stCondLst>
                                            <p:cond delay="499"/>
                                          </p:stCondLst>
                                        </p:cTn>
                                        <p:tgtEl>
                                          <p:spTgt spid="6"/>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8" presetClass="entr" presetSubtype="12"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strips(downLeft)">
                                      <p:cBhvr>
                                        <p:cTn id="4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2" grpId="0"/>
    </p:bld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ocha_opt_firing_zone_factsheet_august_2012_english.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503863" y="-49213"/>
            <a:ext cx="3640137" cy="6907213"/>
          </a:xfrm>
          <a:prstGeom prst="rect">
            <a:avLst/>
          </a:prstGeom>
          <a:noFill/>
          <a:ln w="9525">
            <a:noFill/>
            <a:miter lim="800000"/>
            <a:headEnd/>
            <a:tailEnd/>
          </a:ln>
        </p:spPr>
      </p:pic>
      <p:pic>
        <p:nvPicPr>
          <p:cNvPr id="41" name="Picture 2" descr="\\psf\Host\Volumes\photos$\photo archive\2012\05_2012\IMG_1467Kadidia Gate (Honusa), May 2012.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08600" y="1450675"/>
            <a:ext cx="5035911" cy="37769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p:cNvSpPr txBox="1">
            <a:spLocks noChangeArrowheads="1"/>
          </p:cNvSpPr>
          <p:nvPr/>
        </p:nvSpPr>
        <p:spPr bwMode="auto">
          <a:xfrm>
            <a:off x="184150" y="776288"/>
            <a:ext cx="5341938" cy="585787"/>
          </a:xfrm>
          <a:prstGeom prst="rect">
            <a:avLst/>
          </a:prstGeom>
          <a:noFill/>
          <a:ln w="9525">
            <a:noFill/>
            <a:miter lim="800000"/>
            <a:headEnd/>
            <a:tailEnd/>
          </a:ln>
        </p:spPr>
        <p:txBody>
          <a:bodyPr>
            <a:spAutoFit/>
          </a:bodyPr>
          <a:lstStyle/>
          <a:p>
            <a:pPr algn="r">
              <a:defRPr/>
            </a:pPr>
            <a:r>
              <a:rPr lang="en-US" sz="3200" dirty="0">
                <a:solidFill>
                  <a:schemeClr val="accent3"/>
                </a:solidFill>
                <a:latin typeface="Gill Sans MT" pitchFamily="34" charset="0"/>
                <a:cs typeface="Arial" charset="0"/>
              </a:rPr>
              <a:t>CLOSED MILITARY ZONES</a:t>
            </a:r>
          </a:p>
        </p:txBody>
      </p:sp>
      <p:sp>
        <p:nvSpPr>
          <p:cNvPr id="5" name="trigger resources">
            <a:hlinkClick r:id="" action="ppaction://noaction" highlightClick="1"/>
            <a:hlinkHover r:id="" action="ppaction://noaction" highlightClick="1"/>
          </p:cNvPr>
          <p:cNvSpPr txBox="1"/>
          <p:nvPr/>
        </p:nvSpPr>
        <p:spPr>
          <a:xfrm>
            <a:off x="2127250" y="5518150"/>
            <a:ext cx="1663700" cy="461963"/>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p>
            <a:pPr algn="ctr">
              <a:defRPr/>
            </a:pPr>
            <a:r>
              <a:rPr lang="en-US" sz="1200" dirty="0">
                <a:solidFill>
                  <a:schemeClr val="accent3"/>
                </a:solidFill>
                <a:latin typeface="Gill Sans MT" pitchFamily="34" charset="0"/>
              </a:rPr>
              <a:t>Limited access to resources</a:t>
            </a:r>
            <a:endParaRPr lang="en-US" sz="1200" dirty="0">
              <a:solidFill>
                <a:schemeClr val="accent3"/>
              </a:solidFill>
              <a:latin typeface="Gill Sans MT" pitchFamily="34" charset="0"/>
              <a:cs typeface="Arial" pitchFamily="34" charset="0"/>
            </a:endParaRPr>
          </a:p>
        </p:txBody>
      </p:sp>
      <p:sp>
        <p:nvSpPr>
          <p:cNvPr id="7" name="trigger evictions">
            <a:hlinkClick r:id="" action="ppaction://noaction" highlightClick="1"/>
            <a:hlinkHover r:id="" action="ppaction://noaction" highlightClick="1"/>
          </p:cNvPr>
          <p:cNvSpPr txBox="1"/>
          <p:nvPr/>
        </p:nvSpPr>
        <p:spPr>
          <a:xfrm>
            <a:off x="2149475" y="6075363"/>
            <a:ext cx="1663700" cy="460375"/>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p>
            <a:pPr algn="ctr">
              <a:defRPr/>
            </a:pPr>
            <a:r>
              <a:rPr lang="en-US" sz="1200" dirty="0">
                <a:solidFill>
                  <a:schemeClr val="accent3"/>
                </a:solidFill>
                <a:latin typeface="Gill Sans MT" pitchFamily="34" charset="0"/>
              </a:rPr>
              <a:t>Evictions, demolitions and displacement</a:t>
            </a:r>
            <a:endParaRPr lang="en-US" sz="1200" dirty="0">
              <a:solidFill>
                <a:schemeClr val="accent3"/>
              </a:solidFill>
              <a:latin typeface="Gill Sans MT" pitchFamily="34" charset="0"/>
              <a:cs typeface="Arial" pitchFamily="34" charset="0"/>
            </a:endParaRPr>
          </a:p>
        </p:txBody>
      </p:sp>
      <p:sp>
        <p:nvSpPr>
          <p:cNvPr id="8" name="trigger livelihoods">
            <a:hlinkClick r:id="" action="ppaction://noaction" highlightClick="1"/>
            <a:hlinkHover r:id="" action="ppaction://noaction" highlightClick="1"/>
          </p:cNvPr>
          <p:cNvSpPr txBox="1"/>
          <p:nvPr/>
        </p:nvSpPr>
        <p:spPr>
          <a:xfrm>
            <a:off x="373063" y="5518150"/>
            <a:ext cx="1663700" cy="461963"/>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p>
            <a:pPr algn="ctr">
              <a:defRPr/>
            </a:pPr>
            <a:r>
              <a:rPr lang="en-US" sz="1200" dirty="0">
                <a:solidFill>
                  <a:schemeClr val="accent3"/>
                </a:solidFill>
                <a:latin typeface="Gill Sans MT" pitchFamily="34" charset="0"/>
              </a:rPr>
              <a:t>Limited access to land and livelihoods</a:t>
            </a:r>
            <a:endParaRPr lang="en-US" sz="1200" dirty="0">
              <a:solidFill>
                <a:schemeClr val="accent3"/>
              </a:solidFill>
              <a:latin typeface="Gill Sans MT" pitchFamily="34" charset="0"/>
              <a:cs typeface="Arial" pitchFamily="34" charset="0"/>
            </a:endParaRPr>
          </a:p>
        </p:txBody>
      </p:sp>
      <p:sp>
        <p:nvSpPr>
          <p:cNvPr id="9" name="trigger develop">
            <a:hlinkClick r:id="" action="ppaction://noaction" highlightClick="1"/>
            <a:hlinkHover r:id="" action="ppaction://noaction" highlightClick="1"/>
          </p:cNvPr>
          <p:cNvSpPr txBox="1"/>
          <p:nvPr/>
        </p:nvSpPr>
        <p:spPr>
          <a:xfrm>
            <a:off x="373063" y="6075363"/>
            <a:ext cx="1663700" cy="460375"/>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p>
            <a:pPr algn="ctr">
              <a:defRPr/>
            </a:pPr>
            <a:r>
              <a:rPr lang="en-US" sz="1200" dirty="0">
                <a:solidFill>
                  <a:schemeClr val="accent3"/>
                </a:solidFill>
                <a:latin typeface="Gill Sans MT" pitchFamily="34" charset="0"/>
              </a:rPr>
              <a:t>Inability to develop their communities</a:t>
            </a:r>
            <a:endParaRPr lang="en-US" sz="1200" dirty="0">
              <a:solidFill>
                <a:schemeClr val="accent3"/>
              </a:solidFill>
              <a:latin typeface="Gill Sans MT" pitchFamily="34" charset="0"/>
              <a:cs typeface="Arial" pitchFamily="34" charset="0"/>
            </a:endParaRPr>
          </a:p>
        </p:txBody>
      </p:sp>
      <p:sp>
        <p:nvSpPr>
          <p:cNvPr id="10" name="trigger services">
            <a:hlinkClick r:id="" action="ppaction://noaction" highlightClick="1"/>
            <a:hlinkHover r:id="" action="ppaction://noaction" highlightClick="1"/>
          </p:cNvPr>
          <p:cNvSpPr txBox="1"/>
          <p:nvPr/>
        </p:nvSpPr>
        <p:spPr>
          <a:xfrm>
            <a:off x="3892550" y="5518150"/>
            <a:ext cx="1663700" cy="461963"/>
          </a:xfrm>
          <a:prstGeom prst="rect">
            <a:avLst/>
          </a:prstGeom>
          <a:ln/>
        </p:spPr>
        <p:style>
          <a:lnRef idx="1">
            <a:schemeClr val="accent4"/>
          </a:lnRef>
          <a:fillRef idx="2">
            <a:schemeClr val="accent4"/>
          </a:fillRef>
          <a:effectRef idx="1">
            <a:schemeClr val="accent4"/>
          </a:effectRef>
          <a:fontRef idx="minor">
            <a:schemeClr val="dk1"/>
          </a:fontRef>
        </p:style>
        <p:txBody>
          <a:bodyPr>
            <a:spAutoFit/>
          </a:bodyPr>
          <a:lstStyle/>
          <a:p>
            <a:pPr algn="ctr">
              <a:defRPr/>
            </a:pPr>
            <a:r>
              <a:rPr lang="en-US" sz="1200" dirty="0">
                <a:solidFill>
                  <a:schemeClr val="accent3"/>
                </a:solidFill>
                <a:latin typeface="Gill Sans MT" pitchFamily="34" charset="0"/>
              </a:rPr>
              <a:t>Limited access to services</a:t>
            </a:r>
            <a:endParaRPr lang="en-US" sz="1200" dirty="0">
              <a:solidFill>
                <a:schemeClr val="accent3"/>
              </a:solidFill>
              <a:latin typeface="Gill Sans MT" pitchFamily="34" charset="0"/>
              <a:cs typeface="Arial" pitchFamily="34" charset="0"/>
            </a:endParaRPr>
          </a:p>
        </p:txBody>
      </p:sp>
      <p:sp>
        <p:nvSpPr>
          <p:cNvPr id="11" name="trigger threats">
            <a:hlinkClick r:id="" action="ppaction://noaction" highlightClick="1"/>
            <a:hlinkHover r:id="" action="ppaction://noaction" highlightClick="1"/>
          </p:cNvPr>
          <p:cNvSpPr txBox="1"/>
          <p:nvPr/>
        </p:nvSpPr>
        <p:spPr>
          <a:xfrm>
            <a:off x="3892550" y="6075363"/>
            <a:ext cx="1663700" cy="460375"/>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p>
            <a:pPr algn="ctr">
              <a:defRPr/>
            </a:pPr>
            <a:r>
              <a:rPr lang="en-US" sz="1200" dirty="0">
                <a:solidFill>
                  <a:schemeClr val="accent3"/>
                </a:solidFill>
                <a:latin typeface="Gill Sans MT" pitchFamily="34" charset="0"/>
              </a:rPr>
              <a:t>Threats to life, safety and security</a:t>
            </a:r>
            <a:endParaRPr lang="en-US" sz="1200" dirty="0">
              <a:solidFill>
                <a:schemeClr val="accent3"/>
              </a:solidFill>
              <a:latin typeface="Gill Sans MT" pitchFamily="34" charset="0"/>
              <a:cs typeface="Arial" pitchFamily="34" charset="0"/>
            </a:endParaRPr>
          </a:p>
        </p:txBody>
      </p:sp>
      <p:grpSp>
        <p:nvGrpSpPr>
          <p:cNvPr id="3" name="Resources_pic"/>
          <p:cNvGrpSpPr>
            <a:grpSpLocks/>
          </p:cNvGrpSpPr>
          <p:nvPr/>
        </p:nvGrpSpPr>
        <p:grpSpPr bwMode="auto">
          <a:xfrm>
            <a:off x="0" y="0"/>
            <a:ext cx="9144000" cy="6858000"/>
            <a:chOff x="0" y="0"/>
            <a:chExt cx="9144000" cy="6858000"/>
          </a:xfrm>
        </p:grpSpPr>
        <p:sp>
          <p:nvSpPr>
            <p:cNvPr id="12" name="Rectangle 11"/>
            <p:cNvSpPr/>
            <p:nvPr/>
          </p:nvSpPr>
          <p:spPr bwMode="auto">
            <a:xfrm>
              <a:off x="0" y="0"/>
              <a:ext cx="9144000" cy="6858000"/>
            </a:xfrm>
            <a:prstGeom prst="rect">
              <a:avLst/>
            </a:prstGeom>
            <a:solidFill>
              <a:schemeClr val="bg1">
                <a:lumMod val="85000"/>
              </a:schemeClr>
            </a:solidFill>
            <a:ln w="9525">
              <a:noFill/>
              <a:miter lim="800000"/>
              <a:headEnd/>
              <a:tailEnd/>
            </a:ln>
          </p:spPr>
          <p:txBody>
            <a:bodyPr anchor="ctr"/>
            <a:lstStyle/>
            <a:p>
              <a:pPr algn="ctr" fontAlgn="auto">
                <a:spcBef>
                  <a:spcPts val="0"/>
                </a:spcBef>
                <a:spcAft>
                  <a:spcPts val="0"/>
                </a:spcAft>
                <a:defRPr/>
              </a:pPr>
              <a:endParaRPr lang="en-US" b="1">
                <a:latin typeface="+mn-lt"/>
                <a:cs typeface="+mn-cs"/>
              </a:endParaRPr>
            </a:p>
          </p:txBody>
        </p:sp>
        <p:pic>
          <p:nvPicPr>
            <p:cNvPr id="1026" name="Picture 2" descr="\\psf\Home\Desktop\Works\Firing Zone\918 water cisterns.JPG"/>
            <p:cNvPicPr>
              <a:picLocks noChangeAspect="1" noChangeArrowheads="1"/>
            </p:cNvPicPr>
            <p:nvPr/>
          </p:nvPicPr>
          <p:blipFill>
            <a:blip r:embed="rId5" cstate="email"/>
            <a:srcRect/>
            <a:stretch>
              <a:fillRect/>
            </a:stretch>
          </p:blipFill>
          <p:spPr bwMode="auto">
            <a:xfrm>
              <a:off x="824823" y="220334"/>
              <a:ext cx="7446991" cy="55852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0214" name="TextBox 12"/>
            <p:cNvSpPr txBox="1">
              <a:spLocks noChangeArrowheads="1"/>
            </p:cNvSpPr>
            <p:nvPr/>
          </p:nvSpPr>
          <p:spPr bwMode="auto">
            <a:xfrm>
              <a:off x="759125" y="5874589"/>
              <a:ext cx="7633453" cy="707886"/>
            </a:xfrm>
            <a:prstGeom prst="rect">
              <a:avLst/>
            </a:prstGeom>
            <a:noFill/>
            <a:ln w="9525">
              <a:noFill/>
              <a:miter lim="800000"/>
              <a:headEnd/>
              <a:tailEnd/>
            </a:ln>
          </p:spPr>
          <p:txBody>
            <a:bodyPr>
              <a:spAutoFit/>
            </a:bodyPr>
            <a:lstStyle/>
            <a:p>
              <a:r>
                <a:rPr lang="en-US" sz="2000">
                  <a:latin typeface="Gill Sans MT" pitchFamily="34" charset="0"/>
                </a:rPr>
                <a:t>In FZ918, international donors funded the construction and renovation of 155 cisterns, at least 25 of them have received demolition orders. </a:t>
              </a:r>
            </a:p>
          </p:txBody>
        </p:sp>
        <p:sp>
          <p:nvSpPr>
            <p:cNvPr id="40" name="TextBox 39"/>
            <p:cNvSpPr txBox="1"/>
            <p:nvPr/>
          </p:nvSpPr>
          <p:spPr>
            <a:xfrm>
              <a:off x="950913" y="219075"/>
              <a:ext cx="4933950" cy="1323975"/>
            </a:xfrm>
            <a:prstGeom prst="rect">
              <a:avLst/>
            </a:prstGeom>
            <a:noFill/>
          </p:spPr>
          <p:txBody>
            <a:bodyPr>
              <a:spAutoFit/>
            </a:bodyPr>
            <a:lstStyle/>
            <a:p>
              <a:pPr>
                <a:defRPr/>
              </a:pPr>
              <a:r>
                <a:rPr lang="en-US" sz="4000" dirty="0">
                  <a:solidFill>
                    <a:schemeClr val="bg1"/>
                  </a:solidFill>
                  <a:effectLst>
                    <a:outerShdw blurRad="38100" dist="38100" dir="2700000" algn="tl">
                      <a:srgbClr val="000000">
                        <a:alpha val="43137"/>
                      </a:srgbClr>
                    </a:outerShdw>
                  </a:effectLst>
                  <a:latin typeface="Gill Sans MT" pitchFamily="34" charset="0"/>
                  <a:cs typeface="Arial" charset="0"/>
                </a:rPr>
                <a:t>LIMITED ACCESS TO RESOURCES</a:t>
              </a:r>
            </a:p>
          </p:txBody>
        </p:sp>
      </p:grpSp>
      <p:grpSp>
        <p:nvGrpSpPr>
          <p:cNvPr id="4" name="Demolition_pic"/>
          <p:cNvGrpSpPr>
            <a:grpSpLocks/>
          </p:cNvGrpSpPr>
          <p:nvPr/>
        </p:nvGrpSpPr>
        <p:grpSpPr bwMode="auto">
          <a:xfrm>
            <a:off x="-79375" y="0"/>
            <a:ext cx="9223375" cy="6858000"/>
            <a:chOff x="0" y="0"/>
            <a:chExt cx="9224160" cy="6858000"/>
          </a:xfrm>
        </p:grpSpPr>
        <p:sp>
          <p:nvSpPr>
            <p:cNvPr id="16" name="Rectangle 15"/>
            <p:cNvSpPr/>
            <p:nvPr/>
          </p:nvSpPr>
          <p:spPr bwMode="auto">
            <a:xfrm>
              <a:off x="0" y="0"/>
              <a:ext cx="9224160" cy="6858000"/>
            </a:xfrm>
            <a:prstGeom prst="rect">
              <a:avLst/>
            </a:prstGeom>
            <a:solidFill>
              <a:schemeClr val="bg1">
                <a:lumMod val="85000"/>
              </a:schemeClr>
            </a:solidFill>
            <a:ln w="9525">
              <a:noFill/>
              <a:miter lim="800000"/>
              <a:headEnd/>
              <a:tailEnd/>
            </a:ln>
          </p:spPr>
          <p:txBody>
            <a:bodyPr anchor="ctr"/>
            <a:lstStyle/>
            <a:p>
              <a:pPr algn="ctr" fontAlgn="auto">
                <a:spcBef>
                  <a:spcPts val="0"/>
                </a:spcBef>
                <a:spcAft>
                  <a:spcPts val="0"/>
                </a:spcAft>
                <a:defRPr/>
              </a:pPr>
              <a:endParaRPr lang="en-US" b="1">
                <a:latin typeface="+mn-lt"/>
                <a:cs typeface="+mn-cs"/>
              </a:endParaRPr>
            </a:p>
          </p:txBody>
        </p:sp>
        <p:pic>
          <p:nvPicPr>
            <p:cNvPr id="17" name="Picture 2" descr="\\psf\Home\Desktop\Works\Firing Zone\918 water cisterns.JPG"/>
            <p:cNvPicPr>
              <a:picLocks noChangeAspect="1" noChangeArrowheads="1"/>
            </p:cNvPicPr>
            <p:nvPr/>
          </p:nvPicPr>
          <p:blipFill>
            <a:blip r:embed="rId6" cstate="email"/>
            <a:stretch>
              <a:fillRect/>
            </a:stretch>
          </p:blipFill>
          <p:spPr bwMode="auto">
            <a:xfrm>
              <a:off x="919709" y="220334"/>
              <a:ext cx="7446990" cy="55852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0210" name="TextBox 17"/>
            <p:cNvSpPr txBox="1">
              <a:spLocks noChangeArrowheads="1"/>
            </p:cNvSpPr>
            <p:nvPr/>
          </p:nvSpPr>
          <p:spPr bwMode="auto">
            <a:xfrm>
              <a:off x="861716" y="5856721"/>
              <a:ext cx="7611944" cy="707886"/>
            </a:xfrm>
            <a:prstGeom prst="rect">
              <a:avLst/>
            </a:prstGeom>
            <a:noFill/>
            <a:ln w="9525">
              <a:noFill/>
              <a:miter lim="800000"/>
              <a:headEnd/>
              <a:tailEnd/>
            </a:ln>
          </p:spPr>
          <p:txBody>
            <a:bodyPr>
              <a:spAutoFit/>
            </a:bodyPr>
            <a:lstStyle/>
            <a:p>
              <a:r>
                <a:rPr lang="en-US" sz="2000">
                  <a:latin typeface="Gill Sans MT" pitchFamily="34" charset="0"/>
                </a:rPr>
                <a:t>In FZ918 there are currently 50 different residential and livelihood related structures with demolition orders, most of them in Jinba.</a:t>
              </a:r>
            </a:p>
          </p:txBody>
        </p:sp>
        <p:sp>
          <p:nvSpPr>
            <p:cNvPr id="39" name="TextBox 38"/>
            <p:cNvSpPr txBox="1"/>
            <p:nvPr/>
          </p:nvSpPr>
          <p:spPr>
            <a:xfrm>
              <a:off x="909715" y="166688"/>
              <a:ext cx="7066563" cy="1376362"/>
            </a:xfrm>
            <a:prstGeom prst="rect">
              <a:avLst/>
            </a:prstGeom>
            <a:noFill/>
          </p:spPr>
          <p:txBody>
            <a:bodyPr>
              <a:spAutoFit/>
            </a:bodyPr>
            <a:lstStyle/>
            <a:p>
              <a:pPr>
                <a:defRPr/>
              </a:pPr>
              <a:r>
                <a:rPr lang="en-US" sz="4000" dirty="0">
                  <a:solidFill>
                    <a:schemeClr val="bg1"/>
                  </a:solidFill>
                  <a:effectLst>
                    <a:outerShdw blurRad="38100" dist="38100" dir="2700000" algn="tl">
                      <a:srgbClr val="000000">
                        <a:alpha val="43137"/>
                      </a:srgbClr>
                    </a:outerShdw>
                  </a:effectLst>
                  <a:latin typeface="Gill Sans MT" pitchFamily="34" charset="0"/>
                  <a:cs typeface="Arial" charset="0"/>
                </a:rPr>
                <a:t>EVICTIONS, DEMOLITIONS AND DISPLACEMENT</a:t>
              </a:r>
            </a:p>
          </p:txBody>
        </p:sp>
      </p:grpSp>
      <p:grpSp>
        <p:nvGrpSpPr>
          <p:cNvPr id="14" name="Threats_pic"/>
          <p:cNvGrpSpPr>
            <a:grpSpLocks/>
          </p:cNvGrpSpPr>
          <p:nvPr/>
        </p:nvGrpSpPr>
        <p:grpSpPr bwMode="auto">
          <a:xfrm>
            <a:off x="0" y="0"/>
            <a:ext cx="9144000" cy="6858000"/>
            <a:chOff x="0" y="0"/>
            <a:chExt cx="9144000" cy="6858000"/>
          </a:xfrm>
        </p:grpSpPr>
        <p:sp>
          <p:nvSpPr>
            <p:cNvPr id="20" name="Rectangle 19"/>
            <p:cNvSpPr/>
            <p:nvPr/>
          </p:nvSpPr>
          <p:spPr bwMode="auto">
            <a:xfrm>
              <a:off x="0" y="0"/>
              <a:ext cx="9144000" cy="6858000"/>
            </a:xfrm>
            <a:prstGeom prst="rect">
              <a:avLst/>
            </a:prstGeom>
            <a:solidFill>
              <a:schemeClr val="bg1">
                <a:lumMod val="85000"/>
              </a:schemeClr>
            </a:solidFill>
            <a:ln w="9525">
              <a:noFill/>
              <a:miter lim="800000"/>
              <a:headEnd/>
              <a:tailEnd/>
            </a:ln>
          </p:spPr>
          <p:txBody>
            <a:bodyPr anchor="ctr"/>
            <a:lstStyle/>
            <a:p>
              <a:pPr algn="ctr" fontAlgn="auto">
                <a:spcBef>
                  <a:spcPts val="0"/>
                </a:spcBef>
                <a:spcAft>
                  <a:spcPts val="0"/>
                </a:spcAft>
                <a:defRPr/>
              </a:pPr>
              <a:endParaRPr lang="en-US" b="1">
                <a:latin typeface="+mn-lt"/>
                <a:cs typeface="+mn-cs"/>
              </a:endParaRPr>
            </a:p>
          </p:txBody>
        </p:sp>
        <p:pic>
          <p:nvPicPr>
            <p:cNvPr id="21" name="Picture 2" descr="\\psf\Home\Desktop\Works\Firing Zone\918 water cisterns.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847874" y="267423"/>
              <a:ext cx="7446990" cy="47737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0206" name="TextBox 21"/>
            <p:cNvSpPr txBox="1">
              <a:spLocks noChangeArrowheads="1"/>
            </p:cNvSpPr>
            <p:nvPr/>
          </p:nvSpPr>
          <p:spPr bwMode="auto">
            <a:xfrm>
              <a:off x="827212" y="5020573"/>
              <a:ext cx="7651626" cy="1631216"/>
            </a:xfrm>
            <a:prstGeom prst="rect">
              <a:avLst/>
            </a:prstGeom>
            <a:noFill/>
            <a:ln w="9525">
              <a:noFill/>
              <a:miter lim="800000"/>
              <a:headEnd/>
              <a:tailEnd/>
            </a:ln>
          </p:spPr>
          <p:txBody>
            <a:bodyPr>
              <a:spAutoFit/>
            </a:bodyPr>
            <a:lstStyle/>
            <a:p>
              <a:r>
                <a:rPr lang="en-US" sz="2000">
                  <a:latin typeface="Gill Sans MT" pitchFamily="34" charset="0"/>
                </a:rPr>
                <a:t>Ismaeel Al Adara, 65 years old, from Bir al Idd was attacked by two masked settlers while herding in the FZ918 in August 2012.  Ismaeel sustained serious head injury and was transferred to hospital after his son (11 years, who witnessed the attack) managed to call for help.  Ismaeel was discharged from hospital after 4 days of receiving treatment. </a:t>
              </a:r>
            </a:p>
          </p:txBody>
        </p:sp>
        <p:sp>
          <p:nvSpPr>
            <p:cNvPr id="38" name="TextBox 37"/>
            <p:cNvSpPr txBox="1"/>
            <p:nvPr/>
          </p:nvSpPr>
          <p:spPr>
            <a:xfrm>
              <a:off x="957263" y="254000"/>
              <a:ext cx="5969000" cy="708025"/>
            </a:xfrm>
            <a:prstGeom prst="rect">
              <a:avLst/>
            </a:prstGeom>
            <a:noFill/>
          </p:spPr>
          <p:txBody>
            <a:bodyPr>
              <a:spAutoFit/>
            </a:bodyPr>
            <a:lstStyle/>
            <a:p>
              <a:pPr>
                <a:defRPr/>
              </a:pPr>
              <a:r>
                <a:rPr lang="en-US" sz="4000" dirty="0">
                  <a:solidFill>
                    <a:schemeClr val="bg1"/>
                  </a:solidFill>
                  <a:effectLst>
                    <a:outerShdw blurRad="38100" dist="38100" dir="2700000" algn="tl">
                      <a:srgbClr val="000000">
                        <a:alpha val="43137"/>
                      </a:srgbClr>
                    </a:outerShdw>
                  </a:effectLst>
                  <a:latin typeface="Gill Sans MT" pitchFamily="34" charset="0"/>
                  <a:cs typeface="Arial" charset="0"/>
                </a:rPr>
                <a:t>THREAT TO LIFE</a:t>
              </a:r>
            </a:p>
          </p:txBody>
        </p:sp>
      </p:grpSp>
      <p:grpSp>
        <p:nvGrpSpPr>
          <p:cNvPr id="15" name="Land_livelihoods_pic"/>
          <p:cNvGrpSpPr>
            <a:grpSpLocks/>
          </p:cNvGrpSpPr>
          <p:nvPr/>
        </p:nvGrpSpPr>
        <p:grpSpPr bwMode="auto">
          <a:xfrm>
            <a:off x="-52388" y="0"/>
            <a:ext cx="9144001" cy="6858000"/>
            <a:chOff x="0" y="0"/>
            <a:chExt cx="9144000" cy="6858000"/>
          </a:xfrm>
        </p:grpSpPr>
        <p:sp>
          <p:nvSpPr>
            <p:cNvPr id="24" name="Rectangle 23"/>
            <p:cNvSpPr/>
            <p:nvPr/>
          </p:nvSpPr>
          <p:spPr bwMode="auto">
            <a:xfrm>
              <a:off x="0" y="0"/>
              <a:ext cx="9144000" cy="6858000"/>
            </a:xfrm>
            <a:prstGeom prst="rect">
              <a:avLst/>
            </a:prstGeom>
            <a:solidFill>
              <a:schemeClr val="bg1">
                <a:lumMod val="85000"/>
              </a:schemeClr>
            </a:solidFill>
            <a:ln w="9525">
              <a:noFill/>
              <a:miter lim="800000"/>
              <a:headEnd/>
              <a:tailEnd/>
            </a:ln>
          </p:spPr>
          <p:txBody>
            <a:bodyPr anchor="ctr"/>
            <a:lstStyle/>
            <a:p>
              <a:pPr algn="ctr" fontAlgn="auto">
                <a:spcBef>
                  <a:spcPts val="0"/>
                </a:spcBef>
                <a:spcAft>
                  <a:spcPts val="0"/>
                </a:spcAft>
                <a:defRPr/>
              </a:pPr>
              <a:endParaRPr lang="en-US" b="1">
                <a:latin typeface="+mn-lt"/>
                <a:cs typeface="+mn-cs"/>
              </a:endParaRPr>
            </a:p>
          </p:txBody>
        </p:sp>
        <p:pic>
          <p:nvPicPr>
            <p:cNvPr id="25" name="Picture 2" descr="\\psf\Home\Desktop\Works\Firing Zone\918 water cisterns.JP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848505" y="172528"/>
              <a:ext cx="7446990" cy="52793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0202" name="TextBox 25"/>
            <p:cNvSpPr txBox="1">
              <a:spLocks noChangeArrowheads="1"/>
            </p:cNvSpPr>
            <p:nvPr/>
          </p:nvSpPr>
          <p:spPr bwMode="auto">
            <a:xfrm>
              <a:off x="837390" y="5477775"/>
              <a:ext cx="7555187" cy="1357944"/>
            </a:xfrm>
            <a:prstGeom prst="rect">
              <a:avLst/>
            </a:prstGeom>
            <a:noFill/>
            <a:ln w="9525">
              <a:noFill/>
              <a:miter lim="800000"/>
              <a:headEnd/>
              <a:tailEnd/>
            </a:ln>
          </p:spPr>
          <p:txBody>
            <a:bodyPr>
              <a:spAutoFit/>
            </a:bodyPr>
            <a:lstStyle/>
            <a:p>
              <a:r>
                <a:rPr lang="en-US" sz="2000">
                  <a:latin typeface="Gill Sans MT" pitchFamily="34" charset="0"/>
                </a:rPr>
                <a:t>FZ918 area is around 30,000 dunums, of which about 12,200 dunums are cultivated. The average yearly produce of the land is about 93 tons of barley and wheat (average yearly consumption of fodder in the FZ918 is about 370 tons/year)</a:t>
              </a:r>
            </a:p>
          </p:txBody>
        </p:sp>
        <p:sp>
          <p:nvSpPr>
            <p:cNvPr id="37" name="TextBox 36"/>
            <p:cNvSpPr txBox="1"/>
            <p:nvPr/>
          </p:nvSpPr>
          <p:spPr>
            <a:xfrm>
              <a:off x="900113" y="236538"/>
              <a:ext cx="7029449" cy="1323975"/>
            </a:xfrm>
            <a:prstGeom prst="rect">
              <a:avLst/>
            </a:prstGeom>
            <a:noFill/>
          </p:spPr>
          <p:txBody>
            <a:bodyPr>
              <a:spAutoFit/>
            </a:bodyPr>
            <a:lstStyle/>
            <a:p>
              <a:pPr>
                <a:defRPr/>
              </a:pPr>
              <a:r>
                <a:rPr lang="en-US" sz="4000" dirty="0">
                  <a:solidFill>
                    <a:schemeClr val="bg1"/>
                  </a:solidFill>
                  <a:effectLst>
                    <a:outerShdw blurRad="38100" dist="38100" dir="2700000" algn="tl">
                      <a:srgbClr val="000000">
                        <a:alpha val="43137"/>
                      </a:srgbClr>
                    </a:outerShdw>
                  </a:effectLst>
                  <a:latin typeface="Gill Sans MT" pitchFamily="34" charset="0"/>
                  <a:cs typeface="Arial" charset="0"/>
                </a:rPr>
                <a:t>LIMITED ACCESS TO LAND AND LIVELIHOODS</a:t>
              </a:r>
            </a:p>
          </p:txBody>
        </p:sp>
      </p:grpSp>
      <p:grpSp>
        <p:nvGrpSpPr>
          <p:cNvPr id="19" name="develop_pic"/>
          <p:cNvGrpSpPr>
            <a:grpSpLocks/>
          </p:cNvGrpSpPr>
          <p:nvPr/>
        </p:nvGrpSpPr>
        <p:grpSpPr bwMode="auto">
          <a:xfrm>
            <a:off x="0" y="0"/>
            <a:ext cx="9144000" cy="6858000"/>
            <a:chOff x="0" y="0"/>
            <a:chExt cx="9144000" cy="6858000"/>
          </a:xfrm>
        </p:grpSpPr>
        <p:sp>
          <p:nvSpPr>
            <p:cNvPr id="28" name="Rectangle 27"/>
            <p:cNvSpPr/>
            <p:nvPr/>
          </p:nvSpPr>
          <p:spPr bwMode="auto">
            <a:xfrm>
              <a:off x="0" y="0"/>
              <a:ext cx="9144000" cy="6858000"/>
            </a:xfrm>
            <a:prstGeom prst="rect">
              <a:avLst/>
            </a:prstGeom>
            <a:solidFill>
              <a:schemeClr val="bg1">
                <a:lumMod val="85000"/>
              </a:schemeClr>
            </a:solidFill>
            <a:ln w="9525">
              <a:noFill/>
              <a:miter lim="800000"/>
              <a:headEnd/>
              <a:tailEnd/>
            </a:ln>
          </p:spPr>
          <p:txBody>
            <a:bodyPr anchor="ctr"/>
            <a:lstStyle/>
            <a:p>
              <a:pPr algn="ctr" fontAlgn="auto">
                <a:spcBef>
                  <a:spcPts val="0"/>
                </a:spcBef>
                <a:spcAft>
                  <a:spcPts val="0"/>
                </a:spcAft>
                <a:defRPr/>
              </a:pPr>
              <a:endParaRPr lang="en-US" b="1">
                <a:latin typeface="+mn-lt"/>
                <a:cs typeface="+mn-cs"/>
              </a:endParaRPr>
            </a:p>
          </p:txBody>
        </p:sp>
        <p:pic>
          <p:nvPicPr>
            <p:cNvPr id="29" name="Picture 2" descr="\\psf\Home\Desktop\Works\Firing Zone\918 water cisterns.JP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96118" y="161386"/>
              <a:ext cx="7446989" cy="51007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0198" name="TextBox 29"/>
            <p:cNvSpPr txBox="1">
              <a:spLocks noChangeArrowheads="1"/>
            </p:cNvSpPr>
            <p:nvPr/>
          </p:nvSpPr>
          <p:spPr bwMode="auto">
            <a:xfrm>
              <a:off x="785004" y="5305245"/>
              <a:ext cx="7607574" cy="1323439"/>
            </a:xfrm>
            <a:prstGeom prst="rect">
              <a:avLst/>
            </a:prstGeom>
            <a:noFill/>
            <a:ln w="9525">
              <a:noFill/>
              <a:miter lim="800000"/>
              <a:headEnd/>
              <a:tailEnd/>
            </a:ln>
          </p:spPr>
          <p:txBody>
            <a:bodyPr>
              <a:spAutoFit/>
            </a:bodyPr>
            <a:lstStyle/>
            <a:p>
              <a:r>
                <a:rPr lang="en-US" sz="2000">
                  <a:latin typeface="Gill Sans MT" pitchFamily="34" charset="0"/>
                </a:rPr>
                <a:t>In FZ918 there is one school with facilities at 2 locations, both received demolition orders after being rehabilitated by international donors.  Five communities have small scale solar systems for electricity.  These facilities also received demolition orders.</a:t>
              </a:r>
            </a:p>
          </p:txBody>
        </p:sp>
        <p:sp>
          <p:nvSpPr>
            <p:cNvPr id="36" name="TextBox 35"/>
            <p:cNvSpPr txBox="1"/>
            <p:nvPr/>
          </p:nvSpPr>
          <p:spPr>
            <a:xfrm>
              <a:off x="871538" y="244475"/>
              <a:ext cx="7607300" cy="1323975"/>
            </a:xfrm>
            <a:prstGeom prst="rect">
              <a:avLst/>
            </a:prstGeom>
            <a:noFill/>
          </p:spPr>
          <p:txBody>
            <a:bodyPr>
              <a:spAutoFit/>
            </a:bodyPr>
            <a:lstStyle/>
            <a:p>
              <a:pPr>
                <a:defRPr/>
              </a:pPr>
              <a:r>
                <a:rPr lang="en-US" sz="4000" dirty="0">
                  <a:solidFill>
                    <a:schemeClr val="bg1"/>
                  </a:solidFill>
                  <a:effectLst>
                    <a:outerShdw blurRad="38100" dist="38100" dir="2700000" algn="tl">
                      <a:srgbClr val="000000">
                        <a:alpha val="43137"/>
                      </a:srgbClr>
                    </a:outerShdw>
                  </a:effectLst>
                  <a:latin typeface="Gill Sans MT" pitchFamily="34" charset="0"/>
                  <a:cs typeface="Arial" charset="0"/>
                </a:rPr>
                <a:t>INABILITY TO DEVELOP COMMUNITIES</a:t>
              </a:r>
            </a:p>
          </p:txBody>
        </p:sp>
      </p:grpSp>
      <p:grpSp>
        <p:nvGrpSpPr>
          <p:cNvPr id="23" name="Roads_pic"/>
          <p:cNvGrpSpPr>
            <a:grpSpLocks/>
          </p:cNvGrpSpPr>
          <p:nvPr/>
        </p:nvGrpSpPr>
        <p:grpSpPr bwMode="auto">
          <a:xfrm>
            <a:off x="0" y="0"/>
            <a:ext cx="9144000" cy="6858000"/>
            <a:chOff x="0" y="0"/>
            <a:chExt cx="9144000" cy="6858000"/>
          </a:xfrm>
        </p:grpSpPr>
        <p:sp>
          <p:nvSpPr>
            <p:cNvPr id="32" name="Rectangle 31"/>
            <p:cNvSpPr/>
            <p:nvPr/>
          </p:nvSpPr>
          <p:spPr bwMode="auto">
            <a:xfrm>
              <a:off x="0" y="0"/>
              <a:ext cx="9144000" cy="6858000"/>
            </a:xfrm>
            <a:prstGeom prst="rect">
              <a:avLst/>
            </a:prstGeom>
            <a:solidFill>
              <a:schemeClr val="bg1">
                <a:lumMod val="85000"/>
              </a:schemeClr>
            </a:solidFill>
            <a:ln w="9525">
              <a:noFill/>
              <a:miter lim="800000"/>
              <a:headEnd/>
              <a:tailEnd/>
            </a:ln>
          </p:spPr>
          <p:txBody>
            <a:bodyPr anchor="ctr"/>
            <a:lstStyle/>
            <a:p>
              <a:pPr algn="ctr" fontAlgn="auto">
                <a:spcBef>
                  <a:spcPts val="0"/>
                </a:spcBef>
                <a:spcAft>
                  <a:spcPts val="0"/>
                </a:spcAft>
                <a:defRPr/>
              </a:pPr>
              <a:endParaRPr lang="en-US" b="1">
                <a:latin typeface="+mn-lt"/>
                <a:cs typeface="+mn-cs"/>
              </a:endParaRPr>
            </a:p>
          </p:txBody>
        </p:sp>
        <p:pic>
          <p:nvPicPr>
            <p:cNvPr id="33" name="Picture 2" descr="\\psf\Home\Desktop\Works\Firing Zone\918 water cisterns.JP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847874" y="140538"/>
              <a:ext cx="7446989" cy="52362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0194" name="TextBox 33"/>
            <p:cNvSpPr txBox="1">
              <a:spLocks noChangeArrowheads="1"/>
            </p:cNvSpPr>
            <p:nvPr/>
          </p:nvSpPr>
          <p:spPr bwMode="auto">
            <a:xfrm>
              <a:off x="827212" y="5426015"/>
              <a:ext cx="7565366" cy="1323439"/>
            </a:xfrm>
            <a:prstGeom prst="rect">
              <a:avLst/>
            </a:prstGeom>
            <a:noFill/>
            <a:ln w="9525">
              <a:noFill/>
              <a:miter lim="800000"/>
              <a:headEnd/>
              <a:tailEnd/>
            </a:ln>
          </p:spPr>
          <p:txBody>
            <a:bodyPr>
              <a:spAutoFit/>
            </a:bodyPr>
            <a:lstStyle/>
            <a:p>
              <a:r>
                <a:rPr lang="en-US" sz="2000">
                  <a:latin typeface="Gill Sans MT" pitchFamily="34" charset="0"/>
                </a:rPr>
                <a:t>In FZ918, there are no paved roads. Some are closed due to settlement activities, forcing people to use longer, rocky detours.  The road connecting Jinba to road 316 received a demolition order after it was partially rehabilitated by international donors.</a:t>
              </a:r>
            </a:p>
          </p:txBody>
        </p:sp>
        <p:sp>
          <p:nvSpPr>
            <p:cNvPr id="35" name="TextBox 34"/>
            <p:cNvSpPr txBox="1"/>
            <p:nvPr/>
          </p:nvSpPr>
          <p:spPr>
            <a:xfrm>
              <a:off x="912813" y="198438"/>
              <a:ext cx="7161212" cy="708025"/>
            </a:xfrm>
            <a:prstGeom prst="rect">
              <a:avLst/>
            </a:prstGeom>
            <a:noFill/>
          </p:spPr>
          <p:txBody>
            <a:bodyPr>
              <a:spAutoFit/>
            </a:bodyPr>
            <a:lstStyle/>
            <a:p>
              <a:pPr>
                <a:defRPr/>
              </a:pPr>
              <a:r>
                <a:rPr lang="en-US" sz="4000" dirty="0">
                  <a:solidFill>
                    <a:schemeClr val="bg1"/>
                  </a:solidFill>
                  <a:effectLst>
                    <a:outerShdw blurRad="38100" dist="38100" dir="2700000" algn="tl">
                      <a:srgbClr val="000000">
                        <a:alpha val="43137"/>
                      </a:srgbClr>
                    </a:outerShdw>
                  </a:effectLst>
                  <a:latin typeface="Gill Sans MT" pitchFamily="34" charset="0"/>
                  <a:cs typeface="Arial" charset="0"/>
                </a:rPr>
                <a:t>LIMITED ACCESS TO SERVICES</a:t>
              </a:r>
            </a:p>
          </p:txBody>
        </p:sp>
      </p:gr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lide(fromBottom)">
                                      <p:cBhvr>
                                        <p:cTn id="10" dur="300"/>
                                        <p:tgtEl>
                                          <p:spTgt spid="5"/>
                                        </p:tgtEl>
                                      </p:cBhvr>
                                    </p:animEffect>
                                  </p:childTnLst>
                                </p:cTn>
                              </p:par>
                              <p:par>
                                <p:cTn id="11" presetID="12" presetClass="entr" presetSubtype="4"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slide(fromBottom)">
                                      <p:cBhvr>
                                        <p:cTn id="13" dur="300"/>
                                        <p:tgtEl>
                                          <p:spTgt spid="7"/>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slide(fromBottom)">
                                      <p:cBhvr>
                                        <p:cTn id="16" dur="300"/>
                                        <p:tgtEl>
                                          <p:spTgt spid="8"/>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slide(fromBottom)">
                                      <p:cBhvr>
                                        <p:cTn id="19" dur="300"/>
                                        <p:tgtEl>
                                          <p:spTgt spid="9"/>
                                        </p:tgtEl>
                                      </p:cBhvr>
                                    </p:animEffect>
                                  </p:childTnLst>
                                </p:cTn>
                              </p:par>
                              <p:par>
                                <p:cTn id="20" presetID="12" presetClass="entr" presetSubtype="4"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slide(fromBottom)">
                                      <p:cBhvr>
                                        <p:cTn id="22" dur="300"/>
                                        <p:tgtEl>
                                          <p:spTgt spid="10"/>
                                        </p:tgtEl>
                                      </p:cBhvr>
                                    </p:animEffect>
                                  </p:childTnLst>
                                </p:cTn>
                              </p:par>
                              <p:par>
                                <p:cTn id="23" presetID="12" presetClass="entr" presetSubtype="4"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slide(fromBottom)">
                                      <p:cBhvr>
                                        <p:cTn id="25" dur="300"/>
                                        <p:tgtEl>
                                          <p:spTgt spid="11"/>
                                        </p:tgtEl>
                                      </p:cBhvr>
                                    </p:animEffect>
                                  </p:childTnLst>
                                </p:cTn>
                              </p:par>
                            </p:childTnLst>
                          </p:cTn>
                        </p:par>
                        <p:par>
                          <p:cTn id="26" fill="hold">
                            <p:stCondLst>
                              <p:cond delay="500"/>
                            </p:stCondLst>
                            <p:childTnLst>
                              <p:par>
                                <p:cTn id="27" presetID="18" presetClass="entr" presetSubtype="12" fill="hold" nodeType="afterEffect">
                                  <p:stCondLst>
                                    <p:cond delay="0"/>
                                  </p:stCondLst>
                                  <p:childTnLst>
                                    <p:set>
                                      <p:cBhvr>
                                        <p:cTn id="28" dur="1" fill="hold">
                                          <p:stCondLst>
                                            <p:cond delay="0"/>
                                          </p:stCondLst>
                                        </p:cTn>
                                        <p:tgtEl>
                                          <p:spTgt spid="41"/>
                                        </p:tgtEl>
                                        <p:attrNameLst>
                                          <p:attrName>style.visibility</p:attrName>
                                        </p:attrNameLst>
                                      </p:cBhvr>
                                      <p:to>
                                        <p:strVal val="visible"/>
                                      </p:to>
                                    </p:set>
                                    <p:animEffect transition="in" filter="strips(downLeft)">
                                      <p:cBhvr>
                                        <p:cTn id="29"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5"/>
                    </p:tgtEl>
                  </p:cond>
                </p:stCondLst>
                <p:endSync evt="end" delay="0">
                  <p:rtn val="all"/>
                </p:endSync>
                <p:childTnLst>
                  <p:par>
                    <p:cTn id="31" fill="hold">
                      <p:stCondLst>
                        <p:cond delay="0"/>
                      </p:stCondLst>
                      <p:childTnLst>
                        <p:par>
                          <p:cTn id="32" fill="hold">
                            <p:stCondLst>
                              <p:cond delay="0"/>
                            </p:stCondLst>
                            <p:childTnLst>
                              <p:par>
                                <p:cTn id="33" presetID="18" presetClass="entr" presetSubtype="12"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strips(downLeft)">
                                      <p:cBhvr>
                                        <p:cTn id="35" dur="500"/>
                                        <p:tgtEl>
                                          <p:spTgt spid="3"/>
                                        </p:tgtEl>
                                      </p:cBhvr>
                                    </p:animEffect>
                                  </p:childTnLst>
                                </p:cTn>
                              </p:par>
                            </p:childTnLst>
                          </p:cTn>
                        </p:par>
                      </p:childTnLst>
                    </p:cTn>
                  </p:par>
                </p:childTnLst>
              </p:cTn>
              <p:nextCondLst>
                <p:cond evt="onClick" delay="0">
                  <p:tgtEl>
                    <p:spTgt spid="5"/>
                  </p:tgtEl>
                </p:cond>
              </p:nextCondLst>
            </p:seq>
            <p:seq concurrent="1" nextAc="seek">
              <p:cTn id="36" restart="whenNotActive" fill="hold" evtFilter="cancelBubble" nodeType="interactiveSeq">
                <p:stCondLst>
                  <p:cond evt="onClick" delay="0">
                    <p:tgtEl>
                      <p:spTgt spid="3"/>
                    </p:tgtEl>
                  </p:cond>
                </p:stCondLst>
                <p:endSync evt="end" delay="0">
                  <p:rtn val="all"/>
                </p:endSync>
                <p:childTnLst>
                  <p:par>
                    <p:cTn id="37" fill="hold">
                      <p:stCondLst>
                        <p:cond delay="0"/>
                      </p:stCondLst>
                      <p:childTnLst>
                        <p:par>
                          <p:cTn id="38" fill="hold">
                            <p:stCondLst>
                              <p:cond delay="0"/>
                            </p:stCondLst>
                            <p:childTnLst>
                              <p:par>
                                <p:cTn id="39" presetID="18" presetClass="exit" presetSubtype="12" fill="hold" nodeType="clickEffect">
                                  <p:stCondLst>
                                    <p:cond delay="0"/>
                                  </p:stCondLst>
                                  <p:childTnLst>
                                    <p:animEffect transition="out" filter="strips(downLeft)">
                                      <p:cBhvr>
                                        <p:cTn id="40" dur="500"/>
                                        <p:tgtEl>
                                          <p:spTgt spid="3"/>
                                        </p:tgtEl>
                                      </p:cBhvr>
                                    </p:animEffect>
                                    <p:set>
                                      <p:cBhvr>
                                        <p:cTn id="41"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42" restart="whenNotActive" fill="hold" evtFilter="cancelBubble" nodeType="interactiveSeq">
                <p:stCondLst>
                  <p:cond evt="onClick" delay="0">
                    <p:tgtEl>
                      <p:spTgt spid="11"/>
                    </p:tgtEl>
                  </p:cond>
                </p:stCondLst>
                <p:endSync evt="end" delay="0">
                  <p:rtn val="all"/>
                </p:endSync>
                <p:childTnLst>
                  <p:par>
                    <p:cTn id="43" fill="hold">
                      <p:stCondLst>
                        <p:cond delay="0"/>
                      </p:stCondLst>
                      <p:childTnLst>
                        <p:par>
                          <p:cTn id="44" fill="hold">
                            <p:stCondLst>
                              <p:cond delay="0"/>
                            </p:stCondLst>
                            <p:childTnLst>
                              <p:par>
                                <p:cTn id="45" presetID="18" presetClass="entr" presetSubtype="12"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strips(downLeft)">
                                      <p:cBhvr>
                                        <p:cTn id="47" dur="500"/>
                                        <p:tgtEl>
                                          <p:spTgt spid="14"/>
                                        </p:tgtEl>
                                      </p:cBhvr>
                                    </p:animEffect>
                                  </p:childTnLst>
                                </p:cTn>
                              </p:par>
                            </p:childTnLst>
                          </p:cTn>
                        </p:par>
                      </p:childTnLst>
                    </p:cTn>
                  </p:par>
                </p:childTnLst>
              </p:cTn>
              <p:nextCondLst>
                <p:cond evt="onClick" delay="0">
                  <p:tgtEl>
                    <p:spTgt spid="11"/>
                  </p:tgtEl>
                </p:cond>
              </p:nextCondLst>
            </p:seq>
            <p:seq concurrent="1" nextAc="seek">
              <p:cTn id="48" restart="whenNotActive" fill="hold" evtFilter="cancelBubble" nodeType="interactiveSeq">
                <p:stCondLst>
                  <p:cond evt="onClick" delay="0">
                    <p:tgtEl>
                      <p:spTgt spid="14"/>
                    </p:tgtEl>
                  </p:cond>
                </p:stCondLst>
                <p:endSync evt="end" delay="0">
                  <p:rtn val="all"/>
                </p:endSync>
                <p:childTnLst>
                  <p:par>
                    <p:cTn id="49" fill="hold">
                      <p:stCondLst>
                        <p:cond delay="0"/>
                      </p:stCondLst>
                      <p:childTnLst>
                        <p:par>
                          <p:cTn id="50" fill="hold">
                            <p:stCondLst>
                              <p:cond delay="0"/>
                            </p:stCondLst>
                            <p:childTnLst>
                              <p:par>
                                <p:cTn id="51" presetID="18" presetClass="exit" presetSubtype="12" fill="hold" nodeType="clickEffect">
                                  <p:stCondLst>
                                    <p:cond delay="0"/>
                                  </p:stCondLst>
                                  <p:childTnLst>
                                    <p:animEffect transition="out" filter="strips(downLeft)">
                                      <p:cBhvr>
                                        <p:cTn id="52" dur="500"/>
                                        <p:tgtEl>
                                          <p:spTgt spid="14"/>
                                        </p:tgtEl>
                                      </p:cBhvr>
                                    </p:animEffect>
                                    <p:set>
                                      <p:cBhvr>
                                        <p:cTn id="5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54" restart="whenNotActive" fill="hold" evtFilter="cancelBubble" nodeType="interactiveSeq">
                <p:stCondLst>
                  <p:cond evt="onClick" delay="0">
                    <p:tgtEl>
                      <p:spTgt spid="7"/>
                    </p:tgtEl>
                  </p:cond>
                </p:stCondLst>
                <p:endSync evt="end" delay="0">
                  <p:rtn val="all"/>
                </p:endSync>
                <p:childTnLst>
                  <p:par>
                    <p:cTn id="55" fill="hold">
                      <p:stCondLst>
                        <p:cond delay="0"/>
                      </p:stCondLst>
                      <p:childTnLst>
                        <p:par>
                          <p:cTn id="56" fill="hold">
                            <p:stCondLst>
                              <p:cond delay="0"/>
                            </p:stCondLst>
                            <p:childTnLst>
                              <p:par>
                                <p:cTn id="57" presetID="18" presetClass="entr" presetSubtype="12" fill="hold" nodeType="clickEffect">
                                  <p:stCondLst>
                                    <p:cond delay="0"/>
                                  </p:stCondLst>
                                  <p:childTnLst>
                                    <p:set>
                                      <p:cBhvr>
                                        <p:cTn id="58" dur="1" fill="hold">
                                          <p:stCondLst>
                                            <p:cond delay="0"/>
                                          </p:stCondLst>
                                        </p:cTn>
                                        <p:tgtEl>
                                          <p:spTgt spid="4"/>
                                        </p:tgtEl>
                                        <p:attrNameLst>
                                          <p:attrName>style.visibility</p:attrName>
                                        </p:attrNameLst>
                                      </p:cBhvr>
                                      <p:to>
                                        <p:strVal val="visible"/>
                                      </p:to>
                                    </p:set>
                                    <p:animEffect transition="in" filter="strips(downLeft)">
                                      <p:cBhvr>
                                        <p:cTn id="59" dur="500"/>
                                        <p:tgtEl>
                                          <p:spTgt spid="4"/>
                                        </p:tgtEl>
                                      </p:cBhvr>
                                    </p:animEffect>
                                  </p:childTnLst>
                                </p:cTn>
                              </p:par>
                            </p:childTnLst>
                          </p:cTn>
                        </p:par>
                      </p:childTnLst>
                    </p:cTn>
                  </p:par>
                </p:childTnLst>
              </p:cTn>
              <p:nextCondLst>
                <p:cond evt="onClick" delay="0">
                  <p:tgtEl>
                    <p:spTgt spid="7"/>
                  </p:tgtEl>
                </p:cond>
              </p:nextCondLst>
            </p:seq>
            <p:seq concurrent="1" nextAc="seek">
              <p:cTn id="60" restart="whenNotActive" fill="hold" evtFilter="cancelBubble" nodeType="interactiveSeq">
                <p:stCondLst>
                  <p:cond evt="onClick" delay="0">
                    <p:tgtEl>
                      <p:spTgt spid="4"/>
                    </p:tgtEl>
                  </p:cond>
                </p:stCondLst>
                <p:endSync evt="end" delay="0">
                  <p:rtn val="all"/>
                </p:endSync>
                <p:childTnLst>
                  <p:par>
                    <p:cTn id="61" fill="hold">
                      <p:stCondLst>
                        <p:cond delay="0"/>
                      </p:stCondLst>
                      <p:childTnLst>
                        <p:par>
                          <p:cTn id="62" fill="hold">
                            <p:stCondLst>
                              <p:cond delay="0"/>
                            </p:stCondLst>
                            <p:childTnLst>
                              <p:par>
                                <p:cTn id="63" presetID="18" presetClass="exit" presetSubtype="12" fill="hold" nodeType="clickEffect">
                                  <p:stCondLst>
                                    <p:cond delay="0"/>
                                  </p:stCondLst>
                                  <p:childTnLst>
                                    <p:animEffect transition="out" filter="strips(downLeft)">
                                      <p:cBhvr>
                                        <p:cTn id="64" dur="500"/>
                                        <p:tgtEl>
                                          <p:spTgt spid="4"/>
                                        </p:tgtEl>
                                      </p:cBhvr>
                                    </p:animEffect>
                                    <p:set>
                                      <p:cBhvr>
                                        <p:cTn id="65"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66" restart="whenNotActive" fill="hold" evtFilter="cancelBubble" nodeType="interactiveSeq">
                <p:stCondLst>
                  <p:cond evt="onClick" delay="0">
                    <p:tgtEl>
                      <p:spTgt spid="8"/>
                    </p:tgtEl>
                  </p:cond>
                </p:stCondLst>
                <p:endSync evt="end" delay="0">
                  <p:rtn val="all"/>
                </p:endSync>
                <p:childTnLst>
                  <p:par>
                    <p:cTn id="67" fill="hold">
                      <p:stCondLst>
                        <p:cond delay="0"/>
                      </p:stCondLst>
                      <p:childTnLst>
                        <p:par>
                          <p:cTn id="68" fill="hold">
                            <p:stCondLst>
                              <p:cond delay="0"/>
                            </p:stCondLst>
                            <p:childTnLst>
                              <p:par>
                                <p:cTn id="69" presetID="18" presetClass="entr" presetSubtype="12" fill="hold" nodeType="click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strips(downLeft)">
                                      <p:cBhvr>
                                        <p:cTn id="71" dur="500"/>
                                        <p:tgtEl>
                                          <p:spTgt spid="15"/>
                                        </p:tgtEl>
                                      </p:cBhvr>
                                    </p:animEffect>
                                  </p:childTnLst>
                                </p:cTn>
                              </p:par>
                            </p:childTnLst>
                          </p:cTn>
                        </p:par>
                      </p:childTnLst>
                    </p:cTn>
                  </p:par>
                </p:childTnLst>
              </p:cTn>
              <p:nextCondLst>
                <p:cond evt="onClick" delay="0">
                  <p:tgtEl>
                    <p:spTgt spid="8"/>
                  </p:tgtEl>
                </p:cond>
              </p:nextCondLst>
            </p:seq>
            <p:seq concurrent="1" nextAc="seek">
              <p:cTn id="72" restart="whenNotActive" fill="hold" evtFilter="cancelBubble" nodeType="interactiveSeq">
                <p:stCondLst>
                  <p:cond evt="onClick" delay="0">
                    <p:tgtEl>
                      <p:spTgt spid="15"/>
                    </p:tgtEl>
                  </p:cond>
                </p:stCondLst>
                <p:endSync evt="end" delay="0">
                  <p:rtn val="all"/>
                </p:endSync>
                <p:childTnLst>
                  <p:par>
                    <p:cTn id="73" fill="hold">
                      <p:stCondLst>
                        <p:cond delay="0"/>
                      </p:stCondLst>
                      <p:childTnLst>
                        <p:par>
                          <p:cTn id="74" fill="hold">
                            <p:stCondLst>
                              <p:cond delay="0"/>
                            </p:stCondLst>
                            <p:childTnLst>
                              <p:par>
                                <p:cTn id="75" presetID="18" presetClass="exit" presetSubtype="12" fill="hold" nodeType="clickEffect">
                                  <p:stCondLst>
                                    <p:cond delay="0"/>
                                  </p:stCondLst>
                                  <p:childTnLst>
                                    <p:animEffect transition="out" filter="strips(downLeft)">
                                      <p:cBhvr>
                                        <p:cTn id="76" dur="500"/>
                                        <p:tgtEl>
                                          <p:spTgt spid="15"/>
                                        </p:tgtEl>
                                      </p:cBhvr>
                                    </p:animEffect>
                                    <p:set>
                                      <p:cBhvr>
                                        <p:cTn id="7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78" restart="whenNotActive" fill="hold" evtFilter="cancelBubble" nodeType="interactiveSeq">
                <p:stCondLst>
                  <p:cond evt="onClick" delay="0">
                    <p:tgtEl>
                      <p:spTgt spid="9"/>
                    </p:tgtEl>
                  </p:cond>
                </p:stCondLst>
                <p:endSync evt="end" delay="0">
                  <p:rtn val="all"/>
                </p:endSync>
                <p:childTnLst>
                  <p:par>
                    <p:cTn id="79" fill="hold">
                      <p:stCondLst>
                        <p:cond delay="0"/>
                      </p:stCondLst>
                      <p:childTnLst>
                        <p:par>
                          <p:cTn id="80" fill="hold">
                            <p:stCondLst>
                              <p:cond delay="0"/>
                            </p:stCondLst>
                            <p:childTnLst>
                              <p:par>
                                <p:cTn id="81" presetID="18" presetClass="entr" presetSubtype="12" fill="hold" nodeType="clickEffect">
                                  <p:stCondLst>
                                    <p:cond delay="0"/>
                                  </p:stCondLst>
                                  <p:childTnLst>
                                    <p:set>
                                      <p:cBhvr>
                                        <p:cTn id="82" dur="1" fill="hold">
                                          <p:stCondLst>
                                            <p:cond delay="0"/>
                                          </p:stCondLst>
                                        </p:cTn>
                                        <p:tgtEl>
                                          <p:spTgt spid="19"/>
                                        </p:tgtEl>
                                        <p:attrNameLst>
                                          <p:attrName>style.visibility</p:attrName>
                                        </p:attrNameLst>
                                      </p:cBhvr>
                                      <p:to>
                                        <p:strVal val="visible"/>
                                      </p:to>
                                    </p:set>
                                    <p:animEffect transition="in" filter="strips(downLeft)">
                                      <p:cBhvr>
                                        <p:cTn id="83" dur="500"/>
                                        <p:tgtEl>
                                          <p:spTgt spid="19"/>
                                        </p:tgtEl>
                                      </p:cBhvr>
                                    </p:animEffect>
                                  </p:childTnLst>
                                </p:cTn>
                              </p:par>
                            </p:childTnLst>
                          </p:cTn>
                        </p:par>
                      </p:childTnLst>
                    </p:cTn>
                  </p:par>
                </p:childTnLst>
              </p:cTn>
              <p:nextCondLst>
                <p:cond evt="onClick" delay="0">
                  <p:tgtEl>
                    <p:spTgt spid="9"/>
                  </p:tgtEl>
                </p:cond>
              </p:nextCondLst>
            </p:seq>
            <p:seq concurrent="1" nextAc="seek">
              <p:cTn id="84" restart="whenNotActive" fill="hold" evtFilter="cancelBubble" nodeType="interactiveSeq">
                <p:stCondLst>
                  <p:cond evt="onClick" delay="0">
                    <p:tgtEl>
                      <p:spTgt spid="19"/>
                    </p:tgtEl>
                  </p:cond>
                </p:stCondLst>
                <p:endSync evt="end" delay="0">
                  <p:rtn val="all"/>
                </p:endSync>
                <p:childTnLst>
                  <p:par>
                    <p:cTn id="85" fill="hold">
                      <p:stCondLst>
                        <p:cond delay="0"/>
                      </p:stCondLst>
                      <p:childTnLst>
                        <p:par>
                          <p:cTn id="86" fill="hold">
                            <p:stCondLst>
                              <p:cond delay="0"/>
                            </p:stCondLst>
                            <p:childTnLst>
                              <p:par>
                                <p:cTn id="87" presetID="18" presetClass="exit" presetSubtype="12" fill="hold" nodeType="clickEffect">
                                  <p:stCondLst>
                                    <p:cond delay="0"/>
                                  </p:stCondLst>
                                  <p:childTnLst>
                                    <p:animEffect transition="out" filter="strips(downLeft)">
                                      <p:cBhvr>
                                        <p:cTn id="88" dur="500"/>
                                        <p:tgtEl>
                                          <p:spTgt spid="19"/>
                                        </p:tgtEl>
                                      </p:cBhvr>
                                    </p:animEffect>
                                    <p:set>
                                      <p:cBhvr>
                                        <p:cTn id="89"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90" restart="whenNotActive" fill="hold" evtFilter="cancelBubble" nodeType="interactiveSeq">
                <p:stCondLst>
                  <p:cond evt="onClick" delay="0">
                    <p:tgtEl>
                      <p:spTgt spid="10"/>
                    </p:tgtEl>
                  </p:cond>
                </p:stCondLst>
                <p:endSync evt="end" delay="0">
                  <p:rtn val="all"/>
                </p:endSync>
                <p:childTnLst>
                  <p:par>
                    <p:cTn id="91" fill="hold">
                      <p:stCondLst>
                        <p:cond delay="0"/>
                      </p:stCondLst>
                      <p:childTnLst>
                        <p:par>
                          <p:cTn id="92" fill="hold">
                            <p:stCondLst>
                              <p:cond delay="0"/>
                            </p:stCondLst>
                            <p:childTnLst>
                              <p:par>
                                <p:cTn id="93" presetID="18" presetClass="entr" presetSubtype="12" fill="hold" nodeType="clickEffect">
                                  <p:stCondLst>
                                    <p:cond delay="0"/>
                                  </p:stCondLst>
                                  <p:childTnLst>
                                    <p:set>
                                      <p:cBhvr>
                                        <p:cTn id="94" dur="1" fill="hold">
                                          <p:stCondLst>
                                            <p:cond delay="0"/>
                                          </p:stCondLst>
                                        </p:cTn>
                                        <p:tgtEl>
                                          <p:spTgt spid="23"/>
                                        </p:tgtEl>
                                        <p:attrNameLst>
                                          <p:attrName>style.visibility</p:attrName>
                                        </p:attrNameLst>
                                      </p:cBhvr>
                                      <p:to>
                                        <p:strVal val="visible"/>
                                      </p:to>
                                    </p:set>
                                    <p:animEffect transition="in" filter="strips(downLeft)">
                                      <p:cBhvr>
                                        <p:cTn id="95" dur="500"/>
                                        <p:tgtEl>
                                          <p:spTgt spid="23"/>
                                        </p:tgtEl>
                                      </p:cBhvr>
                                    </p:animEffect>
                                  </p:childTnLst>
                                </p:cTn>
                              </p:par>
                            </p:childTnLst>
                          </p:cTn>
                        </p:par>
                      </p:childTnLst>
                    </p:cTn>
                  </p:par>
                </p:childTnLst>
              </p:cTn>
              <p:nextCondLst>
                <p:cond evt="onClick" delay="0">
                  <p:tgtEl>
                    <p:spTgt spid="10"/>
                  </p:tgtEl>
                </p:cond>
              </p:nextCondLst>
            </p:seq>
            <p:seq concurrent="1" nextAc="seek">
              <p:cTn id="96" restart="whenNotActive" fill="hold" evtFilter="cancelBubble" nodeType="interactiveSeq">
                <p:stCondLst>
                  <p:cond evt="onClick" delay="0">
                    <p:tgtEl>
                      <p:spTgt spid="23"/>
                    </p:tgtEl>
                  </p:cond>
                </p:stCondLst>
                <p:endSync evt="end" delay="0">
                  <p:rtn val="all"/>
                </p:endSync>
                <p:childTnLst>
                  <p:par>
                    <p:cTn id="97" fill="hold">
                      <p:stCondLst>
                        <p:cond delay="0"/>
                      </p:stCondLst>
                      <p:childTnLst>
                        <p:par>
                          <p:cTn id="98" fill="hold">
                            <p:stCondLst>
                              <p:cond delay="0"/>
                            </p:stCondLst>
                            <p:childTnLst>
                              <p:par>
                                <p:cTn id="99" presetID="18" presetClass="exit" presetSubtype="12" fill="hold" nodeType="clickEffect">
                                  <p:stCondLst>
                                    <p:cond delay="0"/>
                                  </p:stCondLst>
                                  <p:childTnLst>
                                    <p:animEffect transition="out" filter="strips(downLeft)">
                                      <p:cBhvr>
                                        <p:cTn id="100" dur="500"/>
                                        <p:tgtEl>
                                          <p:spTgt spid="23"/>
                                        </p:tgtEl>
                                      </p:cBhvr>
                                    </p:animEffect>
                                    <p:set>
                                      <p:cBhvr>
                                        <p:cTn id="101"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5" grpId="0" animBg="1"/>
      <p:bldP spid="7" grpId="0" animBg="1"/>
      <p:bldP spid="8" grpId="0" animBg="1"/>
      <p:bldP spid="9" grpId="0" animBg="1"/>
      <p:bldP spid="10"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Rectangle 154"/>
          <p:cNvSpPr/>
          <p:nvPr/>
        </p:nvSpPr>
        <p:spPr>
          <a:xfrm>
            <a:off x="980179" y="6438900"/>
            <a:ext cx="973343" cy="246221"/>
          </a:xfrm>
          <a:prstGeom prst="rect">
            <a:avLst/>
          </a:prstGeom>
        </p:spPr>
        <p:txBody>
          <a:bodyPr wrap="none">
            <a:spAutoFit/>
          </a:bodyPr>
          <a:lstStyle/>
          <a:p>
            <a:pPr marL="342900" indent="-342900" algn="ctr">
              <a:spcBef>
                <a:spcPts val="0"/>
              </a:spcBef>
              <a:defRPr/>
            </a:pPr>
            <a:r>
              <a:rPr lang="en-US" sz="1000" dirty="0" smtClean="0">
                <a:solidFill>
                  <a:schemeClr val="tx2"/>
                </a:solidFill>
                <a:latin typeface="Gill Sans MT" pitchFamily="34" charset="0"/>
              </a:rPr>
              <a:t>Gaza hostilities</a:t>
            </a:r>
            <a:endParaRPr lang="en-US" sz="1000" dirty="0">
              <a:solidFill>
                <a:schemeClr val="tx2"/>
              </a:solidFill>
              <a:latin typeface="Gill Sans MT" pitchFamily="34" charset="0"/>
            </a:endParaRPr>
          </a:p>
        </p:txBody>
      </p:sp>
      <p:sp>
        <p:nvSpPr>
          <p:cNvPr id="153" name="trigger sea restrictions">
            <a:hlinkClick r:id="rId3" action="ppaction://hlinksldjump" highlightClick="1"/>
          </p:cNvPr>
          <p:cNvSpPr/>
          <p:nvPr/>
        </p:nvSpPr>
        <p:spPr bwMode="auto">
          <a:xfrm>
            <a:off x="2103438" y="6454775"/>
            <a:ext cx="414337" cy="214313"/>
          </a:xfrm>
          <a:prstGeom prst="rect">
            <a:avLst/>
          </a:prstGeom>
          <a:solidFill>
            <a:schemeClr val="tx2">
              <a:lumMod val="60000"/>
              <a:lumOff val="40000"/>
            </a:schemeClr>
          </a:solidFill>
          <a:effectLst>
            <a:outerShdw blurRad="50800" dist="38100" dir="2700000" algn="tl" rotWithShape="0">
              <a:prstClr val="black">
                <a:alpha val="40000"/>
              </a:prstClr>
            </a:outerShdw>
          </a:effectLst>
        </p:spPr>
        <p:txBody>
          <a:bodyPr>
            <a:spAutoFit/>
          </a:bodyPr>
          <a:lstStyle/>
          <a:p>
            <a:pPr algn="ctr">
              <a:defRPr/>
            </a:pPr>
            <a:r>
              <a:rPr lang="en-US" sz="800" dirty="0" smtClean="0">
                <a:solidFill>
                  <a:schemeClr val="bg1"/>
                </a:solidFill>
                <a:latin typeface="Gill Sans MT" pitchFamily="34" charset="0"/>
              </a:rPr>
              <a:t>IDPs</a:t>
            </a:r>
            <a:endParaRPr lang="en-US" sz="800" dirty="0">
              <a:solidFill>
                <a:schemeClr val="bg1"/>
              </a:solidFill>
              <a:latin typeface="Gill Sans MT" pitchFamily="34" charset="0"/>
            </a:endParaRPr>
          </a:p>
        </p:txBody>
      </p:sp>
      <p:sp>
        <p:nvSpPr>
          <p:cNvPr id="154" name="trigger sea restrictions">
            <a:hlinkClick r:id="rId4" action="ppaction://hlinksldjump" highlightClick="1"/>
          </p:cNvPr>
          <p:cNvSpPr/>
          <p:nvPr/>
        </p:nvSpPr>
        <p:spPr bwMode="auto">
          <a:xfrm>
            <a:off x="2617787" y="6454775"/>
            <a:ext cx="1201737" cy="215444"/>
          </a:xfrm>
          <a:prstGeom prst="rect">
            <a:avLst/>
          </a:prstGeom>
          <a:solidFill>
            <a:schemeClr val="tx2">
              <a:lumMod val="60000"/>
              <a:lumOff val="40000"/>
            </a:schemeClr>
          </a:solidFill>
          <a:effectLst>
            <a:outerShdw blurRad="50800" dist="38100" dir="2700000" algn="tl" rotWithShape="0">
              <a:prstClr val="black">
                <a:alpha val="40000"/>
              </a:prstClr>
            </a:outerShdw>
          </a:effectLst>
        </p:spPr>
        <p:txBody>
          <a:bodyPr wrap="square">
            <a:spAutoFit/>
          </a:bodyPr>
          <a:lstStyle/>
          <a:p>
            <a:pPr algn="ctr">
              <a:defRPr/>
            </a:pPr>
            <a:r>
              <a:rPr lang="en-US" sz="800" dirty="0" smtClean="0">
                <a:solidFill>
                  <a:schemeClr val="bg1"/>
                </a:solidFill>
                <a:latin typeface="Gill Sans MT" pitchFamily="34" charset="0"/>
              </a:rPr>
              <a:t>Family fatalities</a:t>
            </a:r>
            <a:endParaRPr lang="en-US" sz="800" dirty="0">
              <a:solidFill>
                <a:schemeClr val="bg1"/>
              </a:solidFill>
              <a:latin typeface="Gill Sans MT" pitchFamily="34" charset="0"/>
            </a:endParaRPr>
          </a:p>
        </p:txBody>
      </p:sp>
      <p:sp>
        <p:nvSpPr>
          <p:cNvPr id="140" name="trigger fatalities chart">
            <a:hlinkClick r:id="" action="ppaction://noaction" highlightClick="1"/>
            <a:hlinkHover r:id="" action="ppaction://noaction" highlightClick="1"/>
          </p:cNvPr>
          <p:cNvSpPr txBox="1"/>
          <p:nvPr/>
        </p:nvSpPr>
        <p:spPr>
          <a:xfrm>
            <a:off x="775349" y="6118681"/>
            <a:ext cx="598487" cy="215444"/>
          </a:xfrm>
          <a:prstGeom prst="rect">
            <a:avLst/>
          </a:prstGeom>
          <a:gradFill>
            <a:gsLst>
              <a:gs pos="0">
                <a:schemeClr val="accent4"/>
              </a:gs>
              <a:gs pos="18000">
                <a:schemeClr val="bg1"/>
              </a:gs>
              <a:gs pos="100000">
                <a:schemeClr val="accent4"/>
              </a:gs>
            </a:gsLst>
            <a:lin ang="5400000" scaled="0"/>
          </a:gradFill>
          <a:effectLst>
            <a:outerShdw blurRad="50800" dist="38100" dir="2700000" algn="tl" rotWithShape="0">
              <a:prstClr val="black">
                <a:alpha val="40000"/>
              </a:prstClr>
            </a:outerShdw>
          </a:effectLst>
        </p:spPr>
        <p:txBody>
          <a:bodyPr wrap="square">
            <a:spAutoFit/>
          </a:bodyPr>
          <a:lstStyle/>
          <a:p>
            <a:pPr>
              <a:defRPr/>
            </a:pPr>
            <a:r>
              <a:rPr lang="en-US" sz="800" dirty="0" smtClean="0">
                <a:solidFill>
                  <a:schemeClr val="accent4">
                    <a:lumMod val="25000"/>
                  </a:schemeClr>
                </a:solidFill>
                <a:latin typeface="Gill Sans MT" pitchFamily="34" charset="0"/>
              </a:rPr>
              <a:t>Fatalities</a:t>
            </a:r>
            <a:endParaRPr lang="en-US" sz="800" dirty="0">
              <a:solidFill>
                <a:schemeClr val="accent4">
                  <a:lumMod val="25000"/>
                </a:schemeClr>
              </a:solidFill>
              <a:latin typeface="Gill Sans MT" pitchFamily="34" charset="0"/>
            </a:endParaRPr>
          </a:p>
        </p:txBody>
      </p:sp>
      <p:sp>
        <p:nvSpPr>
          <p:cNvPr id="147" name="trigger fatalities chart">
            <a:hlinkClick r:id="rId5" action="ppaction://hlinksldjump" highlightClick="1"/>
            <a:hlinkHover r:id="" action="ppaction://noaction" highlightClick="1"/>
          </p:cNvPr>
          <p:cNvSpPr txBox="1"/>
          <p:nvPr/>
        </p:nvSpPr>
        <p:spPr>
          <a:xfrm>
            <a:off x="1448300" y="6118681"/>
            <a:ext cx="855662" cy="215444"/>
          </a:xfrm>
          <a:prstGeom prst="rect">
            <a:avLst/>
          </a:prstGeom>
          <a:gradFill>
            <a:gsLst>
              <a:gs pos="0">
                <a:schemeClr val="accent4"/>
              </a:gs>
              <a:gs pos="18000">
                <a:schemeClr val="bg1"/>
              </a:gs>
              <a:gs pos="100000">
                <a:schemeClr val="accent4"/>
              </a:gs>
            </a:gsLst>
            <a:lin ang="5400000" scaled="0"/>
          </a:gradFill>
          <a:effectLst>
            <a:outerShdw blurRad="50800" dist="38100" dir="2700000" algn="tl" rotWithShape="0">
              <a:prstClr val="black">
                <a:alpha val="40000"/>
              </a:prstClr>
            </a:outerShdw>
          </a:effectLst>
        </p:spPr>
        <p:txBody>
          <a:bodyPr wrap="square">
            <a:spAutoFit/>
          </a:bodyPr>
          <a:lstStyle/>
          <a:p>
            <a:pPr>
              <a:defRPr/>
            </a:pPr>
            <a:r>
              <a:rPr lang="en-US" sz="800" dirty="0" smtClean="0">
                <a:solidFill>
                  <a:schemeClr val="accent4">
                    <a:lumMod val="25000"/>
                  </a:schemeClr>
                </a:solidFill>
                <a:latin typeface="Gill Sans MT" pitchFamily="34" charset="0"/>
              </a:rPr>
              <a:t>Exports</a:t>
            </a:r>
            <a:endParaRPr lang="en-US" sz="800" dirty="0">
              <a:solidFill>
                <a:schemeClr val="accent4">
                  <a:lumMod val="25000"/>
                </a:schemeClr>
              </a:solidFill>
              <a:latin typeface="Gill Sans MT" pitchFamily="34" charset="0"/>
            </a:endParaRPr>
          </a:p>
        </p:txBody>
      </p:sp>
      <p:sp>
        <p:nvSpPr>
          <p:cNvPr id="149" name="trigger Rafah chart">
            <a:hlinkClick r:id="" action="ppaction://noaction" highlightClick="1"/>
            <a:hlinkHover r:id="" action="ppaction://noaction" highlightClick="1"/>
          </p:cNvPr>
          <p:cNvSpPr txBox="1"/>
          <p:nvPr/>
        </p:nvSpPr>
        <p:spPr>
          <a:xfrm>
            <a:off x="2388232" y="6118681"/>
            <a:ext cx="716917" cy="215444"/>
          </a:xfrm>
          <a:prstGeom prst="rect">
            <a:avLst/>
          </a:prstGeom>
          <a:gradFill>
            <a:gsLst>
              <a:gs pos="0">
                <a:schemeClr val="accent4"/>
              </a:gs>
              <a:gs pos="18000">
                <a:schemeClr val="bg1"/>
              </a:gs>
              <a:gs pos="100000">
                <a:schemeClr val="accent4"/>
              </a:gs>
            </a:gsLst>
            <a:lin ang="5400000" scaled="0"/>
          </a:gradFill>
          <a:effectLst>
            <a:outerShdw blurRad="50800" dist="38100" dir="2700000" algn="tl" rotWithShape="0">
              <a:prstClr val="black">
                <a:alpha val="40000"/>
              </a:prstClr>
            </a:outerShdw>
          </a:effectLst>
        </p:spPr>
        <p:txBody>
          <a:bodyPr wrap="square">
            <a:spAutoFit/>
          </a:bodyPr>
          <a:lstStyle/>
          <a:p>
            <a:pPr>
              <a:defRPr/>
            </a:pPr>
            <a:r>
              <a:rPr lang="en-US" sz="800" dirty="0" smtClean="0">
                <a:solidFill>
                  <a:schemeClr val="accent4">
                    <a:lumMod val="25000"/>
                  </a:schemeClr>
                </a:solidFill>
                <a:latin typeface="Gill Sans MT" pitchFamily="34" charset="0"/>
              </a:rPr>
              <a:t>People </a:t>
            </a:r>
            <a:r>
              <a:rPr lang="en-US" sz="800" dirty="0" err="1" smtClean="0">
                <a:solidFill>
                  <a:schemeClr val="accent4">
                    <a:lumMod val="25000"/>
                  </a:schemeClr>
                </a:solidFill>
                <a:latin typeface="Gill Sans MT" pitchFamily="34" charset="0"/>
              </a:rPr>
              <a:t>Rafah</a:t>
            </a:r>
            <a:endParaRPr lang="en-US" sz="800" dirty="0">
              <a:solidFill>
                <a:schemeClr val="accent4">
                  <a:lumMod val="25000"/>
                </a:schemeClr>
              </a:solidFill>
              <a:latin typeface="Gill Sans MT" pitchFamily="34" charset="0"/>
            </a:endParaRPr>
          </a:p>
        </p:txBody>
      </p:sp>
      <p:sp>
        <p:nvSpPr>
          <p:cNvPr id="150" name="trigger Rafah chart">
            <a:hlinkClick r:id="rId6" action="ppaction://hlinksldjump" highlightClick="1"/>
            <a:hlinkHover r:id="" action="ppaction://noaction" highlightClick="1"/>
          </p:cNvPr>
          <p:cNvSpPr txBox="1"/>
          <p:nvPr/>
        </p:nvSpPr>
        <p:spPr>
          <a:xfrm>
            <a:off x="3289818" y="6118681"/>
            <a:ext cx="710682" cy="215444"/>
          </a:xfrm>
          <a:prstGeom prst="rect">
            <a:avLst/>
          </a:prstGeom>
          <a:gradFill>
            <a:gsLst>
              <a:gs pos="0">
                <a:schemeClr val="accent4"/>
              </a:gs>
              <a:gs pos="18000">
                <a:schemeClr val="bg1"/>
              </a:gs>
              <a:gs pos="100000">
                <a:schemeClr val="accent4"/>
              </a:gs>
            </a:gsLst>
            <a:lin ang="5400000" scaled="0"/>
          </a:gradFill>
          <a:effectLst>
            <a:outerShdw blurRad="50800" dist="38100" dir="2700000" algn="tl" rotWithShape="0">
              <a:prstClr val="black">
                <a:alpha val="40000"/>
              </a:prstClr>
            </a:outerShdw>
          </a:effectLst>
        </p:spPr>
        <p:txBody>
          <a:bodyPr wrap="square">
            <a:spAutoFit/>
          </a:bodyPr>
          <a:lstStyle/>
          <a:p>
            <a:pPr>
              <a:defRPr/>
            </a:pPr>
            <a:r>
              <a:rPr lang="en-US" sz="800" dirty="0" smtClean="0">
                <a:solidFill>
                  <a:schemeClr val="accent4">
                    <a:lumMod val="25000"/>
                  </a:schemeClr>
                </a:solidFill>
                <a:latin typeface="Gill Sans MT" pitchFamily="34" charset="0"/>
              </a:rPr>
              <a:t>People  </a:t>
            </a:r>
            <a:r>
              <a:rPr lang="en-US" sz="800" dirty="0" err="1" smtClean="0">
                <a:solidFill>
                  <a:schemeClr val="accent4">
                    <a:lumMod val="25000"/>
                  </a:schemeClr>
                </a:solidFill>
                <a:latin typeface="Gill Sans MT" pitchFamily="34" charset="0"/>
              </a:rPr>
              <a:t>Erez</a:t>
            </a:r>
            <a:endParaRPr lang="en-US" sz="800" dirty="0">
              <a:solidFill>
                <a:schemeClr val="accent4">
                  <a:lumMod val="25000"/>
                </a:schemeClr>
              </a:solidFill>
              <a:latin typeface="Gill Sans MT" pitchFamily="34" charset="0"/>
            </a:endParaRPr>
          </a:p>
        </p:txBody>
      </p:sp>
      <p:sp>
        <p:nvSpPr>
          <p:cNvPr id="12" name="whitebase"/>
          <p:cNvSpPr/>
          <p:nvPr/>
        </p:nvSpPr>
        <p:spPr bwMode="auto">
          <a:xfrm>
            <a:off x="4500563" y="157163"/>
            <a:ext cx="4643437" cy="6858000"/>
          </a:xfrm>
          <a:prstGeom prst="rect">
            <a:avLst/>
          </a:prstGeom>
          <a:solidFill>
            <a:schemeClr val="bg1"/>
          </a:solidFill>
          <a:ln w="9525">
            <a:noFill/>
            <a:miter lim="800000"/>
            <a:headEnd/>
            <a:tailEnd/>
          </a:ln>
        </p:spPr>
        <p:txBody>
          <a:bodyPr anchor="ctr"/>
          <a:lstStyle/>
          <a:p>
            <a:pPr algn="ctr" fontAlgn="auto">
              <a:spcBef>
                <a:spcPts val="0"/>
              </a:spcBef>
              <a:spcAft>
                <a:spcPts val="0"/>
              </a:spcAft>
              <a:defRPr/>
            </a:pPr>
            <a:endParaRPr lang="en-US" b="1">
              <a:latin typeface="+mn-lt"/>
              <a:cs typeface="+mn-cs"/>
            </a:endParaRPr>
          </a:p>
        </p:txBody>
      </p:sp>
      <p:pic>
        <p:nvPicPr>
          <p:cNvPr id="143362" name="basemap" descr="R:\filing\GIS\projects\Presentations\Presentation_2011\RevampedApril\gaza\pngs\basmap.png"/>
          <p:cNvPicPr>
            <a:picLocks noChangeAspect="1" noChangeArrowheads="1"/>
          </p:cNvPicPr>
          <p:nvPr/>
        </p:nvPicPr>
        <p:blipFill>
          <a:blip r:embed="rId7" cstate="email"/>
          <a:stretch>
            <a:fillRect/>
          </a:stretch>
        </p:blipFill>
        <p:spPr bwMode="auto">
          <a:xfrm>
            <a:off x="4465638" y="1861"/>
            <a:ext cx="4678362" cy="6612977"/>
          </a:xfrm>
          <a:prstGeom prst="rect">
            <a:avLst/>
          </a:prstGeom>
          <a:noFill/>
          <a:ln w="9525">
            <a:noFill/>
            <a:miter lim="800000"/>
            <a:headEnd/>
            <a:tailEnd/>
          </a:ln>
        </p:spPr>
      </p:pic>
      <p:pic>
        <p:nvPicPr>
          <p:cNvPr id="47" name="aireal" descr="R:\filing\GIS\projects\Presentations\Presentation_2011\RevampedApril\gaza\pngs\basmap.png"/>
          <p:cNvPicPr>
            <a:picLocks noChangeAspect="1" noChangeArrowheads="1"/>
          </p:cNvPicPr>
          <p:nvPr/>
        </p:nvPicPr>
        <p:blipFill>
          <a:blip r:embed="rId8" cstate="email"/>
          <a:srcRect/>
          <a:stretch>
            <a:fillRect/>
          </a:stretch>
        </p:blipFill>
        <p:spPr bwMode="auto">
          <a:xfrm>
            <a:off x="4465638" y="1588"/>
            <a:ext cx="4678362" cy="6613525"/>
          </a:xfrm>
          <a:prstGeom prst="rect">
            <a:avLst/>
          </a:prstGeom>
          <a:noFill/>
          <a:ln w="9525">
            <a:noFill/>
            <a:miter lim="800000"/>
            <a:headEnd/>
            <a:tailEnd/>
          </a:ln>
        </p:spPr>
      </p:pic>
      <p:pic>
        <p:nvPicPr>
          <p:cNvPr id="143368" name="Roads" descr="R:\filing\GIS\projects\Presentations\Presentation_2011\RevampedApril\gaza\pngs\roads.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4465638" y="0"/>
            <a:ext cx="4678362" cy="6616700"/>
          </a:xfrm>
          <a:prstGeom prst="rect">
            <a:avLst/>
          </a:prstGeom>
          <a:noFill/>
          <a:ln w="9525">
            <a:noFill/>
            <a:miter lim="800000"/>
            <a:headEnd/>
            <a:tailEnd/>
          </a:ln>
        </p:spPr>
      </p:pic>
      <p:pic>
        <p:nvPicPr>
          <p:cNvPr id="143361" name="3nm" descr="R:\filing\GIS\projects\Presentations\Presentation_2011\RevampedApril\gaza\pngs\3nm.png"/>
          <p:cNvPicPr>
            <a:picLocks noChangeAspect="1" noChangeArrowheads="1"/>
          </p:cNvPicPr>
          <p:nvPr/>
        </p:nvPicPr>
        <p:blipFill>
          <a:blip r:embed="rId10" cstate="email"/>
          <a:stretch>
            <a:fillRect/>
          </a:stretch>
        </p:blipFill>
        <p:spPr bwMode="auto">
          <a:xfrm>
            <a:off x="4479508" y="38171"/>
            <a:ext cx="4656472" cy="6571340"/>
          </a:xfrm>
          <a:prstGeom prst="rect">
            <a:avLst/>
          </a:prstGeom>
          <a:noFill/>
          <a:ln w="9525">
            <a:noFill/>
            <a:miter lim="800000"/>
            <a:headEnd/>
            <a:tailEnd/>
          </a:ln>
        </p:spPr>
      </p:pic>
      <p:pic>
        <p:nvPicPr>
          <p:cNvPr id="143364" name="fence" descr="R:\filing\GIS\projects\Presentations\Presentation_2011\RevampedApril\gaza\pngs\fence.png"/>
          <p:cNvPicPr>
            <a:picLocks noChangeAspect="1" noChangeArrowheads="1"/>
          </p:cNvPicPr>
          <p:nvPr/>
        </p:nvPicPr>
        <p:blipFill>
          <a:blip r:embed="rId11" cstate="email">
            <a:extLst>
              <a:ext uri="{28A0092B-C50C-407E-A947-70E740481C1C}">
                <a14:useLocalDpi xmlns:a14="http://schemas.microsoft.com/office/drawing/2010/main"/>
              </a:ext>
            </a:extLst>
          </a:blip>
          <a:srcRect l="1187"/>
          <a:stretch>
            <a:fillRect/>
          </a:stretch>
        </p:blipFill>
        <p:spPr bwMode="auto">
          <a:xfrm>
            <a:off x="4519613" y="0"/>
            <a:ext cx="4624387" cy="6616700"/>
          </a:xfrm>
          <a:prstGeom prst="rect">
            <a:avLst/>
          </a:prstGeom>
          <a:noFill/>
          <a:ln w="9525">
            <a:noFill/>
            <a:miter lim="800000"/>
            <a:headEnd/>
            <a:tailEnd/>
          </a:ln>
        </p:spPr>
      </p:pic>
      <p:pic>
        <p:nvPicPr>
          <p:cNvPr id="143366" name="highriskzone" descr="R:\filing\GIS\projects\Presentations\Presentation_2011\RevampedApril\gaza\pngs\high_risk_zone.png"/>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4465638" y="5962650"/>
            <a:ext cx="1268412" cy="654050"/>
          </a:xfrm>
          <a:prstGeom prst="rect">
            <a:avLst/>
          </a:prstGeom>
          <a:noFill/>
          <a:ln w="9525">
            <a:noFill/>
            <a:miter lim="800000"/>
            <a:headEnd/>
            <a:tailEnd/>
          </a:ln>
        </p:spPr>
      </p:pic>
      <p:pic>
        <p:nvPicPr>
          <p:cNvPr id="143367" name="nogozone" descr="R:\filing\GIS\projects\Presentations\Presentation_2011\RevampedApril\gaza\pngs\no-go_zone.png"/>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4465638" y="0"/>
            <a:ext cx="4678362" cy="6616700"/>
          </a:xfrm>
          <a:prstGeom prst="rect">
            <a:avLst/>
          </a:prstGeom>
          <a:noFill/>
          <a:ln w="9525">
            <a:noFill/>
            <a:miter lim="800000"/>
            <a:headEnd/>
            <a:tailEnd/>
          </a:ln>
        </p:spPr>
      </p:pic>
      <p:pic>
        <p:nvPicPr>
          <p:cNvPr id="143369" name="Securityareas" descr="R:\filing\GIS\projects\Presentations\Presentation_2011\RevampedApril\gaza\pngs\security_areas_2005.png"/>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4464050" y="-1588"/>
            <a:ext cx="4679950" cy="6619876"/>
          </a:xfrm>
          <a:prstGeom prst="rect">
            <a:avLst/>
          </a:prstGeom>
          <a:noFill/>
          <a:ln w="9525">
            <a:noFill/>
            <a:miter lim="800000"/>
            <a:headEnd/>
            <a:tailEnd/>
          </a:ln>
        </p:spPr>
      </p:pic>
      <p:pic>
        <p:nvPicPr>
          <p:cNvPr id="143370" name="settlments" descr="R:\filing\GIS\projects\Presentations\Presentation_2011\RevampedApril\gaza\pngs\settlements_2005.png"/>
          <p:cNvPicPr>
            <a:picLocks noChangeAspect="1" noChangeArrowheads="1"/>
          </p:cNvPicPr>
          <p:nvPr/>
        </p:nvPicPr>
        <p:blipFill>
          <a:blip r:embed="rId15" cstate="email"/>
          <a:srcRect/>
          <a:stretch>
            <a:fillRect/>
          </a:stretch>
        </p:blipFill>
        <p:spPr bwMode="auto">
          <a:xfrm>
            <a:off x="4465638" y="0"/>
            <a:ext cx="4678362" cy="6616700"/>
          </a:xfrm>
          <a:prstGeom prst="rect">
            <a:avLst/>
          </a:prstGeom>
          <a:noFill/>
          <a:ln w="9525">
            <a:noFill/>
            <a:miter lim="800000"/>
            <a:headEnd/>
            <a:tailEnd/>
          </a:ln>
        </p:spPr>
      </p:pic>
      <p:sp>
        <p:nvSpPr>
          <p:cNvPr id="13" name="trigger settlements">
            <a:hlinkClick r:id="" action="ppaction://macro?name=settlments" highlightClick="1"/>
            <a:hlinkHover r:id="" action="ppaction://noaction" highlightClick="1"/>
          </p:cNvPr>
          <p:cNvSpPr txBox="1"/>
          <p:nvPr/>
        </p:nvSpPr>
        <p:spPr>
          <a:xfrm>
            <a:off x="2239963" y="5783263"/>
            <a:ext cx="1658937" cy="276225"/>
          </a:xfrm>
          <a:prstGeom prst="rect">
            <a:avLst/>
          </a:prstGeom>
          <a:gradFill>
            <a:gsLst>
              <a:gs pos="0">
                <a:schemeClr val="accent4"/>
              </a:gs>
              <a:gs pos="18000">
                <a:schemeClr val="bg1"/>
              </a:gs>
              <a:gs pos="100000">
                <a:schemeClr val="accent4"/>
              </a:gs>
            </a:gsLst>
            <a:lin ang="5400000" scaled="0"/>
          </a:gradFill>
          <a:effectLst>
            <a:outerShdw blurRad="50800" dist="38100" dir="2700000" algn="tl" rotWithShape="0">
              <a:prstClr val="black">
                <a:alpha val="40000"/>
              </a:prstClr>
            </a:outerShdw>
          </a:effectLst>
        </p:spPr>
        <p:txBody>
          <a:bodyPr>
            <a:spAutoFit/>
          </a:bodyPr>
          <a:lstStyle/>
          <a:p>
            <a:pPr>
              <a:defRPr/>
            </a:pPr>
            <a:r>
              <a:rPr lang="en-US" sz="1200" dirty="0">
                <a:solidFill>
                  <a:schemeClr val="accent4">
                    <a:lumMod val="25000"/>
                  </a:schemeClr>
                </a:solidFill>
                <a:latin typeface="Gill Sans MT" pitchFamily="34" charset="0"/>
              </a:rPr>
              <a:t>Settlements (pre-2005)</a:t>
            </a:r>
          </a:p>
        </p:txBody>
      </p:sp>
      <p:sp>
        <p:nvSpPr>
          <p:cNvPr id="14" name="trigger Crossings">
            <a:hlinkClick r:id="" action="ppaction://noaction" highlightClick="1"/>
            <a:hlinkHover r:id="" action="ppaction://noaction" highlightClick="1"/>
          </p:cNvPr>
          <p:cNvSpPr txBox="1"/>
          <p:nvPr/>
        </p:nvSpPr>
        <p:spPr>
          <a:xfrm>
            <a:off x="98425" y="5448300"/>
            <a:ext cx="1354138" cy="276225"/>
          </a:xfrm>
          <a:prstGeom prst="rect">
            <a:avLst/>
          </a:prstGeom>
          <a:gradFill>
            <a:gsLst>
              <a:gs pos="0">
                <a:schemeClr val="accent4"/>
              </a:gs>
              <a:gs pos="18000">
                <a:schemeClr val="bg1"/>
              </a:gs>
              <a:gs pos="100000">
                <a:schemeClr val="accent4"/>
              </a:gs>
            </a:gsLst>
            <a:lin ang="5400000" scaled="0"/>
          </a:gradFill>
          <a:effectLst>
            <a:outerShdw blurRad="50800" dist="38100" dir="2700000" algn="tl" rotWithShape="0">
              <a:prstClr val="black">
                <a:alpha val="40000"/>
              </a:prstClr>
            </a:outerShdw>
          </a:effectLst>
        </p:spPr>
        <p:txBody>
          <a:bodyPr>
            <a:spAutoFit/>
          </a:bodyPr>
          <a:lstStyle/>
          <a:p>
            <a:pPr>
              <a:defRPr/>
            </a:pPr>
            <a:r>
              <a:rPr lang="en-US" sz="1200" dirty="0">
                <a:solidFill>
                  <a:schemeClr val="accent4">
                    <a:lumMod val="25000"/>
                  </a:schemeClr>
                </a:solidFill>
                <a:latin typeface="Gill Sans MT" pitchFamily="34" charset="0"/>
              </a:rPr>
              <a:t>Crossings</a:t>
            </a:r>
          </a:p>
        </p:txBody>
      </p:sp>
      <p:sp>
        <p:nvSpPr>
          <p:cNvPr id="15" name="trigger Sea restriction">
            <a:hlinkClick r:id="" action="ppaction://macro?name=searest" highlightClick="1"/>
            <a:hlinkHover r:id="" action="ppaction://noaction" highlightClick="1"/>
          </p:cNvPr>
          <p:cNvSpPr txBox="1"/>
          <p:nvPr/>
        </p:nvSpPr>
        <p:spPr>
          <a:xfrm>
            <a:off x="2222500" y="5464175"/>
            <a:ext cx="1658938" cy="277813"/>
          </a:xfrm>
          <a:prstGeom prst="rect">
            <a:avLst/>
          </a:prstGeom>
          <a:gradFill>
            <a:gsLst>
              <a:gs pos="0">
                <a:schemeClr val="accent4"/>
              </a:gs>
              <a:gs pos="18000">
                <a:schemeClr val="bg1"/>
              </a:gs>
              <a:gs pos="100000">
                <a:schemeClr val="accent4"/>
              </a:gs>
            </a:gsLst>
            <a:lin ang="5400000" scaled="0"/>
          </a:gradFill>
          <a:effectLst>
            <a:outerShdw blurRad="50800" dist="38100" dir="2700000" algn="tl" rotWithShape="0">
              <a:prstClr val="black">
                <a:alpha val="40000"/>
              </a:prstClr>
            </a:outerShdw>
          </a:effectLst>
        </p:spPr>
        <p:txBody>
          <a:bodyPr>
            <a:spAutoFit/>
          </a:bodyPr>
          <a:lstStyle/>
          <a:p>
            <a:pPr>
              <a:defRPr/>
            </a:pPr>
            <a:r>
              <a:rPr lang="en-US" sz="1200" dirty="0">
                <a:solidFill>
                  <a:schemeClr val="accent4">
                    <a:lumMod val="25000"/>
                  </a:schemeClr>
                </a:solidFill>
                <a:latin typeface="Gill Sans MT" pitchFamily="34" charset="0"/>
              </a:rPr>
              <a:t>Sea restrictions</a:t>
            </a:r>
          </a:p>
        </p:txBody>
      </p:sp>
      <p:sp>
        <p:nvSpPr>
          <p:cNvPr id="16" name="trigger Fence">
            <a:hlinkClick r:id="" action="ppaction://noaction" highlightClick="1"/>
            <a:hlinkHover r:id="" action="ppaction://noaction" highlightClick="1"/>
          </p:cNvPr>
          <p:cNvSpPr txBox="1"/>
          <p:nvPr/>
        </p:nvSpPr>
        <p:spPr>
          <a:xfrm>
            <a:off x="93663" y="5143500"/>
            <a:ext cx="1354137" cy="277813"/>
          </a:xfrm>
          <a:prstGeom prst="rect">
            <a:avLst/>
          </a:prstGeom>
          <a:gradFill>
            <a:gsLst>
              <a:gs pos="0">
                <a:schemeClr val="accent4"/>
              </a:gs>
              <a:gs pos="18000">
                <a:schemeClr val="bg1"/>
              </a:gs>
              <a:gs pos="100000">
                <a:schemeClr val="accent4"/>
              </a:gs>
            </a:gsLst>
            <a:lin ang="5400000" scaled="0"/>
          </a:gradFill>
          <a:effectLst>
            <a:outerShdw blurRad="50800" dist="38100" dir="2700000" algn="tl" rotWithShape="0">
              <a:prstClr val="black">
                <a:alpha val="40000"/>
              </a:prstClr>
            </a:outerShdw>
          </a:effectLst>
        </p:spPr>
        <p:txBody>
          <a:bodyPr>
            <a:spAutoFit/>
          </a:bodyPr>
          <a:lstStyle/>
          <a:p>
            <a:pPr>
              <a:defRPr/>
            </a:pPr>
            <a:r>
              <a:rPr lang="en-US" sz="1200" dirty="0">
                <a:solidFill>
                  <a:schemeClr val="accent4">
                    <a:lumMod val="25000"/>
                  </a:schemeClr>
                </a:solidFill>
                <a:latin typeface="Gill Sans MT" pitchFamily="34" charset="0"/>
              </a:rPr>
              <a:t>Fence</a:t>
            </a:r>
          </a:p>
        </p:txBody>
      </p:sp>
      <p:cxnSp>
        <p:nvCxnSpPr>
          <p:cNvPr id="36" name="tunnels"/>
          <p:cNvCxnSpPr/>
          <p:nvPr/>
        </p:nvCxnSpPr>
        <p:spPr>
          <a:xfrm rot="16200000" flipH="1">
            <a:off x="5335587" y="5427663"/>
            <a:ext cx="606425" cy="241300"/>
          </a:xfrm>
          <a:prstGeom prst="line">
            <a:avLst/>
          </a:prstGeom>
          <a:ln w="139700" cap="rnd">
            <a:solidFill>
              <a:schemeClr val="accent4">
                <a:lumMod val="75000"/>
                <a:alpha val="78000"/>
              </a:schemeClr>
            </a:solidFill>
            <a:round/>
          </a:ln>
        </p:spPr>
        <p:style>
          <a:lnRef idx="1">
            <a:schemeClr val="accent1"/>
          </a:lnRef>
          <a:fillRef idx="0">
            <a:schemeClr val="accent1"/>
          </a:fillRef>
          <a:effectRef idx="0">
            <a:schemeClr val="accent1"/>
          </a:effectRef>
          <a:fontRef idx="minor">
            <a:schemeClr val="tx1"/>
          </a:fontRef>
        </p:style>
      </p:cxnSp>
      <p:pic>
        <p:nvPicPr>
          <p:cNvPr id="18" name="05_grey_nahal" descr="1273138791_Perspective Button - Stop1 - Copy.png"/>
          <p:cNvPicPr>
            <a:picLocks noChangeAspect="1"/>
          </p:cNvPicPr>
          <p:nvPr/>
        </p:nvPicPr>
        <p:blipFill>
          <a:blip r:embed="rId16" cstate="email"/>
          <a:srcRect/>
          <a:stretch>
            <a:fillRect/>
          </a:stretch>
        </p:blipFill>
        <p:spPr bwMode="auto">
          <a:xfrm>
            <a:off x="8067675" y="2717800"/>
            <a:ext cx="295275" cy="271463"/>
          </a:xfrm>
          <a:prstGeom prst="rect">
            <a:avLst/>
          </a:prstGeom>
          <a:noFill/>
          <a:ln w="9525">
            <a:noFill/>
            <a:miter lim="800000"/>
            <a:headEnd/>
            <a:tailEnd/>
          </a:ln>
        </p:spPr>
      </p:pic>
      <p:pic>
        <p:nvPicPr>
          <p:cNvPr id="19" name="05_red_erez" descr="1273138791_Perspective Button - Stop1.png"/>
          <p:cNvPicPr>
            <a:picLocks noChangeAspect="1"/>
          </p:cNvPicPr>
          <p:nvPr/>
        </p:nvPicPr>
        <p:blipFill>
          <a:blip r:embed="rId17" cstate="email"/>
          <a:srcRect/>
          <a:stretch>
            <a:fillRect/>
          </a:stretch>
        </p:blipFill>
        <p:spPr bwMode="auto">
          <a:xfrm>
            <a:off x="8604250" y="1809750"/>
            <a:ext cx="304800" cy="280988"/>
          </a:xfrm>
          <a:prstGeom prst="rect">
            <a:avLst/>
          </a:prstGeom>
          <a:noFill/>
          <a:ln w="9525">
            <a:noFill/>
            <a:miter lim="800000"/>
            <a:headEnd/>
            <a:tailEnd/>
          </a:ln>
        </p:spPr>
      </p:pic>
      <p:pic>
        <p:nvPicPr>
          <p:cNvPr id="20" name="05_grey_karni" descr="1273138791_Perspective Button - Stop2.png"/>
          <p:cNvPicPr>
            <a:picLocks noChangeAspect="1"/>
          </p:cNvPicPr>
          <p:nvPr/>
        </p:nvPicPr>
        <p:blipFill>
          <a:blip r:embed="rId18" cstate="email"/>
          <a:srcRect/>
          <a:stretch>
            <a:fillRect/>
          </a:stretch>
        </p:blipFill>
        <p:spPr bwMode="auto">
          <a:xfrm>
            <a:off x="7961313" y="2846388"/>
            <a:ext cx="295275" cy="271462"/>
          </a:xfrm>
          <a:prstGeom prst="rect">
            <a:avLst/>
          </a:prstGeom>
          <a:noFill/>
          <a:ln w="9525">
            <a:noFill/>
            <a:miter lim="800000"/>
            <a:headEnd/>
            <a:tailEnd/>
          </a:ln>
        </p:spPr>
      </p:pic>
      <p:pic>
        <p:nvPicPr>
          <p:cNvPr id="21" name="05_grey_sufa" descr="1273138791_Perspective Button - Stop.png"/>
          <p:cNvPicPr>
            <a:picLocks noChangeAspect="1"/>
          </p:cNvPicPr>
          <p:nvPr/>
        </p:nvPicPr>
        <p:blipFill>
          <a:blip r:embed="rId19" cstate="email"/>
          <a:srcRect/>
          <a:stretch>
            <a:fillRect/>
          </a:stretch>
        </p:blipFill>
        <p:spPr bwMode="auto">
          <a:xfrm>
            <a:off x="6311900" y="5599113"/>
            <a:ext cx="304800" cy="279400"/>
          </a:xfrm>
          <a:prstGeom prst="rect">
            <a:avLst/>
          </a:prstGeom>
          <a:noFill/>
          <a:ln w="9525">
            <a:noFill/>
            <a:miter lim="800000"/>
            <a:headEnd/>
            <a:tailEnd/>
          </a:ln>
        </p:spPr>
      </p:pic>
      <p:pic>
        <p:nvPicPr>
          <p:cNvPr id="22" name="05_red_kerem" descr="1273138791_Perspective Button - Stop.png"/>
          <p:cNvPicPr>
            <a:picLocks noChangeAspect="1"/>
          </p:cNvPicPr>
          <p:nvPr/>
        </p:nvPicPr>
        <p:blipFill>
          <a:blip r:embed="rId20" cstate="email"/>
          <a:srcRect/>
          <a:stretch>
            <a:fillRect/>
          </a:stretch>
        </p:blipFill>
        <p:spPr bwMode="auto">
          <a:xfrm>
            <a:off x="5730875" y="6029325"/>
            <a:ext cx="295275" cy="279400"/>
          </a:xfrm>
          <a:prstGeom prst="rect">
            <a:avLst/>
          </a:prstGeom>
          <a:noFill/>
          <a:ln w="9525">
            <a:noFill/>
            <a:miter lim="800000"/>
            <a:headEnd/>
            <a:tailEnd/>
          </a:ln>
        </p:spPr>
      </p:pic>
      <p:pic>
        <p:nvPicPr>
          <p:cNvPr id="23" name="05_red_Rafah" descr="1273138791_Perspective Button - Stop1.png"/>
          <p:cNvPicPr>
            <a:picLocks noChangeAspect="1"/>
          </p:cNvPicPr>
          <p:nvPr/>
        </p:nvPicPr>
        <p:blipFill>
          <a:blip r:embed="rId21" cstate="email"/>
          <a:srcRect/>
          <a:stretch>
            <a:fillRect/>
          </a:stretch>
        </p:blipFill>
        <p:spPr bwMode="auto">
          <a:xfrm>
            <a:off x="5557838" y="5722938"/>
            <a:ext cx="304800" cy="279400"/>
          </a:xfrm>
          <a:prstGeom prst="rect">
            <a:avLst/>
          </a:prstGeom>
          <a:noFill/>
          <a:ln w="9525">
            <a:noFill/>
            <a:miter lim="800000"/>
            <a:headEnd/>
            <a:tailEnd/>
          </a:ln>
        </p:spPr>
      </p:pic>
      <p:sp>
        <p:nvSpPr>
          <p:cNvPr id="24" name="Erez txt"/>
          <p:cNvSpPr txBox="1">
            <a:spLocks noChangeArrowheads="1"/>
          </p:cNvSpPr>
          <p:nvPr/>
        </p:nvSpPr>
        <p:spPr bwMode="auto">
          <a:xfrm>
            <a:off x="8024813" y="1517650"/>
            <a:ext cx="1320800" cy="325438"/>
          </a:xfrm>
          <a:prstGeom prst="rect">
            <a:avLst/>
          </a:prstGeom>
          <a:noFill/>
          <a:ln w="9525">
            <a:noFill/>
            <a:miter lim="800000"/>
            <a:headEnd/>
            <a:tailEnd/>
          </a:ln>
        </p:spPr>
        <p:txBody>
          <a:bodyPr>
            <a:spAutoFit/>
          </a:bodyPr>
          <a:lstStyle/>
          <a:p>
            <a:pPr algn="ctr">
              <a:lnSpc>
                <a:spcPts val="900"/>
              </a:lnSpc>
            </a:pPr>
            <a:r>
              <a:rPr lang="en-US" sz="1000" b="1">
                <a:solidFill>
                  <a:srgbClr val="FF0000"/>
                </a:solidFill>
                <a:latin typeface="Gill Sans MT" pitchFamily="34" charset="0"/>
              </a:rPr>
              <a:t>Erez</a:t>
            </a:r>
          </a:p>
          <a:p>
            <a:pPr algn="ctr">
              <a:lnSpc>
                <a:spcPts val="900"/>
              </a:lnSpc>
            </a:pPr>
            <a:r>
              <a:rPr lang="en-US" sz="1000" b="1">
                <a:solidFill>
                  <a:srgbClr val="FF0000"/>
                </a:solidFill>
                <a:latin typeface="Gill Sans MT" pitchFamily="34" charset="0"/>
              </a:rPr>
              <a:t>Crossing Point</a:t>
            </a:r>
          </a:p>
        </p:txBody>
      </p:sp>
      <p:sp>
        <p:nvSpPr>
          <p:cNvPr id="25" name="Nahal txt"/>
          <p:cNvSpPr txBox="1">
            <a:spLocks noChangeArrowheads="1"/>
          </p:cNvSpPr>
          <p:nvPr/>
        </p:nvSpPr>
        <p:spPr bwMode="auto">
          <a:xfrm>
            <a:off x="8064500" y="2774950"/>
            <a:ext cx="1320800" cy="325438"/>
          </a:xfrm>
          <a:prstGeom prst="rect">
            <a:avLst/>
          </a:prstGeom>
          <a:noFill/>
          <a:ln w="9525">
            <a:noFill/>
            <a:miter lim="800000"/>
            <a:headEnd/>
            <a:tailEnd/>
          </a:ln>
        </p:spPr>
        <p:txBody>
          <a:bodyPr>
            <a:spAutoFit/>
          </a:bodyPr>
          <a:lstStyle/>
          <a:p>
            <a:pPr algn="ctr">
              <a:lnSpc>
                <a:spcPts val="900"/>
              </a:lnSpc>
            </a:pPr>
            <a:r>
              <a:rPr lang="en-US" sz="1000" b="1">
                <a:solidFill>
                  <a:schemeClr val="accent2"/>
                </a:solidFill>
                <a:latin typeface="Gill Sans MT" pitchFamily="34" charset="0"/>
              </a:rPr>
              <a:t>Nahal Oz</a:t>
            </a:r>
          </a:p>
          <a:p>
            <a:pPr algn="ctr">
              <a:lnSpc>
                <a:spcPts val="900"/>
              </a:lnSpc>
            </a:pPr>
            <a:r>
              <a:rPr lang="en-US" sz="1000" b="1">
                <a:solidFill>
                  <a:schemeClr val="accent2"/>
                </a:solidFill>
                <a:latin typeface="Gill Sans MT" pitchFamily="34" charset="0"/>
              </a:rPr>
              <a:t>Crossing Point</a:t>
            </a:r>
          </a:p>
        </p:txBody>
      </p:sp>
      <p:sp>
        <p:nvSpPr>
          <p:cNvPr id="26" name="Karni txt"/>
          <p:cNvSpPr txBox="1">
            <a:spLocks noChangeArrowheads="1"/>
          </p:cNvSpPr>
          <p:nvPr/>
        </p:nvSpPr>
        <p:spPr bwMode="auto">
          <a:xfrm>
            <a:off x="7651750" y="3101975"/>
            <a:ext cx="1320800" cy="323850"/>
          </a:xfrm>
          <a:prstGeom prst="rect">
            <a:avLst/>
          </a:prstGeom>
          <a:noFill/>
          <a:ln w="9525">
            <a:noFill/>
            <a:miter lim="800000"/>
            <a:headEnd/>
            <a:tailEnd/>
          </a:ln>
        </p:spPr>
        <p:txBody>
          <a:bodyPr>
            <a:spAutoFit/>
          </a:bodyPr>
          <a:lstStyle/>
          <a:p>
            <a:pPr algn="ctr">
              <a:lnSpc>
                <a:spcPts val="900"/>
              </a:lnSpc>
            </a:pPr>
            <a:r>
              <a:rPr lang="en-US" sz="1000" b="1">
                <a:solidFill>
                  <a:schemeClr val="accent2"/>
                </a:solidFill>
                <a:latin typeface="Gill Sans MT" pitchFamily="34" charset="0"/>
              </a:rPr>
              <a:t>Karni</a:t>
            </a:r>
          </a:p>
          <a:p>
            <a:pPr algn="ctr">
              <a:lnSpc>
                <a:spcPts val="900"/>
              </a:lnSpc>
            </a:pPr>
            <a:r>
              <a:rPr lang="en-US" sz="1000" b="1">
                <a:solidFill>
                  <a:schemeClr val="accent2"/>
                </a:solidFill>
                <a:latin typeface="Gill Sans MT" pitchFamily="34" charset="0"/>
              </a:rPr>
              <a:t>Crossing Point</a:t>
            </a:r>
          </a:p>
        </p:txBody>
      </p:sp>
      <p:sp>
        <p:nvSpPr>
          <p:cNvPr id="27" name="Sufa Txt"/>
          <p:cNvSpPr txBox="1">
            <a:spLocks noChangeArrowheads="1"/>
          </p:cNvSpPr>
          <p:nvPr/>
        </p:nvSpPr>
        <p:spPr bwMode="auto">
          <a:xfrm>
            <a:off x="6205538" y="5729288"/>
            <a:ext cx="1320800" cy="323850"/>
          </a:xfrm>
          <a:prstGeom prst="rect">
            <a:avLst/>
          </a:prstGeom>
          <a:noFill/>
          <a:ln w="9525">
            <a:noFill/>
            <a:miter lim="800000"/>
            <a:headEnd/>
            <a:tailEnd/>
          </a:ln>
        </p:spPr>
        <p:txBody>
          <a:bodyPr>
            <a:spAutoFit/>
          </a:bodyPr>
          <a:lstStyle/>
          <a:p>
            <a:pPr algn="ctr">
              <a:lnSpc>
                <a:spcPts val="900"/>
              </a:lnSpc>
              <a:defRPr/>
            </a:pPr>
            <a:r>
              <a:rPr lang="en-US" sz="1000" b="1" dirty="0" err="1">
                <a:solidFill>
                  <a:schemeClr val="accent2">
                    <a:lumMod val="50000"/>
                  </a:schemeClr>
                </a:solidFill>
                <a:latin typeface="Gill Sans MT" pitchFamily="34" charset="0"/>
                <a:cs typeface="Arial" charset="0"/>
              </a:rPr>
              <a:t>Sufa</a:t>
            </a:r>
            <a:endParaRPr lang="en-US" sz="1000" b="1" dirty="0">
              <a:solidFill>
                <a:schemeClr val="accent2">
                  <a:lumMod val="50000"/>
                </a:schemeClr>
              </a:solidFill>
              <a:latin typeface="Gill Sans MT" pitchFamily="34" charset="0"/>
              <a:cs typeface="Arial" charset="0"/>
            </a:endParaRPr>
          </a:p>
          <a:p>
            <a:pPr algn="ctr">
              <a:lnSpc>
                <a:spcPts val="900"/>
              </a:lnSpc>
              <a:defRPr/>
            </a:pPr>
            <a:r>
              <a:rPr lang="en-US" sz="1000" b="1" dirty="0">
                <a:solidFill>
                  <a:schemeClr val="accent2">
                    <a:lumMod val="50000"/>
                  </a:schemeClr>
                </a:solidFill>
                <a:latin typeface="Gill Sans MT" pitchFamily="34" charset="0"/>
                <a:cs typeface="Arial" charset="0"/>
              </a:rPr>
              <a:t>Crossing Point</a:t>
            </a:r>
          </a:p>
        </p:txBody>
      </p:sp>
      <p:sp>
        <p:nvSpPr>
          <p:cNvPr id="28" name="Kerem txt"/>
          <p:cNvSpPr txBox="1">
            <a:spLocks noChangeArrowheads="1"/>
          </p:cNvSpPr>
          <p:nvPr/>
        </p:nvSpPr>
        <p:spPr bwMode="auto">
          <a:xfrm>
            <a:off x="5842000" y="6134100"/>
            <a:ext cx="1320800" cy="323850"/>
          </a:xfrm>
          <a:prstGeom prst="rect">
            <a:avLst/>
          </a:prstGeom>
          <a:noFill/>
          <a:ln w="9525">
            <a:noFill/>
            <a:miter lim="800000"/>
            <a:headEnd/>
            <a:tailEnd/>
          </a:ln>
        </p:spPr>
        <p:txBody>
          <a:bodyPr>
            <a:spAutoFit/>
          </a:bodyPr>
          <a:lstStyle/>
          <a:p>
            <a:pPr algn="ctr">
              <a:lnSpc>
                <a:spcPts val="900"/>
              </a:lnSpc>
              <a:defRPr/>
            </a:pPr>
            <a:r>
              <a:rPr lang="en-US" sz="1000" b="1" dirty="0" err="1">
                <a:solidFill>
                  <a:schemeClr val="accent2">
                    <a:lumMod val="50000"/>
                  </a:schemeClr>
                </a:solidFill>
                <a:latin typeface="Gill Sans MT" pitchFamily="34" charset="0"/>
                <a:cs typeface="Arial" charset="0"/>
              </a:rPr>
              <a:t>Kerem</a:t>
            </a:r>
            <a:r>
              <a:rPr lang="en-US" sz="1000" b="1" dirty="0">
                <a:solidFill>
                  <a:schemeClr val="accent2">
                    <a:lumMod val="50000"/>
                  </a:schemeClr>
                </a:solidFill>
                <a:latin typeface="Gill Sans MT" pitchFamily="34" charset="0"/>
                <a:cs typeface="Arial" charset="0"/>
              </a:rPr>
              <a:t> Shalom</a:t>
            </a:r>
          </a:p>
          <a:p>
            <a:pPr algn="ctr">
              <a:lnSpc>
                <a:spcPts val="900"/>
              </a:lnSpc>
              <a:defRPr/>
            </a:pPr>
            <a:r>
              <a:rPr lang="en-US" sz="1000" b="1" dirty="0">
                <a:solidFill>
                  <a:schemeClr val="accent2">
                    <a:lumMod val="50000"/>
                  </a:schemeClr>
                </a:solidFill>
                <a:latin typeface="Gill Sans MT" pitchFamily="34" charset="0"/>
                <a:cs typeface="Arial" charset="0"/>
              </a:rPr>
              <a:t>Crossing Point</a:t>
            </a:r>
          </a:p>
        </p:txBody>
      </p:sp>
      <p:sp>
        <p:nvSpPr>
          <p:cNvPr id="29" name="Rafah Txt"/>
          <p:cNvSpPr txBox="1">
            <a:spLocks noChangeArrowheads="1"/>
          </p:cNvSpPr>
          <p:nvPr/>
        </p:nvSpPr>
        <p:spPr bwMode="auto">
          <a:xfrm>
            <a:off x="4745038" y="5386388"/>
            <a:ext cx="1320800" cy="325437"/>
          </a:xfrm>
          <a:prstGeom prst="rect">
            <a:avLst/>
          </a:prstGeom>
          <a:noFill/>
          <a:ln w="9525">
            <a:noFill/>
            <a:miter lim="800000"/>
            <a:headEnd/>
            <a:tailEnd/>
          </a:ln>
        </p:spPr>
        <p:txBody>
          <a:bodyPr>
            <a:spAutoFit/>
          </a:bodyPr>
          <a:lstStyle/>
          <a:p>
            <a:pPr algn="ctr">
              <a:lnSpc>
                <a:spcPts val="900"/>
              </a:lnSpc>
            </a:pPr>
            <a:r>
              <a:rPr lang="en-US" sz="1000" b="1">
                <a:solidFill>
                  <a:srgbClr val="FF0000"/>
                </a:solidFill>
                <a:latin typeface="Gill Sans MT" pitchFamily="34" charset="0"/>
              </a:rPr>
              <a:t>Rafah</a:t>
            </a:r>
          </a:p>
          <a:p>
            <a:pPr algn="ctr">
              <a:lnSpc>
                <a:spcPts val="900"/>
              </a:lnSpc>
            </a:pPr>
            <a:r>
              <a:rPr lang="en-US" sz="1000" b="1">
                <a:solidFill>
                  <a:srgbClr val="FF0000"/>
                </a:solidFill>
                <a:latin typeface="Gill Sans MT" pitchFamily="34" charset="0"/>
              </a:rPr>
              <a:t>Crossing Point</a:t>
            </a:r>
          </a:p>
        </p:txBody>
      </p:sp>
      <p:sp>
        <p:nvSpPr>
          <p:cNvPr id="30" name="3 nautical"/>
          <p:cNvSpPr txBox="1">
            <a:spLocks noChangeArrowheads="1"/>
          </p:cNvSpPr>
          <p:nvPr/>
        </p:nvSpPr>
        <p:spPr bwMode="auto">
          <a:xfrm rot="-2989723">
            <a:off x="4836886" y="2589412"/>
            <a:ext cx="2644775" cy="276999"/>
          </a:xfrm>
          <a:prstGeom prst="rect">
            <a:avLst/>
          </a:prstGeom>
          <a:noFill/>
          <a:ln w="9525">
            <a:noFill/>
            <a:miter lim="800000"/>
            <a:headEnd/>
            <a:tailEnd/>
          </a:ln>
        </p:spPr>
        <p:txBody>
          <a:bodyPr>
            <a:spAutoFit/>
          </a:bodyPr>
          <a:lstStyle/>
          <a:p>
            <a:pPr algn="ctr"/>
            <a:endParaRPr lang="en-US" sz="1200" b="1" dirty="0">
              <a:solidFill>
                <a:srgbClr val="A1DBE9"/>
              </a:solidFill>
            </a:endParaRPr>
          </a:p>
        </p:txBody>
      </p:sp>
      <p:sp>
        <p:nvSpPr>
          <p:cNvPr id="31" name="trigger highrisk">
            <a:hlinkClick r:id="" action="ppaction://noaction" highlightClick="1"/>
            <a:hlinkHover r:id="" action="ppaction://noaction" highlightClick="1"/>
          </p:cNvPr>
          <p:cNvSpPr txBox="1"/>
          <p:nvPr/>
        </p:nvSpPr>
        <p:spPr>
          <a:xfrm>
            <a:off x="2209800" y="5162550"/>
            <a:ext cx="1663700" cy="276225"/>
          </a:xfrm>
          <a:prstGeom prst="rect">
            <a:avLst/>
          </a:prstGeom>
          <a:gradFill>
            <a:gsLst>
              <a:gs pos="0">
                <a:schemeClr val="accent4"/>
              </a:gs>
              <a:gs pos="18000">
                <a:schemeClr val="bg1"/>
              </a:gs>
              <a:gs pos="100000">
                <a:schemeClr val="accent4"/>
              </a:gs>
            </a:gsLst>
            <a:lin ang="5400000" scaled="0"/>
          </a:gradFill>
          <a:effectLst>
            <a:outerShdw blurRad="50800" dist="38100" dir="2700000" algn="tl" rotWithShape="0">
              <a:prstClr val="black">
                <a:alpha val="40000"/>
              </a:prstClr>
            </a:outerShdw>
          </a:effectLst>
        </p:spPr>
        <p:txBody>
          <a:bodyPr>
            <a:spAutoFit/>
          </a:bodyPr>
          <a:lstStyle/>
          <a:p>
            <a:pPr>
              <a:defRPr/>
            </a:pPr>
            <a:r>
              <a:rPr lang="en-US" sz="1200" dirty="0">
                <a:solidFill>
                  <a:schemeClr val="accent4">
                    <a:lumMod val="25000"/>
                  </a:schemeClr>
                </a:solidFill>
                <a:latin typeface="Gill Sans MT" pitchFamily="34" charset="0"/>
              </a:rPr>
              <a:t>ARA</a:t>
            </a:r>
          </a:p>
        </p:txBody>
      </p:sp>
      <p:sp>
        <p:nvSpPr>
          <p:cNvPr id="39" name="Rounded Rectangular Callout 38"/>
          <p:cNvSpPr/>
          <p:nvPr/>
        </p:nvSpPr>
        <p:spPr bwMode="auto">
          <a:xfrm>
            <a:off x="4510088" y="4700588"/>
            <a:ext cx="1009650" cy="317500"/>
          </a:xfrm>
          <a:prstGeom prst="wedgeRoundRectCallout">
            <a:avLst>
              <a:gd name="adj1" fmla="val 56086"/>
              <a:gd name="adj2" fmla="val 183464"/>
              <a:gd name="adj3" fmla="val 16667"/>
            </a:avLst>
          </a:prstGeom>
          <a:solidFill>
            <a:schemeClr val="accent5"/>
          </a:solidFill>
          <a:ln w="9525">
            <a:solidFill>
              <a:schemeClr val="accent3">
                <a:lumMod val="40000"/>
                <a:lumOff val="60000"/>
              </a:schemeClr>
            </a:solidFill>
            <a:miter lim="800000"/>
            <a:headEnd/>
            <a:tailEnd/>
          </a:ln>
        </p:spPr>
        <p:txBody>
          <a:bodyPr anchor="ctr"/>
          <a:lstStyle/>
          <a:p>
            <a:pPr algn="ctr" fontAlgn="auto">
              <a:spcBef>
                <a:spcPts val="0"/>
              </a:spcBef>
              <a:spcAft>
                <a:spcPts val="0"/>
              </a:spcAft>
              <a:defRPr/>
            </a:pPr>
            <a:r>
              <a:rPr lang="en-US" dirty="0">
                <a:solidFill>
                  <a:schemeClr val="bg1"/>
                </a:solidFill>
                <a:latin typeface="Gill Sans MT" pitchFamily="34" charset="0"/>
              </a:rPr>
              <a:t>Tunnels</a:t>
            </a:r>
            <a:endParaRPr lang="en-US" b="1" dirty="0">
              <a:solidFill>
                <a:schemeClr val="bg1"/>
              </a:solidFill>
              <a:latin typeface="+mn-lt"/>
              <a:cs typeface="+mn-cs"/>
            </a:endParaRPr>
          </a:p>
        </p:txBody>
      </p:sp>
      <p:sp>
        <p:nvSpPr>
          <p:cNvPr id="40" name="trigger tunnels">
            <a:hlinkClick r:id="" action="ppaction://macro?name=tunnels" highlightClick="1"/>
            <a:hlinkHover r:id="" action="ppaction://noaction" highlightClick="1"/>
          </p:cNvPr>
          <p:cNvSpPr txBox="1"/>
          <p:nvPr/>
        </p:nvSpPr>
        <p:spPr>
          <a:xfrm>
            <a:off x="112713" y="5780088"/>
            <a:ext cx="1354137" cy="277812"/>
          </a:xfrm>
          <a:prstGeom prst="rect">
            <a:avLst/>
          </a:prstGeom>
          <a:gradFill>
            <a:gsLst>
              <a:gs pos="0">
                <a:schemeClr val="accent4"/>
              </a:gs>
              <a:gs pos="18000">
                <a:schemeClr val="bg1"/>
              </a:gs>
              <a:gs pos="100000">
                <a:schemeClr val="accent4"/>
              </a:gs>
            </a:gsLst>
            <a:lin ang="5400000" scaled="0"/>
          </a:gradFill>
          <a:effectLst>
            <a:outerShdw blurRad="50800" dist="38100" dir="2700000" algn="tl" rotWithShape="0">
              <a:prstClr val="black">
                <a:alpha val="40000"/>
              </a:prstClr>
            </a:outerShdw>
          </a:effectLst>
        </p:spPr>
        <p:txBody>
          <a:bodyPr>
            <a:spAutoFit/>
          </a:bodyPr>
          <a:lstStyle/>
          <a:p>
            <a:pPr>
              <a:defRPr/>
            </a:pPr>
            <a:r>
              <a:rPr lang="en-US" sz="1200" dirty="0">
                <a:solidFill>
                  <a:schemeClr val="accent4">
                    <a:lumMod val="25000"/>
                  </a:schemeClr>
                </a:solidFill>
                <a:latin typeface="Gill Sans MT" pitchFamily="34" charset="0"/>
              </a:rPr>
              <a:t>Tunnels</a:t>
            </a:r>
          </a:p>
        </p:txBody>
      </p:sp>
      <p:sp>
        <p:nvSpPr>
          <p:cNvPr id="17440" name="Rectangle 47"/>
          <p:cNvSpPr>
            <a:spLocks noChangeArrowheads="1"/>
          </p:cNvSpPr>
          <p:nvPr/>
        </p:nvSpPr>
        <p:spPr bwMode="auto">
          <a:xfrm>
            <a:off x="7029450" y="0"/>
            <a:ext cx="1828800" cy="461963"/>
          </a:xfrm>
          <a:prstGeom prst="rect">
            <a:avLst/>
          </a:prstGeom>
          <a:noFill/>
          <a:ln w="9525">
            <a:noFill/>
            <a:miter lim="800000"/>
            <a:headEnd/>
            <a:tailEnd/>
          </a:ln>
        </p:spPr>
        <p:txBody>
          <a:bodyPr>
            <a:spAutoFit/>
          </a:bodyPr>
          <a:lstStyle/>
          <a:p>
            <a:pPr algn="r"/>
            <a:r>
              <a:rPr lang="en-US" sz="2400" b="1">
                <a:solidFill>
                  <a:schemeClr val="bg1"/>
                </a:solidFill>
                <a:latin typeface="Gill Sans MT" pitchFamily="34" charset="0"/>
              </a:rPr>
              <a:t>Gaza Strip</a:t>
            </a:r>
          </a:p>
        </p:txBody>
      </p:sp>
      <p:grpSp>
        <p:nvGrpSpPr>
          <p:cNvPr id="2" name="pic_fence"/>
          <p:cNvGrpSpPr>
            <a:grpSpLocks/>
          </p:cNvGrpSpPr>
          <p:nvPr/>
        </p:nvGrpSpPr>
        <p:grpSpPr bwMode="auto">
          <a:xfrm>
            <a:off x="176213" y="708025"/>
            <a:ext cx="4167187" cy="3081338"/>
            <a:chOff x="247601" y="1176793"/>
            <a:chExt cx="3888736" cy="2876275"/>
          </a:xfrm>
        </p:grpSpPr>
        <p:sp>
          <p:nvSpPr>
            <p:cNvPr id="17486" name="TextBox 48"/>
            <p:cNvSpPr txBox="1">
              <a:spLocks noChangeArrowheads="1"/>
            </p:cNvSpPr>
            <p:nvPr/>
          </p:nvSpPr>
          <p:spPr bwMode="auto">
            <a:xfrm>
              <a:off x="254442" y="3737113"/>
              <a:ext cx="3880236" cy="315955"/>
            </a:xfrm>
            <a:prstGeom prst="rect">
              <a:avLst/>
            </a:prstGeom>
            <a:solidFill>
              <a:schemeClr val="bg1"/>
            </a:solidFill>
            <a:ln w="9525">
              <a:noFill/>
              <a:miter lim="800000"/>
              <a:headEnd/>
              <a:tailEnd/>
            </a:ln>
          </p:spPr>
          <p:txBody>
            <a:bodyPr>
              <a:spAutoFit/>
            </a:bodyPr>
            <a:lstStyle/>
            <a:p>
              <a:pPr algn="ctr"/>
              <a:r>
                <a:rPr lang="en-US" sz="1600">
                  <a:latin typeface="Gill Sans MT" pitchFamily="34" charset="0"/>
                </a:rPr>
                <a:t>Movement and access highly restricted</a:t>
              </a:r>
            </a:p>
          </p:txBody>
        </p:sp>
        <p:pic>
          <p:nvPicPr>
            <p:cNvPr id="17487" name="Picture 1" descr="\\psf\Host\Volumes\photos$\Gaza presentation Feb 2011\crossings\20090629_gaza_erez-crossing_patrick-zoll_02.jpg"/>
            <p:cNvPicPr>
              <a:picLocks noChangeAspect="1" noChangeArrowheads="1"/>
            </p:cNvPicPr>
            <p:nvPr/>
          </p:nvPicPr>
          <p:blipFill>
            <a:blip r:embed="rId22" cstate="email"/>
            <a:srcRect/>
            <a:stretch>
              <a:fillRect/>
            </a:stretch>
          </p:blipFill>
          <p:spPr bwMode="auto">
            <a:xfrm>
              <a:off x="247601" y="1176793"/>
              <a:ext cx="3888736" cy="2592126"/>
            </a:xfrm>
            <a:prstGeom prst="rect">
              <a:avLst/>
            </a:prstGeom>
            <a:noFill/>
            <a:ln w="9525">
              <a:noFill/>
              <a:miter lim="800000"/>
              <a:headEnd/>
              <a:tailEnd/>
            </a:ln>
          </p:spPr>
        </p:pic>
      </p:grpSp>
      <p:grpSp>
        <p:nvGrpSpPr>
          <p:cNvPr id="3" name="figures"/>
          <p:cNvGrpSpPr>
            <a:grpSpLocks/>
          </p:cNvGrpSpPr>
          <p:nvPr/>
        </p:nvGrpSpPr>
        <p:grpSpPr bwMode="auto">
          <a:xfrm>
            <a:off x="660400" y="674688"/>
            <a:ext cx="2862263" cy="4438650"/>
            <a:chOff x="182881" y="674095"/>
            <a:chExt cx="2862471" cy="4438591"/>
          </a:xfrm>
        </p:grpSpPr>
        <p:sp>
          <p:nvSpPr>
            <p:cNvPr id="51" name="Content Placeholder 2"/>
            <p:cNvSpPr txBox="1">
              <a:spLocks/>
            </p:cNvSpPr>
            <p:nvPr/>
          </p:nvSpPr>
          <p:spPr bwMode="auto">
            <a:xfrm>
              <a:off x="182881" y="4045900"/>
              <a:ext cx="2859296" cy="1066786"/>
            </a:xfrm>
            <a:prstGeom prst="rect">
              <a:avLst/>
            </a:prstGeom>
            <a:solidFill>
              <a:schemeClr val="bg1"/>
            </a:solidFill>
            <a:ln w="9525">
              <a:noFill/>
              <a:miter lim="800000"/>
              <a:headEnd/>
              <a:tailEnd/>
            </a:ln>
          </p:spPr>
          <p:txBody>
            <a:bodyPr/>
            <a:lstStyle/>
            <a:p>
              <a:pPr marL="342900" indent="-342900" algn="ctr">
                <a:spcBef>
                  <a:spcPts val="0"/>
                </a:spcBef>
                <a:defRPr/>
              </a:pPr>
              <a:r>
                <a:rPr lang="en-US" dirty="0" smtClean="0">
                  <a:solidFill>
                    <a:schemeClr val="tx2"/>
                  </a:solidFill>
                  <a:latin typeface="Gill Sans MT" pitchFamily="34" charset="0"/>
                  <a:cs typeface="+mn-cs"/>
                </a:rPr>
                <a:t>1.8 </a:t>
              </a:r>
              <a:r>
                <a:rPr lang="en-US" dirty="0">
                  <a:solidFill>
                    <a:schemeClr val="tx2"/>
                  </a:solidFill>
                  <a:latin typeface="Gill Sans MT" pitchFamily="34" charset="0"/>
                  <a:cs typeface="+mn-cs"/>
                </a:rPr>
                <a:t>million </a:t>
              </a:r>
              <a:r>
                <a:rPr lang="en-US" sz="1600" dirty="0">
                  <a:solidFill>
                    <a:schemeClr val="tx2"/>
                  </a:solidFill>
                  <a:latin typeface="Gill Sans MT" pitchFamily="34" charset="0"/>
                  <a:cs typeface="+mn-cs"/>
                </a:rPr>
                <a:t>(70% refugees)</a:t>
              </a:r>
            </a:p>
            <a:p>
              <a:pPr marL="342900" indent="-342900" algn="ctr">
                <a:spcBef>
                  <a:spcPts val="0"/>
                </a:spcBef>
                <a:defRPr/>
              </a:pPr>
              <a:r>
                <a:rPr lang="en-US" dirty="0">
                  <a:solidFill>
                    <a:schemeClr val="tx2"/>
                  </a:solidFill>
                </a:rPr>
                <a:t>~</a:t>
              </a:r>
              <a:r>
                <a:rPr lang="en-US" dirty="0">
                  <a:solidFill>
                    <a:schemeClr val="tx2"/>
                  </a:solidFill>
                  <a:latin typeface="Gill Sans MT" pitchFamily="34" charset="0"/>
                  <a:cs typeface="+mn-cs"/>
                </a:rPr>
                <a:t>4,500 </a:t>
              </a:r>
              <a:r>
                <a:rPr lang="en-US" sz="1600" dirty="0">
                  <a:solidFill>
                    <a:schemeClr val="tx2"/>
                  </a:solidFill>
                  <a:latin typeface="Gill Sans MT" pitchFamily="34" charset="0"/>
                  <a:cs typeface="+mn-cs"/>
                </a:rPr>
                <a:t>persons km</a:t>
              </a:r>
              <a:r>
                <a:rPr lang="en-US" sz="1200" baseline="30000" dirty="0">
                  <a:solidFill>
                    <a:schemeClr val="tx2"/>
                  </a:solidFill>
                  <a:latin typeface="Gill Sans MT" pitchFamily="34" charset="0"/>
                  <a:cs typeface="+mn-cs"/>
                </a:rPr>
                <a:t>2</a:t>
              </a:r>
              <a:endParaRPr lang="en-US" sz="1600" baseline="30000" dirty="0">
                <a:solidFill>
                  <a:schemeClr val="tx2"/>
                </a:solidFill>
                <a:latin typeface="Gill Sans MT" pitchFamily="34" charset="0"/>
                <a:cs typeface="+mn-cs"/>
              </a:endParaRPr>
            </a:p>
            <a:p>
              <a:pPr marL="342900" indent="-342900" algn="ctr">
                <a:spcBef>
                  <a:spcPts val="0"/>
                </a:spcBef>
                <a:defRPr/>
              </a:pPr>
              <a:r>
                <a:rPr lang="en-US" dirty="0">
                  <a:solidFill>
                    <a:schemeClr val="tx2"/>
                  </a:solidFill>
                  <a:latin typeface="Gill Sans MT" pitchFamily="34" charset="0"/>
                  <a:cs typeface="+mn-cs"/>
                </a:rPr>
                <a:t>54% </a:t>
              </a:r>
              <a:r>
                <a:rPr lang="en-US" sz="1600" dirty="0">
                  <a:solidFill>
                    <a:schemeClr val="tx2"/>
                  </a:solidFill>
                  <a:latin typeface="Gill Sans MT" pitchFamily="34" charset="0"/>
                  <a:cs typeface="+mn-cs"/>
                </a:rPr>
                <a:t>under 18</a:t>
              </a:r>
            </a:p>
          </p:txBody>
        </p:sp>
        <p:pic>
          <p:nvPicPr>
            <p:cNvPr id="17485" name="Picture 5"/>
            <p:cNvPicPr>
              <a:picLocks noChangeAspect="1" noChangeArrowheads="1"/>
            </p:cNvPicPr>
            <p:nvPr/>
          </p:nvPicPr>
          <p:blipFill>
            <a:blip r:embed="rId23" cstate="screen">
              <a:extLst>
                <a:ext uri="{28A0092B-C50C-407E-A947-70E740481C1C}">
                  <a14:useLocalDpi xmlns:a14="http://schemas.microsoft.com/office/drawing/2010/main"/>
                </a:ext>
              </a:extLst>
            </a:blip>
            <a:srcRect/>
            <a:stretch>
              <a:fillRect/>
            </a:stretch>
          </p:blipFill>
          <p:spPr bwMode="auto">
            <a:xfrm>
              <a:off x="198562" y="674095"/>
              <a:ext cx="2846790" cy="3367270"/>
            </a:xfrm>
            <a:prstGeom prst="rect">
              <a:avLst/>
            </a:prstGeom>
            <a:noFill/>
            <a:ln w="9525">
              <a:noFill/>
              <a:miter lim="800000"/>
              <a:headEnd/>
              <a:tailEnd/>
            </a:ln>
          </p:spPr>
        </p:pic>
      </p:grpSp>
      <p:grpSp>
        <p:nvGrpSpPr>
          <p:cNvPr id="4" name="photo nogozone"/>
          <p:cNvGrpSpPr>
            <a:grpSpLocks/>
          </p:cNvGrpSpPr>
          <p:nvPr/>
        </p:nvGrpSpPr>
        <p:grpSpPr bwMode="auto">
          <a:xfrm>
            <a:off x="753035" y="696913"/>
            <a:ext cx="3609415" cy="2384335"/>
            <a:chOff x="120646" y="714375"/>
            <a:chExt cx="4741100" cy="3129905"/>
          </a:xfrm>
        </p:grpSpPr>
        <p:pic>
          <p:nvPicPr>
            <p:cNvPr id="17482" name="photo highrisk" descr="U:\OCHA OUTPUTS\04_Special focus\2010\August 2010\images\WFP (191).jpg"/>
            <p:cNvPicPr>
              <a:picLocks noChangeAspect="1" noChangeArrowheads="1"/>
            </p:cNvPicPr>
            <p:nvPr/>
          </p:nvPicPr>
          <p:blipFill>
            <a:blip r:embed="rId24" cstate="screen">
              <a:extLst>
                <a:ext uri="{28A0092B-C50C-407E-A947-70E740481C1C}">
                  <a14:useLocalDpi xmlns:a14="http://schemas.microsoft.com/office/drawing/2010/main"/>
                </a:ext>
              </a:extLst>
            </a:blip>
            <a:srcRect/>
            <a:stretch>
              <a:fillRect/>
            </a:stretch>
          </p:blipFill>
          <p:spPr bwMode="auto">
            <a:xfrm>
              <a:off x="209550" y="714375"/>
              <a:ext cx="3755542" cy="2824163"/>
            </a:xfrm>
            <a:prstGeom prst="rect">
              <a:avLst/>
            </a:prstGeom>
            <a:noFill/>
            <a:ln w="9525">
              <a:noFill/>
              <a:miter lim="800000"/>
              <a:headEnd/>
              <a:tailEnd/>
            </a:ln>
          </p:spPr>
        </p:pic>
        <p:sp>
          <p:nvSpPr>
            <p:cNvPr id="17483" name="TextBox 53"/>
            <p:cNvSpPr txBox="1">
              <a:spLocks noChangeArrowheads="1"/>
            </p:cNvSpPr>
            <p:nvPr/>
          </p:nvSpPr>
          <p:spPr bwMode="auto">
            <a:xfrm>
              <a:off x="120646" y="3480665"/>
              <a:ext cx="4741100" cy="363615"/>
            </a:xfrm>
            <a:prstGeom prst="rect">
              <a:avLst/>
            </a:prstGeom>
            <a:solidFill>
              <a:schemeClr val="bg1"/>
            </a:solidFill>
            <a:ln w="9525">
              <a:noFill/>
              <a:miter lim="800000"/>
              <a:headEnd/>
              <a:tailEnd/>
            </a:ln>
          </p:spPr>
          <p:txBody>
            <a:bodyPr wrap="square">
              <a:spAutoFit/>
            </a:bodyPr>
            <a:lstStyle/>
            <a:p>
              <a:pPr marL="114300" indent="-114300">
                <a:buFont typeface="Arial" pitchFamily="34" charset="0"/>
                <a:buChar char="•"/>
              </a:pPr>
              <a:r>
                <a:rPr lang="en-US" sz="1200" dirty="0" smtClean="0">
                  <a:latin typeface="Gill Sans MT" pitchFamily="34" charset="0"/>
                </a:rPr>
                <a:t>0 - 100 meters: "no go" zone</a:t>
              </a:r>
            </a:p>
          </p:txBody>
        </p:sp>
      </p:grpSp>
      <p:grpSp>
        <p:nvGrpSpPr>
          <p:cNvPr id="6" name="pic_fishing"/>
          <p:cNvGrpSpPr>
            <a:grpSpLocks/>
          </p:cNvGrpSpPr>
          <p:nvPr/>
        </p:nvGrpSpPr>
        <p:grpSpPr bwMode="auto">
          <a:xfrm>
            <a:off x="157163" y="696913"/>
            <a:ext cx="4205287" cy="3679959"/>
            <a:chOff x="3006918" y="2238179"/>
            <a:chExt cx="3511342" cy="2873030"/>
          </a:xfrm>
        </p:grpSpPr>
        <p:pic>
          <p:nvPicPr>
            <p:cNvPr id="17478" name="Picture 5" descr="\\psf\Host\Volumes\photos$\photo archive\2010\08_2010\WFP photos - gaza High Quality\WFP (109).JPG"/>
            <p:cNvPicPr>
              <a:picLocks noChangeAspect="1" noChangeArrowheads="1"/>
            </p:cNvPicPr>
            <p:nvPr/>
          </p:nvPicPr>
          <p:blipFill>
            <a:blip r:embed="rId25" cstate="screen">
              <a:extLst>
                <a:ext uri="{28A0092B-C50C-407E-A947-70E740481C1C}">
                  <a14:useLocalDpi xmlns:a14="http://schemas.microsoft.com/office/drawing/2010/main"/>
                </a:ext>
              </a:extLst>
            </a:blip>
            <a:srcRect/>
            <a:stretch>
              <a:fillRect/>
            </a:stretch>
          </p:blipFill>
          <p:spPr bwMode="auto">
            <a:xfrm>
              <a:off x="3006918" y="2238179"/>
              <a:ext cx="3511342" cy="2410768"/>
            </a:xfrm>
            <a:prstGeom prst="rect">
              <a:avLst/>
            </a:prstGeom>
            <a:noFill/>
            <a:ln w="9525">
              <a:noFill/>
              <a:miter lim="800000"/>
              <a:headEnd/>
              <a:tailEnd/>
            </a:ln>
          </p:spPr>
        </p:pic>
        <p:sp>
          <p:nvSpPr>
            <p:cNvPr id="17479" name="TextBox 58"/>
            <p:cNvSpPr txBox="1">
              <a:spLocks noChangeArrowheads="1"/>
            </p:cNvSpPr>
            <p:nvPr/>
          </p:nvSpPr>
          <p:spPr bwMode="auto">
            <a:xfrm>
              <a:off x="3019132" y="4654661"/>
              <a:ext cx="3499127" cy="456548"/>
            </a:xfrm>
            <a:prstGeom prst="rect">
              <a:avLst/>
            </a:prstGeom>
            <a:solidFill>
              <a:schemeClr val="bg1"/>
            </a:solidFill>
            <a:ln w="9525">
              <a:noFill/>
              <a:miter lim="800000"/>
              <a:headEnd/>
              <a:tailEnd/>
            </a:ln>
          </p:spPr>
          <p:txBody>
            <a:bodyPr>
              <a:spAutoFit/>
            </a:bodyPr>
            <a:lstStyle/>
            <a:p>
              <a:pPr algn="ctr"/>
              <a:r>
                <a:rPr lang="en-US" sz="1600" dirty="0" smtClean="0">
                  <a:latin typeface="Gill Sans MT" pitchFamily="34" charset="0"/>
                </a:rPr>
                <a:t>70% </a:t>
              </a:r>
              <a:r>
                <a:rPr lang="en-US" sz="1600" dirty="0">
                  <a:latin typeface="Gill Sans MT" pitchFamily="34" charset="0"/>
                </a:rPr>
                <a:t>of fishing areas </a:t>
              </a:r>
              <a:r>
                <a:rPr lang="en-US" sz="1600" dirty="0" smtClean="0">
                  <a:latin typeface="Gill Sans MT" pitchFamily="34" charset="0"/>
                </a:rPr>
                <a:t>off-limits</a:t>
              </a:r>
            </a:p>
            <a:p>
              <a:pPr algn="ctr"/>
              <a:r>
                <a:rPr lang="en-US" sz="1600" dirty="0" smtClean="0">
                  <a:latin typeface="Gill Sans MT" pitchFamily="34" charset="0"/>
                </a:rPr>
                <a:t>3,500 fishermen, down from 10,000</a:t>
              </a:r>
              <a:r>
                <a:rPr lang="en-US" sz="1000" dirty="0" smtClean="0">
                  <a:latin typeface="Gill Sans MT" pitchFamily="34" charset="0"/>
                </a:rPr>
                <a:t> (Sept. 2000) </a:t>
              </a:r>
              <a:endParaRPr lang="en-US" sz="1000" dirty="0">
                <a:latin typeface="Gill Sans MT" pitchFamily="34" charset="0"/>
              </a:endParaRPr>
            </a:p>
          </p:txBody>
        </p:sp>
      </p:grpSp>
      <p:grpSp>
        <p:nvGrpSpPr>
          <p:cNvPr id="7" name="pic_erez"/>
          <p:cNvGrpSpPr>
            <a:grpSpLocks/>
          </p:cNvGrpSpPr>
          <p:nvPr/>
        </p:nvGrpSpPr>
        <p:grpSpPr bwMode="auto">
          <a:xfrm>
            <a:off x="-85725" y="704850"/>
            <a:ext cx="4622800" cy="3406775"/>
            <a:chOff x="-85725" y="704849"/>
            <a:chExt cx="4622799" cy="3407333"/>
          </a:xfrm>
        </p:grpSpPr>
        <p:pic>
          <p:nvPicPr>
            <p:cNvPr id="17476" name="photo Erez" descr="Erez crossing2.JPG"/>
            <p:cNvPicPr>
              <a:picLocks noChangeAspect="1"/>
            </p:cNvPicPr>
            <p:nvPr/>
          </p:nvPicPr>
          <p:blipFill>
            <a:blip r:embed="rId26" cstate="screen">
              <a:extLst>
                <a:ext uri="{28A0092B-C50C-407E-A947-70E740481C1C}">
                  <a14:useLocalDpi xmlns:a14="http://schemas.microsoft.com/office/drawing/2010/main"/>
                </a:ext>
              </a:extLst>
            </a:blip>
            <a:srcRect/>
            <a:stretch>
              <a:fillRect/>
            </a:stretch>
          </p:blipFill>
          <p:spPr bwMode="auto">
            <a:xfrm>
              <a:off x="171450" y="704849"/>
              <a:ext cx="4191000" cy="3086101"/>
            </a:xfrm>
            <a:prstGeom prst="rect">
              <a:avLst/>
            </a:prstGeom>
            <a:noFill/>
            <a:ln w="9525">
              <a:noFill/>
              <a:miter lim="800000"/>
              <a:headEnd/>
              <a:tailEnd/>
            </a:ln>
          </p:spPr>
        </p:pic>
        <p:sp>
          <p:nvSpPr>
            <p:cNvPr id="17477" name="txt_erezcaption"/>
            <p:cNvSpPr txBox="1">
              <a:spLocks noChangeArrowheads="1"/>
            </p:cNvSpPr>
            <p:nvPr/>
          </p:nvSpPr>
          <p:spPr bwMode="auto">
            <a:xfrm>
              <a:off x="-85725" y="3788960"/>
              <a:ext cx="4622799" cy="323222"/>
            </a:xfrm>
            <a:prstGeom prst="rect">
              <a:avLst/>
            </a:prstGeom>
            <a:solidFill>
              <a:schemeClr val="bg1"/>
            </a:solidFill>
            <a:ln w="9525">
              <a:noFill/>
              <a:miter lim="800000"/>
              <a:headEnd/>
              <a:tailEnd/>
            </a:ln>
          </p:spPr>
          <p:txBody>
            <a:bodyPr>
              <a:spAutoFit/>
            </a:bodyPr>
            <a:lstStyle/>
            <a:p>
              <a:pPr algn="ctr"/>
              <a:endParaRPr lang="en-US" sz="1500" dirty="0">
                <a:latin typeface="Gill Sans MT" pitchFamily="34" charset="0"/>
              </a:endParaRPr>
            </a:p>
          </p:txBody>
        </p:sp>
      </p:grpSp>
      <p:grpSp>
        <p:nvGrpSpPr>
          <p:cNvPr id="8" name="pic_tunnels"/>
          <p:cNvGrpSpPr>
            <a:grpSpLocks/>
          </p:cNvGrpSpPr>
          <p:nvPr/>
        </p:nvGrpSpPr>
        <p:grpSpPr bwMode="auto">
          <a:xfrm>
            <a:off x="98425" y="700088"/>
            <a:ext cx="4264025" cy="3432933"/>
            <a:chOff x="105719" y="700898"/>
            <a:chExt cx="3927390" cy="3179051"/>
          </a:xfrm>
        </p:grpSpPr>
        <p:pic>
          <p:nvPicPr>
            <p:cNvPr id="17473" name="photo_tunnel" descr="Family in poverty"/>
            <p:cNvPicPr>
              <a:picLocks noChangeAspect="1" noChangeArrowheads="1"/>
            </p:cNvPicPr>
            <p:nvPr/>
          </p:nvPicPr>
          <p:blipFill>
            <a:blip r:embed="rId27" cstate="screen">
              <a:extLst>
                <a:ext uri="{28A0092B-C50C-407E-A947-70E740481C1C}">
                  <a14:useLocalDpi xmlns:a14="http://schemas.microsoft.com/office/drawing/2010/main"/>
                </a:ext>
              </a:extLst>
            </a:blip>
            <a:srcRect/>
            <a:stretch>
              <a:fillRect/>
            </a:stretch>
          </p:blipFill>
          <p:spPr bwMode="auto">
            <a:xfrm>
              <a:off x="172980" y="700898"/>
              <a:ext cx="3846970" cy="2847396"/>
            </a:xfrm>
            <a:prstGeom prst="rect">
              <a:avLst/>
            </a:prstGeom>
            <a:noFill/>
            <a:ln w="9525">
              <a:noFill/>
              <a:miter lim="800000"/>
              <a:headEnd/>
              <a:tailEnd/>
            </a:ln>
          </p:spPr>
        </p:pic>
        <p:sp>
          <p:nvSpPr>
            <p:cNvPr id="17474" name="TextBox 62"/>
            <p:cNvSpPr txBox="1">
              <a:spLocks noChangeArrowheads="1"/>
            </p:cNvSpPr>
            <p:nvPr/>
          </p:nvSpPr>
          <p:spPr bwMode="auto">
            <a:xfrm>
              <a:off x="120341" y="3537931"/>
              <a:ext cx="3912768" cy="342018"/>
            </a:xfrm>
            <a:prstGeom prst="rect">
              <a:avLst/>
            </a:prstGeom>
            <a:solidFill>
              <a:schemeClr val="bg1"/>
            </a:solidFill>
            <a:ln w="9525">
              <a:noFill/>
              <a:miter lim="800000"/>
              <a:headEnd/>
              <a:tailEnd/>
            </a:ln>
          </p:spPr>
          <p:txBody>
            <a:bodyPr>
              <a:spAutoFit/>
            </a:bodyPr>
            <a:lstStyle/>
            <a:p>
              <a:pPr algn="ctr"/>
              <a:endParaRPr lang="en-US" dirty="0">
                <a:latin typeface="Gill Sans MT" pitchFamily="34" charset="0"/>
              </a:endParaRPr>
            </a:p>
          </p:txBody>
        </p:sp>
        <p:sp>
          <p:nvSpPr>
            <p:cNvPr id="17475" name="TextBox 62"/>
            <p:cNvSpPr txBox="1">
              <a:spLocks noChangeArrowheads="1"/>
            </p:cNvSpPr>
            <p:nvPr/>
          </p:nvSpPr>
          <p:spPr bwMode="auto">
            <a:xfrm>
              <a:off x="105719" y="3306885"/>
              <a:ext cx="3912768" cy="256535"/>
            </a:xfrm>
            <a:prstGeom prst="rect">
              <a:avLst/>
            </a:prstGeom>
            <a:noFill/>
            <a:ln w="9525">
              <a:noFill/>
              <a:miter lim="800000"/>
              <a:headEnd/>
              <a:tailEnd/>
            </a:ln>
          </p:spPr>
          <p:txBody>
            <a:bodyPr>
              <a:spAutoFit/>
            </a:bodyPr>
            <a:lstStyle/>
            <a:p>
              <a:pPr algn="r"/>
              <a:r>
                <a:rPr lang="en-US" sz="1200" dirty="0">
                  <a:solidFill>
                    <a:schemeClr val="bg1"/>
                  </a:solidFill>
                  <a:latin typeface="Gill Sans MT" pitchFamily="34" charset="0"/>
                </a:rPr>
                <a:t>Source: The Economist</a:t>
              </a:r>
            </a:p>
          </p:txBody>
        </p:sp>
      </p:grpSp>
      <p:grpSp>
        <p:nvGrpSpPr>
          <p:cNvPr id="9" name="pic_settlments"/>
          <p:cNvGrpSpPr>
            <a:grpSpLocks/>
          </p:cNvGrpSpPr>
          <p:nvPr/>
        </p:nvGrpSpPr>
        <p:grpSpPr bwMode="auto">
          <a:xfrm>
            <a:off x="171450" y="704850"/>
            <a:ext cx="4191000" cy="3663950"/>
            <a:chOff x="178268" y="709176"/>
            <a:chExt cx="3765082" cy="3290892"/>
          </a:xfrm>
        </p:grpSpPr>
        <p:pic>
          <p:nvPicPr>
            <p:cNvPr id="17471" name="pic_settlment" descr="\\psf\Host\Volumes\photos$\zzz_old-pictures\Photo Archiving\Governorates\Gaza_Strip\SpecialIncidences\Evacuted Netzar Khazani.jpg"/>
            <p:cNvPicPr>
              <a:picLocks noChangeAspect="1" noChangeArrowheads="1"/>
            </p:cNvPicPr>
            <p:nvPr/>
          </p:nvPicPr>
          <p:blipFill>
            <a:blip r:embed="rId28" cstate="screen">
              <a:extLst>
                <a:ext uri="{28A0092B-C50C-407E-A947-70E740481C1C}">
                  <a14:useLocalDpi xmlns:a14="http://schemas.microsoft.com/office/drawing/2010/main"/>
                </a:ext>
              </a:extLst>
            </a:blip>
            <a:srcRect/>
            <a:stretch>
              <a:fillRect/>
            </a:stretch>
          </p:blipFill>
          <p:spPr bwMode="auto">
            <a:xfrm>
              <a:off x="178268" y="709176"/>
              <a:ext cx="3758392" cy="2770459"/>
            </a:xfrm>
            <a:prstGeom prst="rect">
              <a:avLst/>
            </a:prstGeom>
            <a:noFill/>
            <a:ln w="9525">
              <a:noFill/>
              <a:miter lim="800000"/>
              <a:headEnd/>
              <a:tailEnd/>
            </a:ln>
          </p:spPr>
        </p:pic>
        <p:sp>
          <p:nvSpPr>
            <p:cNvPr id="17472" name="TextBox 64"/>
            <p:cNvSpPr txBox="1">
              <a:spLocks noChangeArrowheads="1"/>
            </p:cNvSpPr>
            <p:nvPr/>
          </p:nvSpPr>
          <p:spPr bwMode="auto">
            <a:xfrm>
              <a:off x="178268" y="3474722"/>
              <a:ext cx="3765082" cy="525346"/>
            </a:xfrm>
            <a:prstGeom prst="rect">
              <a:avLst/>
            </a:prstGeom>
            <a:solidFill>
              <a:schemeClr val="bg1"/>
            </a:solidFill>
            <a:ln w="9525">
              <a:noFill/>
              <a:miter lim="800000"/>
              <a:headEnd/>
              <a:tailEnd/>
            </a:ln>
          </p:spPr>
          <p:txBody>
            <a:bodyPr>
              <a:spAutoFit/>
            </a:bodyPr>
            <a:lstStyle/>
            <a:p>
              <a:pPr algn="ctr"/>
              <a:r>
                <a:rPr lang="en-US" sz="1600" dirty="0">
                  <a:latin typeface="Gill Sans MT" pitchFamily="34" charset="0"/>
                </a:rPr>
                <a:t>9,000 settlers and 21 settlements </a:t>
              </a:r>
            </a:p>
            <a:p>
              <a:pPr algn="ctr"/>
              <a:r>
                <a:rPr lang="en-US" sz="1600" dirty="0">
                  <a:latin typeface="Gill Sans MT" pitchFamily="34" charset="0"/>
                </a:rPr>
                <a:t>15% of Gaza Strip</a:t>
              </a:r>
            </a:p>
          </p:txBody>
        </p:sp>
      </p:grpSp>
      <p:sp>
        <p:nvSpPr>
          <p:cNvPr id="67" name="fence_on"/>
          <p:cNvSpPr/>
          <p:nvPr/>
        </p:nvSpPr>
        <p:spPr bwMode="auto">
          <a:xfrm>
            <a:off x="1282700" y="5208588"/>
            <a:ext cx="142875" cy="142875"/>
          </a:xfrm>
          <a:prstGeom prst="ellipse">
            <a:avLst/>
          </a:prstGeom>
          <a:solidFill>
            <a:srgbClr val="C00000"/>
          </a:solidFill>
          <a:ln w="9525">
            <a:noFill/>
            <a:miter lim="800000"/>
            <a:headEnd/>
            <a:tailEnd/>
          </a:ln>
        </p:spPr>
        <p:txBody>
          <a:bodyPr anchor="ctr"/>
          <a:lstStyle/>
          <a:p>
            <a:pPr algn="ctr" fontAlgn="auto">
              <a:spcBef>
                <a:spcPts val="0"/>
              </a:spcBef>
              <a:spcAft>
                <a:spcPts val="0"/>
              </a:spcAft>
              <a:defRPr/>
            </a:pPr>
            <a:endParaRPr lang="en-US" b="1">
              <a:latin typeface="+mn-lt"/>
              <a:cs typeface="+mn-cs"/>
            </a:endParaRPr>
          </a:p>
        </p:txBody>
      </p:sp>
      <p:sp>
        <p:nvSpPr>
          <p:cNvPr id="70" name="HR_on"/>
          <p:cNvSpPr/>
          <p:nvPr/>
        </p:nvSpPr>
        <p:spPr bwMode="auto">
          <a:xfrm>
            <a:off x="3692525" y="5230813"/>
            <a:ext cx="142875" cy="142875"/>
          </a:xfrm>
          <a:prstGeom prst="ellipse">
            <a:avLst/>
          </a:prstGeom>
          <a:solidFill>
            <a:srgbClr val="C00000"/>
          </a:solidFill>
          <a:ln w="9525">
            <a:noFill/>
            <a:miter lim="800000"/>
            <a:headEnd/>
            <a:tailEnd/>
          </a:ln>
        </p:spPr>
        <p:txBody>
          <a:bodyPr anchor="ctr"/>
          <a:lstStyle/>
          <a:p>
            <a:pPr algn="ctr" fontAlgn="auto">
              <a:spcBef>
                <a:spcPts val="0"/>
              </a:spcBef>
              <a:spcAft>
                <a:spcPts val="0"/>
              </a:spcAft>
              <a:defRPr/>
            </a:pPr>
            <a:endParaRPr lang="en-US" b="1">
              <a:latin typeface="+mn-lt"/>
              <a:cs typeface="+mn-cs"/>
            </a:endParaRPr>
          </a:p>
        </p:txBody>
      </p:sp>
      <p:sp>
        <p:nvSpPr>
          <p:cNvPr id="71" name="sear_on"/>
          <p:cNvSpPr/>
          <p:nvPr/>
        </p:nvSpPr>
        <p:spPr bwMode="auto">
          <a:xfrm>
            <a:off x="3678238" y="5522913"/>
            <a:ext cx="142875" cy="142875"/>
          </a:xfrm>
          <a:prstGeom prst="ellipse">
            <a:avLst/>
          </a:prstGeom>
          <a:solidFill>
            <a:srgbClr val="C00000"/>
          </a:solidFill>
          <a:ln w="9525">
            <a:noFill/>
            <a:miter lim="800000"/>
            <a:headEnd/>
            <a:tailEnd/>
          </a:ln>
        </p:spPr>
        <p:txBody>
          <a:bodyPr anchor="ctr"/>
          <a:lstStyle/>
          <a:p>
            <a:pPr algn="ctr" fontAlgn="auto">
              <a:spcBef>
                <a:spcPts val="0"/>
              </a:spcBef>
              <a:spcAft>
                <a:spcPts val="0"/>
              </a:spcAft>
              <a:defRPr/>
            </a:pPr>
            <a:endParaRPr lang="en-US" b="1">
              <a:latin typeface="+mn-lt"/>
              <a:cs typeface="+mn-cs"/>
            </a:endParaRPr>
          </a:p>
        </p:txBody>
      </p:sp>
      <p:sp>
        <p:nvSpPr>
          <p:cNvPr id="72" name="crossing_on"/>
          <p:cNvSpPr/>
          <p:nvPr/>
        </p:nvSpPr>
        <p:spPr bwMode="auto">
          <a:xfrm>
            <a:off x="1282700" y="5508625"/>
            <a:ext cx="142875" cy="142875"/>
          </a:xfrm>
          <a:prstGeom prst="ellipse">
            <a:avLst/>
          </a:prstGeom>
          <a:solidFill>
            <a:srgbClr val="C00000"/>
          </a:solidFill>
          <a:ln w="9525">
            <a:noFill/>
            <a:miter lim="800000"/>
            <a:headEnd/>
            <a:tailEnd/>
          </a:ln>
        </p:spPr>
        <p:txBody>
          <a:bodyPr anchor="ctr"/>
          <a:lstStyle/>
          <a:p>
            <a:pPr algn="ctr" fontAlgn="auto">
              <a:spcBef>
                <a:spcPts val="0"/>
              </a:spcBef>
              <a:spcAft>
                <a:spcPts val="0"/>
              </a:spcAft>
              <a:defRPr/>
            </a:pPr>
            <a:endParaRPr lang="en-US" b="1">
              <a:latin typeface="+mn-lt"/>
              <a:cs typeface="+mn-cs"/>
            </a:endParaRPr>
          </a:p>
        </p:txBody>
      </p:sp>
      <p:sp>
        <p:nvSpPr>
          <p:cNvPr id="73" name="tunnels_on"/>
          <p:cNvSpPr/>
          <p:nvPr/>
        </p:nvSpPr>
        <p:spPr bwMode="auto">
          <a:xfrm>
            <a:off x="1277938" y="5851525"/>
            <a:ext cx="142875" cy="142875"/>
          </a:xfrm>
          <a:prstGeom prst="ellipse">
            <a:avLst/>
          </a:prstGeom>
          <a:solidFill>
            <a:srgbClr val="C00000"/>
          </a:solidFill>
          <a:ln w="9525">
            <a:noFill/>
            <a:miter lim="800000"/>
            <a:headEnd/>
            <a:tailEnd/>
          </a:ln>
        </p:spPr>
        <p:txBody>
          <a:bodyPr anchor="ctr"/>
          <a:lstStyle/>
          <a:p>
            <a:pPr algn="ctr" fontAlgn="auto">
              <a:spcBef>
                <a:spcPts val="0"/>
              </a:spcBef>
              <a:spcAft>
                <a:spcPts val="0"/>
              </a:spcAft>
              <a:defRPr/>
            </a:pPr>
            <a:endParaRPr lang="en-US" b="1">
              <a:latin typeface="+mn-lt"/>
              <a:cs typeface="+mn-cs"/>
            </a:endParaRPr>
          </a:p>
        </p:txBody>
      </p:sp>
      <p:sp>
        <p:nvSpPr>
          <p:cNvPr id="74" name="settlments_on"/>
          <p:cNvSpPr/>
          <p:nvPr/>
        </p:nvSpPr>
        <p:spPr bwMode="auto">
          <a:xfrm>
            <a:off x="3727450" y="5853113"/>
            <a:ext cx="142875" cy="142875"/>
          </a:xfrm>
          <a:prstGeom prst="ellipse">
            <a:avLst/>
          </a:prstGeom>
          <a:solidFill>
            <a:srgbClr val="C00000"/>
          </a:solidFill>
          <a:ln w="9525">
            <a:noFill/>
            <a:miter lim="800000"/>
            <a:headEnd/>
            <a:tailEnd/>
          </a:ln>
        </p:spPr>
        <p:txBody>
          <a:bodyPr anchor="ctr"/>
          <a:lstStyle/>
          <a:p>
            <a:pPr algn="ctr" fontAlgn="auto">
              <a:spcBef>
                <a:spcPts val="0"/>
              </a:spcBef>
              <a:spcAft>
                <a:spcPts val="0"/>
              </a:spcAft>
              <a:defRPr/>
            </a:pPr>
            <a:endParaRPr lang="en-US" b="1">
              <a:latin typeface="+mn-lt"/>
              <a:cs typeface="+mn-cs"/>
            </a:endParaRPr>
          </a:p>
        </p:txBody>
      </p:sp>
      <p:sp>
        <p:nvSpPr>
          <p:cNvPr id="94" name="trigger sea restrictions">
            <a:hlinkClick r:id="rId29" action="ppaction://hlinksldjump"/>
          </p:cNvPr>
          <p:cNvSpPr/>
          <p:nvPr/>
        </p:nvSpPr>
        <p:spPr bwMode="auto">
          <a:xfrm>
            <a:off x="4008438" y="5502275"/>
            <a:ext cx="414337" cy="214313"/>
          </a:xfrm>
          <a:prstGeom prst="rect">
            <a:avLst/>
          </a:prstGeom>
          <a:gradFill>
            <a:gsLst>
              <a:gs pos="0">
                <a:schemeClr val="accent4"/>
              </a:gs>
              <a:gs pos="18000">
                <a:schemeClr val="bg1"/>
              </a:gs>
              <a:gs pos="100000">
                <a:schemeClr val="accent4"/>
              </a:gs>
            </a:gsLst>
            <a:lin ang="5400000" scaled="0"/>
          </a:gradFill>
          <a:effectLst>
            <a:outerShdw blurRad="50800" dist="38100" dir="2700000" algn="tl" rotWithShape="0">
              <a:prstClr val="black">
                <a:alpha val="40000"/>
              </a:prstClr>
            </a:outerShdw>
          </a:effectLst>
        </p:spPr>
        <p:txBody>
          <a:bodyPr>
            <a:spAutoFit/>
          </a:bodyPr>
          <a:lstStyle/>
          <a:p>
            <a:pPr>
              <a:defRPr/>
            </a:pPr>
            <a:r>
              <a:rPr lang="en-US" sz="800" dirty="0">
                <a:solidFill>
                  <a:schemeClr val="accent4">
                    <a:lumMod val="50000"/>
                  </a:schemeClr>
                </a:solidFill>
                <a:latin typeface="Gill Sans MT" pitchFamily="34" charset="0"/>
              </a:rPr>
              <a:t>Map</a:t>
            </a:r>
          </a:p>
        </p:txBody>
      </p:sp>
      <p:grpSp>
        <p:nvGrpSpPr>
          <p:cNvPr id="146" name="Gaza Fatalties chart"/>
          <p:cNvGrpSpPr/>
          <p:nvPr/>
        </p:nvGrpSpPr>
        <p:grpSpPr>
          <a:xfrm>
            <a:off x="0" y="1"/>
            <a:ext cx="9144000" cy="6858000"/>
            <a:chOff x="0" y="1"/>
            <a:chExt cx="9144000" cy="6858000"/>
          </a:xfrm>
        </p:grpSpPr>
        <p:sp>
          <p:nvSpPr>
            <p:cNvPr id="145" name="Rectangle 144"/>
            <p:cNvSpPr/>
            <p:nvPr/>
          </p:nvSpPr>
          <p:spPr bwMode="auto">
            <a:xfrm>
              <a:off x="0" y="1"/>
              <a:ext cx="9144000" cy="6858000"/>
            </a:xfrm>
            <a:prstGeom prst="rect">
              <a:avLst/>
            </a:prstGeom>
            <a:solidFill>
              <a:schemeClr val="bg1"/>
            </a:solidFill>
            <a:ln w="9525">
              <a:noFill/>
              <a:miter lim="800000"/>
              <a:headEnd/>
              <a:tailEnd/>
            </a:ln>
          </p:spPr>
          <p:txBody>
            <a:bodyPr rtlCol="0" anchor="ctr"/>
            <a:lstStyle/>
            <a:p>
              <a:pPr algn="ctr" fontAlgn="auto">
                <a:spcBef>
                  <a:spcPts val="0"/>
                </a:spcBef>
                <a:spcAft>
                  <a:spcPts val="0"/>
                </a:spcAft>
              </a:pPr>
              <a:endParaRPr lang="en-US" b="1">
                <a:latin typeface="+mn-lt"/>
                <a:cs typeface="+mn-cs"/>
              </a:endParaRPr>
            </a:p>
          </p:txBody>
        </p:sp>
        <p:pic>
          <p:nvPicPr>
            <p:cNvPr id="144" name="Picture 2"/>
            <p:cNvPicPr>
              <a:picLocks noChangeAspect="1" noChangeArrowheads="1"/>
            </p:cNvPicPr>
            <p:nvPr/>
          </p:nvPicPr>
          <p:blipFill>
            <a:blip r:embed="rId30" cstate="screen">
              <a:extLst>
                <a:ext uri="{28A0092B-C50C-407E-A947-70E740481C1C}">
                  <a14:useLocalDpi xmlns:a14="http://schemas.microsoft.com/office/drawing/2010/main"/>
                </a:ext>
              </a:extLst>
            </a:blip>
            <a:stretch>
              <a:fillRect/>
            </a:stretch>
          </p:blipFill>
          <p:spPr bwMode="auto">
            <a:xfrm>
              <a:off x="199562" y="1092012"/>
              <a:ext cx="8944438" cy="4532410"/>
            </a:xfrm>
            <a:prstGeom prst="rect">
              <a:avLst/>
            </a:prstGeom>
            <a:noFill/>
            <a:ln w="9525">
              <a:noFill/>
              <a:miter lim="800000"/>
              <a:headEnd/>
              <a:tailEnd/>
            </a:ln>
          </p:spPr>
        </p:pic>
      </p:grpSp>
      <p:graphicFrame>
        <p:nvGraphicFramePr>
          <p:cNvPr id="148" name="Rafah crossing chart"/>
          <p:cNvGraphicFramePr/>
          <p:nvPr/>
        </p:nvGraphicFramePr>
        <p:xfrm>
          <a:off x="0" y="0"/>
          <a:ext cx="9144000" cy="6858000"/>
        </p:xfrm>
        <a:graphic>
          <a:graphicData uri="http://schemas.openxmlformats.org/drawingml/2006/chart">
            <c:chart xmlns:c="http://schemas.openxmlformats.org/drawingml/2006/chart" xmlns:r="http://schemas.openxmlformats.org/officeDocument/2006/relationships" r:id="rId31"/>
          </a:graphicData>
        </a:graphic>
      </p:graphicFrame>
    </p:spTree>
  </p:cSld>
  <p:clrMapOvr>
    <a:masterClrMapping/>
  </p:clrMapOvr>
  <p:transition xmlns:p14="http://schemas.microsoft.com/office/powerpoint/2010/main" advClick="0"/>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2"/>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4"/>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6"/>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7"/>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9"/>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8"/>
                                        </p:tgtEl>
                                        <p:attrNameLst>
                                          <p:attrName>style.visibility</p:attrName>
                                        </p:attrNameLst>
                                      </p:cBhvr>
                                      <p:to>
                                        <p:strVal val="hidden"/>
                                      </p:to>
                                    </p:set>
                                  </p:childTnLst>
                                </p:cTn>
                              </p:par>
                            </p:childTnLst>
                          </p:cTn>
                        </p:par>
                        <p:par>
                          <p:cTn id="29" fill="hold">
                            <p:stCondLst>
                              <p:cond delay="0"/>
                            </p:stCondLst>
                            <p:childTnLst>
                              <p:par>
                                <p:cTn id="30" presetID="18" presetClass="entr" presetSubtype="12" fill="hold" nodeType="after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strips(downLeft)">
                                      <p:cBhvr>
                                        <p:cTn id="32" dur="500"/>
                                        <p:tgtEl>
                                          <p:spTgt spid="47"/>
                                        </p:tgtEl>
                                      </p:cBhvr>
                                    </p:animEffect>
                                  </p:childTnLst>
                                </p:cTn>
                              </p:par>
                            </p:childTnLst>
                          </p:cTn>
                        </p:par>
                        <p:par>
                          <p:cTn id="33" fill="hold">
                            <p:stCondLst>
                              <p:cond delay="500"/>
                            </p:stCondLst>
                            <p:childTnLst>
                              <p:par>
                                <p:cTn id="34" presetID="10" presetClass="exit" presetSubtype="0" fill="hold" nodeType="afterEffect">
                                  <p:stCondLst>
                                    <p:cond delay="2000"/>
                                  </p:stCondLst>
                                  <p:childTnLst>
                                    <p:animEffect transition="out" filter="fade">
                                      <p:cBhvr>
                                        <p:cTn id="35" dur="2000"/>
                                        <p:tgtEl>
                                          <p:spTgt spid="47"/>
                                        </p:tgtEl>
                                      </p:cBhvr>
                                    </p:animEffect>
                                    <p:set>
                                      <p:cBhvr>
                                        <p:cTn id="36" dur="1" fill="hold">
                                          <p:stCondLst>
                                            <p:cond delay="1999"/>
                                          </p:stCondLst>
                                        </p:cTn>
                                        <p:tgtEl>
                                          <p:spTgt spid="47"/>
                                        </p:tgtEl>
                                        <p:attrNameLst>
                                          <p:attrName>style.visibility</p:attrName>
                                        </p:attrNameLst>
                                      </p:cBhvr>
                                      <p:to>
                                        <p:strVal val="hidden"/>
                                      </p:to>
                                    </p:set>
                                  </p:childTnLst>
                                </p:cTn>
                              </p:par>
                              <p:par>
                                <p:cTn id="37" presetID="10" presetClass="entr" presetSubtype="0" fill="hold" nodeType="withEffect">
                                  <p:stCondLst>
                                    <p:cond delay="0"/>
                                  </p:stCondLst>
                                  <p:childTnLst>
                                    <p:set>
                                      <p:cBhvr>
                                        <p:cTn id="38" dur="1" fill="hold">
                                          <p:stCondLst>
                                            <p:cond delay="0"/>
                                          </p:stCondLst>
                                        </p:cTn>
                                        <p:tgtEl>
                                          <p:spTgt spid="143362"/>
                                        </p:tgtEl>
                                        <p:attrNameLst>
                                          <p:attrName>style.visibility</p:attrName>
                                        </p:attrNameLst>
                                      </p:cBhvr>
                                      <p:to>
                                        <p:strVal val="visible"/>
                                      </p:to>
                                    </p:set>
                                    <p:animEffect transition="in" filter="fade">
                                      <p:cBhvr>
                                        <p:cTn id="39" dur="2000"/>
                                        <p:tgtEl>
                                          <p:spTgt spid="143362"/>
                                        </p:tgtEl>
                                      </p:cBhvr>
                                    </p:animEffect>
                                  </p:childTnLst>
                                </p:cTn>
                              </p:par>
                            </p:childTnLst>
                          </p:cTn>
                        </p:par>
                        <p:par>
                          <p:cTn id="40" fill="hold">
                            <p:stCondLst>
                              <p:cond delay="4500"/>
                            </p:stCondLst>
                            <p:childTnLst>
                              <p:par>
                                <p:cTn id="41" presetID="22" presetClass="entr" presetSubtype="1" fill="hold" nodeType="afterEffect">
                                  <p:stCondLst>
                                    <p:cond delay="0"/>
                                  </p:stCondLst>
                                  <p:childTnLst>
                                    <p:set>
                                      <p:cBhvr>
                                        <p:cTn id="42" dur="1" fill="hold">
                                          <p:stCondLst>
                                            <p:cond delay="0"/>
                                          </p:stCondLst>
                                        </p:cTn>
                                        <p:tgtEl>
                                          <p:spTgt spid="143368"/>
                                        </p:tgtEl>
                                        <p:attrNameLst>
                                          <p:attrName>style.visibility</p:attrName>
                                        </p:attrNameLst>
                                      </p:cBhvr>
                                      <p:to>
                                        <p:strVal val="visible"/>
                                      </p:to>
                                    </p:set>
                                    <p:animEffect transition="in" filter="wipe(up)">
                                      <p:cBhvr>
                                        <p:cTn id="43" dur="500"/>
                                        <p:tgtEl>
                                          <p:spTgt spid="143368"/>
                                        </p:tgtEl>
                                      </p:cBhvr>
                                    </p:animEffect>
                                  </p:childTnLst>
                                </p:cTn>
                              </p:par>
                              <p:par>
                                <p:cTn id="44" presetID="18" presetClass="entr" presetSubtype="12" fill="hold" nodeType="with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strips(downLeft)">
                                      <p:cBhvr>
                                        <p:cTn id="46" dur="500"/>
                                        <p:tgtEl>
                                          <p:spTgt spid="3"/>
                                        </p:tgtEl>
                                      </p:cBhvr>
                                    </p:animEffect>
                                  </p:childTnLst>
                                </p:cTn>
                              </p:par>
                            </p:childTnLst>
                          </p:cTn>
                        </p:par>
                        <p:par>
                          <p:cTn id="47" fill="hold">
                            <p:stCondLst>
                              <p:cond delay="5000"/>
                            </p:stCondLst>
                            <p:childTnLst>
                              <p:par>
                                <p:cTn id="48" presetID="12" presetClass="entr" presetSubtype="4" fill="hold" grpId="0" nodeType="after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slide(fromBottom)">
                                      <p:cBhvr>
                                        <p:cTn id="50" dur="300"/>
                                        <p:tgtEl>
                                          <p:spTgt spid="16"/>
                                        </p:tgtEl>
                                      </p:cBhvr>
                                    </p:animEffect>
                                  </p:childTnLst>
                                </p:cTn>
                              </p:par>
                              <p:par>
                                <p:cTn id="51" presetID="12" presetClass="entr" presetSubtype="4" fill="hold" grpId="0" nodeType="with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slide(fromBottom)">
                                      <p:cBhvr>
                                        <p:cTn id="53" dur="300"/>
                                        <p:tgtEl>
                                          <p:spTgt spid="31"/>
                                        </p:tgtEl>
                                      </p:cBhvr>
                                    </p:animEffect>
                                  </p:childTnLst>
                                </p:cTn>
                              </p:par>
                              <p:par>
                                <p:cTn id="54" presetID="12" presetClass="entr" presetSubtype="4" fill="hold" grpId="0" nodeType="with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slide(fromBottom)">
                                      <p:cBhvr>
                                        <p:cTn id="56" dur="300"/>
                                        <p:tgtEl>
                                          <p:spTgt spid="15"/>
                                        </p:tgtEl>
                                      </p:cBhvr>
                                    </p:animEffect>
                                  </p:childTnLst>
                                </p:cTn>
                              </p:par>
                              <p:par>
                                <p:cTn id="57" presetID="12" presetClass="entr" presetSubtype="4" fill="hold" grpId="0" nodeType="with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slide(fromBottom)">
                                      <p:cBhvr>
                                        <p:cTn id="59" dur="300"/>
                                        <p:tgtEl>
                                          <p:spTgt spid="14"/>
                                        </p:tgtEl>
                                      </p:cBhvr>
                                    </p:animEffect>
                                  </p:childTnLst>
                                </p:cTn>
                              </p:par>
                              <p:par>
                                <p:cTn id="60" presetID="12" presetClass="entr" presetSubtype="4" fill="hold" grpId="0" nodeType="withEffect">
                                  <p:stCondLst>
                                    <p:cond delay="0"/>
                                  </p:stCondLst>
                                  <p:childTnLst>
                                    <p:set>
                                      <p:cBhvr>
                                        <p:cTn id="61" dur="1" fill="hold">
                                          <p:stCondLst>
                                            <p:cond delay="0"/>
                                          </p:stCondLst>
                                        </p:cTn>
                                        <p:tgtEl>
                                          <p:spTgt spid="40"/>
                                        </p:tgtEl>
                                        <p:attrNameLst>
                                          <p:attrName>style.visibility</p:attrName>
                                        </p:attrNameLst>
                                      </p:cBhvr>
                                      <p:to>
                                        <p:strVal val="visible"/>
                                      </p:to>
                                    </p:set>
                                    <p:animEffect transition="in" filter="slide(fromBottom)">
                                      <p:cBhvr>
                                        <p:cTn id="62" dur="300"/>
                                        <p:tgtEl>
                                          <p:spTgt spid="40"/>
                                        </p:tgtEl>
                                      </p:cBhvr>
                                    </p:animEffect>
                                  </p:childTnLst>
                                </p:cTn>
                              </p:par>
                              <p:par>
                                <p:cTn id="63" presetID="12" presetClass="entr" presetSubtype="4" fill="hold" grpId="0" nodeType="with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slide(fromBottom)">
                                      <p:cBhvr>
                                        <p:cTn id="65" dur="300"/>
                                        <p:tgtEl>
                                          <p:spTgt spid="13"/>
                                        </p:tgtEl>
                                      </p:cBhvr>
                                    </p:animEffect>
                                  </p:childTnLst>
                                </p:cTn>
                              </p:par>
                              <p:par>
                                <p:cTn id="66" presetID="12" presetClass="entr" presetSubtype="4" fill="hold" grpId="0" nodeType="withEffect">
                                  <p:stCondLst>
                                    <p:cond delay="0"/>
                                  </p:stCondLst>
                                  <p:childTnLst>
                                    <p:set>
                                      <p:cBhvr>
                                        <p:cTn id="67" dur="1" fill="hold">
                                          <p:stCondLst>
                                            <p:cond delay="0"/>
                                          </p:stCondLst>
                                        </p:cTn>
                                        <p:tgtEl>
                                          <p:spTgt spid="94"/>
                                        </p:tgtEl>
                                        <p:attrNameLst>
                                          <p:attrName>style.visibility</p:attrName>
                                        </p:attrNameLst>
                                      </p:cBhvr>
                                      <p:to>
                                        <p:strVal val="visible"/>
                                      </p:to>
                                    </p:set>
                                    <p:animEffect transition="in" filter="slide(fromBottom)">
                                      <p:cBhvr>
                                        <p:cTn id="68" dur="500"/>
                                        <p:tgtEl>
                                          <p:spTgt spid="94"/>
                                        </p:tgtEl>
                                      </p:cBhvr>
                                    </p:animEffect>
                                  </p:childTnLst>
                                </p:cTn>
                              </p:par>
                              <p:par>
                                <p:cTn id="69" presetID="1" presetClass="exit" presetSubtype="0" fill="hold" nodeType="withEffect">
                                  <p:stCondLst>
                                    <p:cond delay="0"/>
                                  </p:stCondLst>
                                  <p:childTnLst>
                                    <p:set>
                                      <p:cBhvr>
                                        <p:cTn id="70" dur="1" fill="hold">
                                          <p:stCondLst>
                                            <p:cond delay="0"/>
                                          </p:stCondLst>
                                        </p:cTn>
                                        <p:tgtEl>
                                          <p:spTgt spid="6"/>
                                        </p:tgtEl>
                                        <p:attrNameLst>
                                          <p:attrName>style.visibility</p:attrName>
                                        </p:attrNameLst>
                                      </p:cBhvr>
                                      <p:to>
                                        <p:strVal val="hidden"/>
                                      </p:to>
                                    </p:set>
                                  </p:childTnLst>
                                </p:cTn>
                              </p:par>
                              <p:par>
                                <p:cTn id="71" presetID="1" presetClass="exit" presetSubtype="0" fill="hold" nodeType="withEffect">
                                  <p:stCondLst>
                                    <p:cond delay="0"/>
                                  </p:stCondLst>
                                  <p:childTnLst>
                                    <p:set>
                                      <p:cBhvr>
                                        <p:cTn id="72" dur="1" fill="hold">
                                          <p:stCondLst>
                                            <p:cond delay="0"/>
                                          </p:stCondLst>
                                        </p:cTn>
                                        <p:tgtEl>
                                          <p:spTgt spid="2"/>
                                        </p:tgtEl>
                                        <p:attrNameLst>
                                          <p:attrName>style.visibility</p:attrName>
                                        </p:attrNameLst>
                                      </p:cBhvr>
                                      <p:to>
                                        <p:strVal val="hidden"/>
                                      </p:to>
                                    </p:set>
                                  </p:childTnLst>
                                </p:cTn>
                              </p:par>
                              <p:par>
                                <p:cTn id="73" presetID="1" presetClass="exit" presetSubtype="0" fill="hold" nodeType="withEffect">
                                  <p:stCondLst>
                                    <p:cond delay="0"/>
                                  </p:stCondLst>
                                  <p:childTnLst>
                                    <p:set>
                                      <p:cBhvr>
                                        <p:cTn id="74" dur="1" fill="hold">
                                          <p:stCondLst>
                                            <p:cond delay="0"/>
                                          </p:stCondLst>
                                        </p:cTn>
                                        <p:tgtEl>
                                          <p:spTgt spid="8"/>
                                        </p:tgtEl>
                                        <p:attrNameLst>
                                          <p:attrName>style.visibility</p:attrName>
                                        </p:attrNameLst>
                                      </p:cBhvr>
                                      <p:to>
                                        <p:strVal val="hidden"/>
                                      </p:to>
                                    </p:set>
                                  </p:childTnLst>
                                </p:cTn>
                              </p:par>
                              <p:par>
                                <p:cTn id="75" presetID="1" presetClass="exit" presetSubtype="0" fill="hold" nodeType="withEffect">
                                  <p:stCondLst>
                                    <p:cond delay="0"/>
                                  </p:stCondLst>
                                  <p:childTnLst>
                                    <p:set>
                                      <p:cBhvr>
                                        <p:cTn id="76" dur="1" fill="hold">
                                          <p:stCondLst>
                                            <p:cond delay="0"/>
                                          </p:stCondLst>
                                        </p:cTn>
                                        <p:tgtEl>
                                          <p:spTgt spid="9"/>
                                        </p:tgtEl>
                                        <p:attrNameLst>
                                          <p:attrName>style.visibility</p:attrName>
                                        </p:attrNameLst>
                                      </p:cBhvr>
                                      <p:to>
                                        <p:strVal val="hidden"/>
                                      </p:to>
                                    </p:set>
                                  </p:childTnLst>
                                </p:cTn>
                              </p:par>
                              <p:par>
                                <p:cTn id="77" presetID="1" presetClass="exit" presetSubtype="0" fill="hold" nodeType="withEffect">
                                  <p:stCondLst>
                                    <p:cond delay="0"/>
                                  </p:stCondLst>
                                  <p:childTnLst>
                                    <p:set>
                                      <p:cBhvr>
                                        <p:cTn id="78" dur="1" fill="hold">
                                          <p:stCondLst>
                                            <p:cond delay="0"/>
                                          </p:stCondLst>
                                        </p:cTn>
                                        <p:tgtEl>
                                          <p:spTgt spid="7"/>
                                        </p:tgtEl>
                                        <p:attrNameLst>
                                          <p:attrName>style.visibility</p:attrName>
                                        </p:attrNameLst>
                                      </p:cBhvr>
                                      <p:to>
                                        <p:strVal val="hidden"/>
                                      </p:to>
                                    </p:set>
                                  </p:childTnLst>
                                </p:cTn>
                              </p:par>
                              <p:par>
                                <p:cTn id="79" presetID="12" presetClass="entr" presetSubtype="4" fill="hold" grpId="0" nodeType="withEffect">
                                  <p:stCondLst>
                                    <p:cond delay="0"/>
                                  </p:stCondLst>
                                  <p:childTnLst>
                                    <p:set>
                                      <p:cBhvr>
                                        <p:cTn id="80" dur="1" fill="hold">
                                          <p:stCondLst>
                                            <p:cond delay="0"/>
                                          </p:stCondLst>
                                        </p:cTn>
                                        <p:tgtEl>
                                          <p:spTgt spid="140"/>
                                        </p:tgtEl>
                                        <p:attrNameLst>
                                          <p:attrName>style.visibility</p:attrName>
                                        </p:attrNameLst>
                                      </p:cBhvr>
                                      <p:to>
                                        <p:strVal val="visible"/>
                                      </p:to>
                                    </p:set>
                                    <p:animEffect transition="in" filter="slide(fromBottom)">
                                      <p:cBhvr>
                                        <p:cTn id="81" dur="500"/>
                                        <p:tgtEl>
                                          <p:spTgt spid="140"/>
                                        </p:tgtEl>
                                      </p:cBhvr>
                                    </p:animEffect>
                                  </p:childTnLst>
                                </p:cTn>
                              </p:par>
                              <p:par>
                                <p:cTn id="82" presetID="12" presetClass="entr" presetSubtype="4" fill="hold" grpId="0" nodeType="withEffect">
                                  <p:stCondLst>
                                    <p:cond delay="0"/>
                                  </p:stCondLst>
                                  <p:childTnLst>
                                    <p:set>
                                      <p:cBhvr>
                                        <p:cTn id="83" dur="1" fill="hold">
                                          <p:stCondLst>
                                            <p:cond delay="0"/>
                                          </p:stCondLst>
                                        </p:cTn>
                                        <p:tgtEl>
                                          <p:spTgt spid="147"/>
                                        </p:tgtEl>
                                        <p:attrNameLst>
                                          <p:attrName>style.visibility</p:attrName>
                                        </p:attrNameLst>
                                      </p:cBhvr>
                                      <p:to>
                                        <p:strVal val="visible"/>
                                      </p:to>
                                    </p:set>
                                    <p:animEffect transition="in" filter="slide(fromBottom)">
                                      <p:cBhvr>
                                        <p:cTn id="84" dur="500"/>
                                        <p:tgtEl>
                                          <p:spTgt spid="147"/>
                                        </p:tgtEl>
                                      </p:cBhvr>
                                    </p:animEffect>
                                  </p:childTnLst>
                                </p:cTn>
                              </p:par>
                              <p:par>
                                <p:cTn id="85" presetID="12" presetClass="entr" presetSubtype="4" fill="hold" grpId="0" nodeType="withEffect">
                                  <p:stCondLst>
                                    <p:cond delay="0"/>
                                  </p:stCondLst>
                                  <p:childTnLst>
                                    <p:set>
                                      <p:cBhvr>
                                        <p:cTn id="86" dur="1" fill="hold">
                                          <p:stCondLst>
                                            <p:cond delay="0"/>
                                          </p:stCondLst>
                                        </p:cTn>
                                        <p:tgtEl>
                                          <p:spTgt spid="149"/>
                                        </p:tgtEl>
                                        <p:attrNameLst>
                                          <p:attrName>style.visibility</p:attrName>
                                        </p:attrNameLst>
                                      </p:cBhvr>
                                      <p:to>
                                        <p:strVal val="visible"/>
                                      </p:to>
                                    </p:set>
                                    <p:animEffect transition="in" filter="slide(fromBottom)">
                                      <p:cBhvr>
                                        <p:cTn id="87" dur="500"/>
                                        <p:tgtEl>
                                          <p:spTgt spid="149"/>
                                        </p:tgtEl>
                                      </p:cBhvr>
                                    </p:animEffect>
                                  </p:childTnLst>
                                </p:cTn>
                              </p:par>
                              <p:par>
                                <p:cTn id="88" presetID="12" presetClass="entr" presetSubtype="4" fill="hold" grpId="0" nodeType="withEffect">
                                  <p:stCondLst>
                                    <p:cond delay="0"/>
                                  </p:stCondLst>
                                  <p:childTnLst>
                                    <p:set>
                                      <p:cBhvr>
                                        <p:cTn id="89" dur="1" fill="hold">
                                          <p:stCondLst>
                                            <p:cond delay="0"/>
                                          </p:stCondLst>
                                        </p:cTn>
                                        <p:tgtEl>
                                          <p:spTgt spid="150"/>
                                        </p:tgtEl>
                                        <p:attrNameLst>
                                          <p:attrName>style.visibility</p:attrName>
                                        </p:attrNameLst>
                                      </p:cBhvr>
                                      <p:to>
                                        <p:strVal val="visible"/>
                                      </p:to>
                                    </p:set>
                                    <p:animEffect transition="in" filter="slide(fromBottom)">
                                      <p:cBhvr>
                                        <p:cTn id="90" dur="500"/>
                                        <p:tgtEl>
                                          <p:spTgt spid="150"/>
                                        </p:tgtEl>
                                      </p:cBhvr>
                                    </p:animEffect>
                                  </p:childTnLst>
                                </p:cTn>
                              </p:par>
                              <p:par>
                                <p:cTn id="91" presetID="12" presetClass="entr" presetSubtype="4" fill="hold" grpId="0" nodeType="withEffect">
                                  <p:stCondLst>
                                    <p:cond delay="0"/>
                                  </p:stCondLst>
                                  <p:childTnLst>
                                    <p:set>
                                      <p:cBhvr>
                                        <p:cTn id="92" dur="1" fill="hold">
                                          <p:stCondLst>
                                            <p:cond delay="0"/>
                                          </p:stCondLst>
                                        </p:cTn>
                                        <p:tgtEl>
                                          <p:spTgt spid="153"/>
                                        </p:tgtEl>
                                        <p:attrNameLst>
                                          <p:attrName>style.visibility</p:attrName>
                                        </p:attrNameLst>
                                      </p:cBhvr>
                                      <p:to>
                                        <p:strVal val="visible"/>
                                      </p:to>
                                    </p:set>
                                    <p:animEffect transition="in" filter="slide(fromBottom)">
                                      <p:cBhvr>
                                        <p:cTn id="93" dur="500"/>
                                        <p:tgtEl>
                                          <p:spTgt spid="153"/>
                                        </p:tgtEl>
                                      </p:cBhvr>
                                    </p:animEffect>
                                  </p:childTnLst>
                                </p:cTn>
                              </p:par>
                              <p:par>
                                <p:cTn id="94" presetID="12" presetClass="entr" presetSubtype="4" fill="hold" grpId="0" nodeType="withEffect">
                                  <p:stCondLst>
                                    <p:cond delay="0"/>
                                  </p:stCondLst>
                                  <p:childTnLst>
                                    <p:set>
                                      <p:cBhvr>
                                        <p:cTn id="95" dur="1" fill="hold">
                                          <p:stCondLst>
                                            <p:cond delay="0"/>
                                          </p:stCondLst>
                                        </p:cTn>
                                        <p:tgtEl>
                                          <p:spTgt spid="154"/>
                                        </p:tgtEl>
                                        <p:attrNameLst>
                                          <p:attrName>style.visibility</p:attrName>
                                        </p:attrNameLst>
                                      </p:cBhvr>
                                      <p:to>
                                        <p:strVal val="visible"/>
                                      </p:to>
                                    </p:set>
                                    <p:animEffect transition="in" filter="slide(fromBottom)">
                                      <p:cBhvr>
                                        <p:cTn id="96" dur="500"/>
                                        <p:tgtEl>
                                          <p:spTgt spid="154"/>
                                        </p:tgtEl>
                                      </p:cBhvr>
                                    </p:animEffect>
                                  </p:childTnLst>
                                </p:cTn>
                              </p:par>
                              <p:par>
                                <p:cTn id="97" presetID="1" presetClass="entr" presetSubtype="0" fill="hold" grpId="0" nodeType="withEffect">
                                  <p:stCondLst>
                                    <p:cond delay="0"/>
                                  </p:stCondLst>
                                  <p:childTnLst>
                                    <p:set>
                                      <p:cBhvr>
                                        <p:cTn id="98" dur="1" fill="hold">
                                          <p:stCondLst>
                                            <p:cond delay="0"/>
                                          </p:stCondLst>
                                        </p:cTn>
                                        <p:tgtEl>
                                          <p:spTgt spid="1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9" restart="whenNotActive" fill="hold" evtFilter="cancelBubble" nodeType="interactiveSeq">
                <p:stCondLst>
                  <p:cond evt="onClick" delay="0">
                    <p:tgtEl>
                      <p:spTgt spid="13"/>
                    </p:tgtEl>
                  </p:cond>
                </p:stCondLst>
                <p:endSync evt="end" delay="0">
                  <p:rtn val="all"/>
                </p:endSync>
                <p:childTnLst>
                  <p:par>
                    <p:cTn id="100" fill="hold">
                      <p:stCondLst>
                        <p:cond delay="0"/>
                      </p:stCondLst>
                      <p:childTnLst>
                        <p:par>
                          <p:cTn id="101" fill="hold">
                            <p:stCondLst>
                              <p:cond delay="0"/>
                            </p:stCondLst>
                            <p:childTnLst>
                              <p:par>
                                <p:cTn id="102" presetID="22" presetClass="entr" presetSubtype="1" fill="hold" nodeType="clickEffect">
                                  <p:stCondLst>
                                    <p:cond delay="0"/>
                                  </p:stCondLst>
                                  <p:childTnLst>
                                    <p:set>
                                      <p:cBhvr>
                                        <p:cTn id="103" dur="1" fill="hold">
                                          <p:stCondLst>
                                            <p:cond delay="0"/>
                                          </p:stCondLst>
                                        </p:cTn>
                                        <p:tgtEl>
                                          <p:spTgt spid="143370"/>
                                        </p:tgtEl>
                                        <p:attrNameLst>
                                          <p:attrName>style.visibility</p:attrName>
                                        </p:attrNameLst>
                                      </p:cBhvr>
                                      <p:to>
                                        <p:strVal val="visible"/>
                                      </p:to>
                                    </p:set>
                                    <p:animEffect transition="in" filter="wipe(up)">
                                      <p:cBhvr>
                                        <p:cTn id="104" dur="1000"/>
                                        <p:tgtEl>
                                          <p:spTgt spid="143370"/>
                                        </p:tgtEl>
                                      </p:cBhvr>
                                    </p:animEffect>
                                  </p:childTnLst>
                                </p:cTn>
                              </p:par>
                            </p:childTnLst>
                          </p:cTn>
                        </p:par>
                        <p:par>
                          <p:cTn id="105" fill="hold">
                            <p:stCondLst>
                              <p:cond delay="1000"/>
                            </p:stCondLst>
                            <p:childTnLst>
                              <p:par>
                                <p:cTn id="106" presetID="22" presetClass="entr" presetSubtype="1" fill="hold" nodeType="afterEffect">
                                  <p:stCondLst>
                                    <p:cond delay="0"/>
                                  </p:stCondLst>
                                  <p:childTnLst>
                                    <p:set>
                                      <p:cBhvr>
                                        <p:cTn id="107" dur="1" fill="hold">
                                          <p:stCondLst>
                                            <p:cond delay="0"/>
                                          </p:stCondLst>
                                        </p:cTn>
                                        <p:tgtEl>
                                          <p:spTgt spid="143369"/>
                                        </p:tgtEl>
                                        <p:attrNameLst>
                                          <p:attrName>style.visibility</p:attrName>
                                        </p:attrNameLst>
                                      </p:cBhvr>
                                      <p:to>
                                        <p:strVal val="visible"/>
                                      </p:to>
                                    </p:set>
                                    <p:animEffect transition="in" filter="wipe(up)">
                                      <p:cBhvr>
                                        <p:cTn id="108" dur="1000"/>
                                        <p:tgtEl>
                                          <p:spTgt spid="143369"/>
                                        </p:tgtEl>
                                      </p:cBhvr>
                                    </p:animEffect>
                                  </p:childTnLst>
                                </p:cTn>
                              </p:par>
                              <p:par>
                                <p:cTn id="109" presetID="1" presetClass="entr" presetSubtype="0" fill="hold" grpId="0" nodeType="withEffect">
                                  <p:stCondLst>
                                    <p:cond delay="0"/>
                                  </p:stCondLst>
                                  <p:childTnLst>
                                    <p:set>
                                      <p:cBhvr>
                                        <p:cTn id="110" dur="1" fill="hold">
                                          <p:stCondLst>
                                            <p:cond delay="0"/>
                                          </p:stCondLst>
                                        </p:cTn>
                                        <p:tgtEl>
                                          <p:spTgt spid="74"/>
                                        </p:tgtEl>
                                        <p:attrNameLst>
                                          <p:attrName>style.visibility</p:attrName>
                                        </p:attrNameLst>
                                      </p:cBhvr>
                                      <p:to>
                                        <p:strVal val="visible"/>
                                      </p:to>
                                    </p:set>
                                  </p:childTnLst>
                                </p:cTn>
                              </p:par>
                              <p:par>
                                <p:cTn id="111" presetID="18" presetClass="entr" presetSubtype="12" fill="hold" nodeType="withEffect">
                                  <p:stCondLst>
                                    <p:cond delay="0"/>
                                  </p:stCondLst>
                                  <p:childTnLst>
                                    <p:set>
                                      <p:cBhvr>
                                        <p:cTn id="112" dur="1" fill="hold">
                                          <p:stCondLst>
                                            <p:cond delay="0"/>
                                          </p:stCondLst>
                                        </p:cTn>
                                        <p:tgtEl>
                                          <p:spTgt spid="9"/>
                                        </p:tgtEl>
                                        <p:attrNameLst>
                                          <p:attrName>style.visibility</p:attrName>
                                        </p:attrNameLst>
                                      </p:cBhvr>
                                      <p:to>
                                        <p:strVal val="visible"/>
                                      </p:to>
                                    </p:set>
                                    <p:animEffect transition="in" filter="strips(downLeft)">
                                      <p:cBhvr>
                                        <p:cTn id="113" dur="500"/>
                                        <p:tgtEl>
                                          <p:spTgt spid="9"/>
                                        </p:tgtEl>
                                      </p:cBhvr>
                                    </p:animEffect>
                                  </p:childTnLst>
                                </p:cTn>
                              </p:par>
                              <p:par>
                                <p:cTn id="114" presetID="1" presetClass="exit" presetSubtype="0" fill="hold" nodeType="withEffect">
                                  <p:stCondLst>
                                    <p:cond delay="0"/>
                                  </p:stCondLst>
                                  <p:childTnLst>
                                    <p:set>
                                      <p:cBhvr>
                                        <p:cTn id="115" dur="1" fill="hold">
                                          <p:stCondLst>
                                            <p:cond delay="0"/>
                                          </p:stCondLst>
                                        </p:cTn>
                                        <p:tgtEl>
                                          <p:spTgt spid="2"/>
                                        </p:tgtEl>
                                        <p:attrNameLst>
                                          <p:attrName>style.visibility</p:attrName>
                                        </p:attrNameLst>
                                      </p:cBhvr>
                                      <p:to>
                                        <p:strVal val="hidden"/>
                                      </p:to>
                                    </p:set>
                                  </p:childTnLst>
                                </p:cTn>
                              </p:par>
                              <p:par>
                                <p:cTn id="116" presetID="1" presetClass="exit" presetSubtype="0" fill="hold" nodeType="withEffect">
                                  <p:stCondLst>
                                    <p:cond delay="0"/>
                                  </p:stCondLst>
                                  <p:childTnLst>
                                    <p:set>
                                      <p:cBhvr>
                                        <p:cTn id="117" dur="1" fill="hold">
                                          <p:stCondLst>
                                            <p:cond delay="0"/>
                                          </p:stCondLst>
                                        </p:cTn>
                                        <p:tgtEl>
                                          <p:spTgt spid="4"/>
                                        </p:tgtEl>
                                        <p:attrNameLst>
                                          <p:attrName>style.visibility</p:attrName>
                                        </p:attrNameLst>
                                      </p:cBhvr>
                                      <p:to>
                                        <p:strVal val="hidden"/>
                                      </p:to>
                                    </p:set>
                                  </p:childTnLst>
                                </p:cTn>
                              </p:par>
                              <p:par>
                                <p:cTn id="118" presetID="1" presetClass="exit" presetSubtype="0" fill="hold" nodeType="withEffect">
                                  <p:stCondLst>
                                    <p:cond delay="0"/>
                                  </p:stCondLst>
                                  <p:childTnLst>
                                    <p:set>
                                      <p:cBhvr>
                                        <p:cTn id="119" dur="1" fill="hold">
                                          <p:stCondLst>
                                            <p:cond delay="0"/>
                                          </p:stCondLst>
                                        </p:cTn>
                                        <p:tgtEl>
                                          <p:spTgt spid="6"/>
                                        </p:tgtEl>
                                        <p:attrNameLst>
                                          <p:attrName>style.visibility</p:attrName>
                                        </p:attrNameLst>
                                      </p:cBhvr>
                                      <p:to>
                                        <p:strVal val="hidden"/>
                                      </p:to>
                                    </p:set>
                                  </p:childTnLst>
                                </p:cTn>
                              </p:par>
                              <p:par>
                                <p:cTn id="120" presetID="1" presetClass="exit" presetSubtype="0" fill="hold" nodeType="withEffect">
                                  <p:stCondLst>
                                    <p:cond delay="0"/>
                                  </p:stCondLst>
                                  <p:childTnLst>
                                    <p:set>
                                      <p:cBhvr>
                                        <p:cTn id="121" dur="1" fill="hold">
                                          <p:stCondLst>
                                            <p:cond delay="0"/>
                                          </p:stCondLst>
                                        </p:cTn>
                                        <p:tgtEl>
                                          <p:spTgt spid="8"/>
                                        </p:tgtEl>
                                        <p:attrNameLst>
                                          <p:attrName>style.visibility</p:attrName>
                                        </p:attrNameLst>
                                      </p:cBhvr>
                                      <p:to>
                                        <p:strVal val="hidden"/>
                                      </p:to>
                                    </p:set>
                                  </p:childTnLst>
                                </p:cTn>
                              </p:par>
                              <p:par>
                                <p:cTn id="122" presetID="1" presetClass="exit" presetSubtype="0" fill="hold" nodeType="withEffect">
                                  <p:stCondLst>
                                    <p:cond delay="0"/>
                                  </p:stCondLst>
                                  <p:childTnLst>
                                    <p:set>
                                      <p:cBhvr>
                                        <p:cTn id="123" dur="1" fill="hold">
                                          <p:stCondLst>
                                            <p:cond delay="0"/>
                                          </p:stCondLst>
                                        </p:cTn>
                                        <p:tgtEl>
                                          <p:spTgt spid="7"/>
                                        </p:tgtEl>
                                        <p:attrNameLst>
                                          <p:attrName>style.visibility</p:attrName>
                                        </p:attrNameLst>
                                      </p:cBhvr>
                                      <p:to>
                                        <p:strVal val="hidden"/>
                                      </p:to>
                                    </p:set>
                                  </p:childTnLst>
                                </p:cTn>
                              </p:par>
                              <p:par>
                                <p:cTn id="124" presetID="1" presetClass="exit" presetSubtype="0" fill="hold" nodeType="withEffect">
                                  <p:stCondLst>
                                    <p:cond delay="0"/>
                                  </p:stCondLst>
                                  <p:childTnLst>
                                    <p:set>
                                      <p:cBhvr>
                                        <p:cTn id="125" dur="1" fill="hold">
                                          <p:stCondLst>
                                            <p:cond delay="0"/>
                                          </p:stCondLst>
                                        </p:cTn>
                                        <p:tgtEl>
                                          <p:spTgt spid="3"/>
                                        </p:tgtEl>
                                        <p:attrNameLst>
                                          <p:attrName>style.visibility</p:attrName>
                                        </p:attrNameLst>
                                      </p:cBhvr>
                                      <p:to>
                                        <p:strVal val="hidden"/>
                                      </p:to>
                                    </p:set>
                                  </p:childTnLst>
                                </p:cTn>
                              </p:par>
                            </p:childTnLst>
                          </p:cTn>
                        </p:par>
                      </p:childTnLst>
                    </p:cTn>
                  </p:par>
                  <p:par>
                    <p:cTn id="126" fill="hold">
                      <p:stCondLst>
                        <p:cond delay="indefinite"/>
                      </p:stCondLst>
                      <p:childTnLst>
                        <p:par>
                          <p:cTn id="127" fill="hold">
                            <p:stCondLst>
                              <p:cond delay="0"/>
                            </p:stCondLst>
                            <p:childTnLst>
                              <p:par>
                                <p:cTn id="128" presetID="1" presetClass="exit" presetSubtype="0" fill="hold" nodeType="clickEffect">
                                  <p:stCondLst>
                                    <p:cond delay="0"/>
                                  </p:stCondLst>
                                  <p:childTnLst>
                                    <p:set>
                                      <p:cBhvr>
                                        <p:cTn id="129" dur="1" fill="hold">
                                          <p:stCondLst>
                                            <p:cond delay="0"/>
                                          </p:stCondLst>
                                        </p:cTn>
                                        <p:tgtEl>
                                          <p:spTgt spid="143370"/>
                                        </p:tgtEl>
                                        <p:attrNameLst>
                                          <p:attrName>style.visibility</p:attrName>
                                        </p:attrNameLst>
                                      </p:cBhvr>
                                      <p:to>
                                        <p:strVal val="hidden"/>
                                      </p:to>
                                    </p:set>
                                  </p:childTnLst>
                                </p:cTn>
                              </p:par>
                              <p:par>
                                <p:cTn id="130" presetID="1" presetClass="exit" presetSubtype="0" fill="hold" grpId="1" nodeType="withEffect">
                                  <p:stCondLst>
                                    <p:cond delay="0"/>
                                  </p:stCondLst>
                                  <p:childTnLst>
                                    <p:set>
                                      <p:cBhvr>
                                        <p:cTn id="131" dur="1" fill="hold">
                                          <p:stCondLst>
                                            <p:cond delay="0"/>
                                          </p:stCondLst>
                                        </p:cTn>
                                        <p:tgtEl>
                                          <p:spTgt spid="74"/>
                                        </p:tgtEl>
                                        <p:attrNameLst>
                                          <p:attrName>style.visibility</p:attrName>
                                        </p:attrNameLst>
                                      </p:cBhvr>
                                      <p:to>
                                        <p:strVal val="hidden"/>
                                      </p:to>
                                    </p:set>
                                  </p:childTnLst>
                                </p:cTn>
                              </p:par>
                            </p:childTnLst>
                          </p:cTn>
                        </p:par>
                        <p:par>
                          <p:cTn id="132" fill="hold">
                            <p:stCondLst>
                              <p:cond delay="0"/>
                            </p:stCondLst>
                            <p:childTnLst>
                              <p:par>
                                <p:cTn id="133" presetID="1" presetClass="exit" presetSubtype="0" fill="hold" nodeType="afterEffect">
                                  <p:stCondLst>
                                    <p:cond delay="0"/>
                                  </p:stCondLst>
                                  <p:childTnLst>
                                    <p:set>
                                      <p:cBhvr>
                                        <p:cTn id="134" dur="1" fill="hold">
                                          <p:stCondLst>
                                            <p:cond delay="0"/>
                                          </p:stCondLst>
                                        </p:cTn>
                                        <p:tgtEl>
                                          <p:spTgt spid="143369"/>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35" restart="whenNotActive" fill="hold" evtFilter="cancelBubble" nodeType="interactiveSeq">
                <p:stCondLst>
                  <p:cond evt="onClick" delay="0">
                    <p:tgtEl>
                      <p:spTgt spid="16"/>
                    </p:tgtEl>
                  </p:cond>
                </p:stCondLst>
                <p:endSync evt="end" delay="0">
                  <p:rtn val="all"/>
                </p:endSync>
                <p:childTnLst>
                  <p:par>
                    <p:cTn id="136" fill="hold">
                      <p:stCondLst>
                        <p:cond delay="0"/>
                      </p:stCondLst>
                      <p:childTnLst>
                        <p:par>
                          <p:cTn id="137" fill="hold">
                            <p:stCondLst>
                              <p:cond delay="0"/>
                            </p:stCondLst>
                            <p:childTnLst>
                              <p:par>
                                <p:cTn id="138" presetID="22" presetClass="entr" presetSubtype="1" fill="hold" nodeType="clickEffect">
                                  <p:stCondLst>
                                    <p:cond delay="0"/>
                                  </p:stCondLst>
                                  <p:childTnLst>
                                    <p:set>
                                      <p:cBhvr>
                                        <p:cTn id="139" dur="1" fill="hold">
                                          <p:stCondLst>
                                            <p:cond delay="0"/>
                                          </p:stCondLst>
                                        </p:cTn>
                                        <p:tgtEl>
                                          <p:spTgt spid="143364"/>
                                        </p:tgtEl>
                                        <p:attrNameLst>
                                          <p:attrName>style.visibility</p:attrName>
                                        </p:attrNameLst>
                                      </p:cBhvr>
                                      <p:to>
                                        <p:strVal val="visible"/>
                                      </p:to>
                                    </p:set>
                                    <p:animEffect transition="in" filter="wipe(up)">
                                      <p:cBhvr>
                                        <p:cTn id="140" dur="1000"/>
                                        <p:tgtEl>
                                          <p:spTgt spid="143364"/>
                                        </p:tgtEl>
                                      </p:cBhvr>
                                    </p:animEffect>
                                  </p:childTnLst>
                                </p:cTn>
                              </p:par>
                              <p:par>
                                <p:cTn id="141" presetID="1" presetClass="entr" presetSubtype="0" fill="hold" grpId="0" nodeType="withEffect">
                                  <p:stCondLst>
                                    <p:cond delay="0"/>
                                  </p:stCondLst>
                                  <p:childTnLst>
                                    <p:set>
                                      <p:cBhvr>
                                        <p:cTn id="142" dur="1" fill="hold">
                                          <p:stCondLst>
                                            <p:cond delay="0"/>
                                          </p:stCondLst>
                                        </p:cTn>
                                        <p:tgtEl>
                                          <p:spTgt spid="67"/>
                                        </p:tgtEl>
                                        <p:attrNameLst>
                                          <p:attrName>style.visibility</p:attrName>
                                        </p:attrNameLst>
                                      </p:cBhvr>
                                      <p:to>
                                        <p:strVal val="visible"/>
                                      </p:to>
                                    </p:set>
                                  </p:childTnLst>
                                </p:cTn>
                              </p:par>
                              <p:par>
                                <p:cTn id="143" presetID="1" presetClass="exit" presetSubtype="0" fill="hold" nodeType="withEffect">
                                  <p:stCondLst>
                                    <p:cond delay="0"/>
                                  </p:stCondLst>
                                  <p:childTnLst>
                                    <p:set>
                                      <p:cBhvr>
                                        <p:cTn id="144" dur="1" fill="hold">
                                          <p:stCondLst>
                                            <p:cond delay="0"/>
                                          </p:stCondLst>
                                        </p:cTn>
                                        <p:tgtEl>
                                          <p:spTgt spid="3"/>
                                        </p:tgtEl>
                                        <p:attrNameLst>
                                          <p:attrName>style.visibility</p:attrName>
                                        </p:attrNameLst>
                                      </p:cBhvr>
                                      <p:to>
                                        <p:strVal val="hidden"/>
                                      </p:to>
                                    </p:set>
                                  </p:childTnLst>
                                </p:cTn>
                              </p:par>
                              <p:par>
                                <p:cTn id="145" presetID="1" presetClass="exit" presetSubtype="0" fill="hold" nodeType="withEffect">
                                  <p:stCondLst>
                                    <p:cond delay="0"/>
                                  </p:stCondLst>
                                  <p:childTnLst>
                                    <p:set>
                                      <p:cBhvr>
                                        <p:cTn id="146" dur="1" fill="hold">
                                          <p:stCondLst>
                                            <p:cond delay="0"/>
                                          </p:stCondLst>
                                        </p:cTn>
                                        <p:tgtEl>
                                          <p:spTgt spid="4"/>
                                        </p:tgtEl>
                                        <p:attrNameLst>
                                          <p:attrName>style.visibility</p:attrName>
                                        </p:attrNameLst>
                                      </p:cBhvr>
                                      <p:to>
                                        <p:strVal val="hidden"/>
                                      </p:to>
                                    </p:set>
                                  </p:childTnLst>
                                </p:cTn>
                              </p:par>
                              <p:par>
                                <p:cTn id="147" presetID="1" presetClass="exit" presetSubtype="0" fill="hold" nodeType="withEffect">
                                  <p:stCondLst>
                                    <p:cond delay="0"/>
                                  </p:stCondLst>
                                  <p:childTnLst>
                                    <p:set>
                                      <p:cBhvr>
                                        <p:cTn id="148" dur="1" fill="hold">
                                          <p:stCondLst>
                                            <p:cond delay="0"/>
                                          </p:stCondLst>
                                        </p:cTn>
                                        <p:tgtEl>
                                          <p:spTgt spid="8"/>
                                        </p:tgtEl>
                                        <p:attrNameLst>
                                          <p:attrName>style.visibility</p:attrName>
                                        </p:attrNameLst>
                                      </p:cBhvr>
                                      <p:to>
                                        <p:strVal val="hidden"/>
                                      </p:to>
                                    </p:set>
                                  </p:childTnLst>
                                </p:cTn>
                              </p:par>
                              <p:par>
                                <p:cTn id="149" presetID="1" presetClass="exit" presetSubtype="0" fill="hold" nodeType="withEffect">
                                  <p:stCondLst>
                                    <p:cond delay="0"/>
                                  </p:stCondLst>
                                  <p:childTnLst>
                                    <p:set>
                                      <p:cBhvr>
                                        <p:cTn id="150" dur="1" fill="hold">
                                          <p:stCondLst>
                                            <p:cond delay="0"/>
                                          </p:stCondLst>
                                        </p:cTn>
                                        <p:tgtEl>
                                          <p:spTgt spid="9"/>
                                        </p:tgtEl>
                                        <p:attrNameLst>
                                          <p:attrName>style.visibility</p:attrName>
                                        </p:attrNameLst>
                                      </p:cBhvr>
                                      <p:to>
                                        <p:strVal val="hidden"/>
                                      </p:to>
                                    </p:set>
                                  </p:childTnLst>
                                </p:cTn>
                              </p:par>
                              <p:par>
                                <p:cTn id="151" presetID="1" presetClass="exit" presetSubtype="0" fill="hold" nodeType="withEffect">
                                  <p:stCondLst>
                                    <p:cond delay="0"/>
                                  </p:stCondLst>
                                  <p:childTnLst>
                                    <p:set>
                                      <p:cBhvr>
                                        <p:cTn id="152" dur="1" fill="hold">
                                          <p:stCondLst>
                                            <p:cond delay="0"/>
                                          </p:stCondLst>
                                        </p:cTn>
                                        <p:tgtEl>
                                          <p:spTgt spid="7"/>
                                        </p:tgtEl>
                                        <p:attrNameLst>
                                          <p:attrName>style.visibility</p:attrName>
                                        </p:attrNameLst>
                                      </p:cBhvr>
                                      <p:to>
                                        <p:strVal val="hidden"/>
                                      </p:to>
                                    </p:set>
                                  </p:childTnLst>
                                </p:cTn>
                              </p:par>
                              <p:par>
                                <p:cTn id="153" presetID="1" presetClass="exit" presetSubtype="0" fill="hold" nodeType="withEffect">
                                  <p:stCondLst>
                                    <p:cond delay="0"/>
                                  </p:stCondLst>
                                  <p:childTnLst>
                                    <p:set>
                                      <p:cBhvr>
                                        <p:cTn id="154" dur="1" fill="hold">
                                          <p:stCondLst>
                                            <p:cond delay="0"/>
                                          </p:stCondLst>
                                        </p:cTn>
                                        <p:tgtEl>
                                          <p:spTgt spid="6"/>
                                        </p:tgtEl>
                                        <p:attrNameLst>
                                          <p:attrName>style.visibility</p:attrName>
                                        </p:attrNameLst>
                                      </p:cBhvr>
                                      <p:to>
                                        <p:strVal val="hidden"/>
                                      </p:to>
                                    </p:set>
                                  </p:childTnLst>
                                </p:cTn>
                              </p:par>
                              <p:par>
                                <p:cTn id="155" presetID="1" presetClass="exit" presetSubtype="0" fill="hold" nodeType="withEffect">
                                  <p:stCondLst>
                                    <p:cond delay="0"/>
                                  </p:stCondLst>
                                  <p:childTnLst>
                                    <p:set>
                                      <p:cBhvr>
                                        <p:cTn id="156" dur="1" fill="hold">
                                          <p:stCondLst>
                                            <p:cond delay="0"/>
                                          </p:stCondLst>
                                        </p:cTn>
                                        <p:tgtEl>
                                          <p:spTgt spid="3"/>
                                        </p:tgtEl>
                                        <p:attrNameLst>
                                          <p:attrName>style.visibility</p:attrName>
                                        </p:attrNameLst>
                                      </p:cBhvr>
                                      <p:to>
                                        <p:strVal val="hidden"/>
                                      </p:to>
                                    </p:set>
                                  </p:childTnLst>
                                </p:cTn>
                              </p:par>
                              <p:par>
                                <p:cTn id="157" presetID="18" presetClass="entr" presetSubtype="12" fill="hold" nodeType="withEffect">
                                  <p:stCondLst>
                                    <p:cond delay="0"/>
                                  </p:stCondLst>
                                  <p:childTnLst>
                                    <p:set>
                                      <p:cBhvr>
                                        <p:cTn id="158" dur="1" fill="hold">
                                          <p:stCondLst>
                                            <p:cond delay="0"/>
                                          </p:stCondLst>
                                        </p:cTn>
                                        <p:tgtEl>
                                          <p:spTgt spid="2"/>
                                        </p:tgtEl>
                                        <p:attrNameLst>
                                          <p:attrName>style.visibility</p:attrName>
                                        </p:attrNameLst>
                                      </p:cBhvr>
                                      <p:to>
                                        <p:strVal val="visible"/>
                                      </p:to>
                                    </p:set>
                                    <p:animEffect transition="in" filter="strips(downLeft)">
                                      <p:cBhvr>
                                        <p:cTn id="159" dur="500"/>
                                        <p:tgtEl>
                                          <p:spTgt spid="2"/>
                                        </p:tgtEl>
                                      </p:cBhvr>
                                    </p:animEffect>
                                  </p:childTnLst>
                                </p:cTn>
                              </p:par>
                            </p:childTnLst>
                          </p:cTn>
                        </p:par>
                      </p:childTnLst>
                    </p:cTn>
                  </p:par>
                  <p:par>
                    <p:cTn id="160" fill="hold">
                      <p:stCondLst>
                        <p:cond delay="indefinite"/>
                      </p:stCondLst>
                      <p:childTnLst>
                        <p:par>
                          <p:cTn id="161" fill="hold">
                            <p:stCondLst>
                              <p:cond delay="0"/>
                            </p:stCondLst>
                            <p:childTnLst>
                              <p:par>
                                <p:cTn id="162" presetID="1" presetClass="exit" presetSubtype="0" fill="hold" nodeType="clickEffect">
                                  <p:stCondLst>
                                    <p:cond delay="0"/>
                                  </p:stCondLst>
                                  <p:childTnLst>
                                    <p:set>
                                      <p:cBhvr>
                                        <p:cTn id="163" dur="1" fill="hold">
                                          <p:stCondLst>
                                            <p:cond delay="0"/>
                                          </p:stCondLst>
                                        </p:cTn>
                                        <p:tgtEl>
                                          <p:spTgt spid="143364"/>
                                        </p:tgtEl>
                                        <p:attrNameLst>
                                          <p:attrName>style.visibility</p:attrName>
                                        </p:attrNameLst>
                                      </p:cBhvr>
                                      <p:to>
                                        <p:strVal val="hidden"/>
                                      </p:to>
                                    </p:set>
                                  </p:childTnLst>
                                </p:cTn>
                              </p:par>
                              <p:par>
                                <p:cTn id="164" presetID="1" presetClass="exit" presetSubtype="0" fill="hold" grpId="1" nodeType="withEffect">
                                  <p:stCondLst>
                                    <p:cond delay="0"/>
                                  </p:stCondLst>
                                  <p:childTnLst>
                                    <p:set>
                                      <p:cBhvr>
                                        <p:cTn id="165" dur="1" fill="hold">
                                          <p:stCondLst>
                                            <p:cond delay="0"/>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66" restart="whenNotActive" fill="hold" evtFilter="cancelBubble" nodeType="interactiveSeq">
                <p:stCondLst>
                  <p:cond evt="onClick" delay="0">
                    <p:tgtEl>
                      <p:spTgt spid="15"/>
                    </p:tgtEl>
                  </p:cond>
                </p:stCondLst>
                <p:endSync evt="end" delay="0">
                  <p:rtn val="all"/>
                </p:endSync>
                <p:childTnLst>
                  <p:par>
                    <p:cTn id="167" fill="hold">
                      <p:stCondLst>
                        <p:cond delay="0"/>
                      </p:stCondLst>
                      <p:childTnLst>
                        <p:par>
                          <p:cTn id="168" fill="hold">
                            <p:stCondLst>
                              <p:cond delay="0"/>
                            </p:stCondLst>
                            <p:childTnLst>
                              <p:par>
                                <p:cTn id="169" presetID="22" presetClass="entr" presetSubtype="1" fill="hold" nodeType="clickEffect">
                                  <p:stCondLst>
                                    <p:cond delay="0"/>
                                  </p:stCondLst>
                                  <p:childTnLst>
                                    <p:set>
                                      <p:cBhvr>
                                        <p:cTn id="170" dur="1" fill="hold">
                                          <p:stCondLst>
                                            <p:cond delay="0"/>
                                          </p:stCondLst>
                                        </p:cTn>
                                        <p:tgtEl>
                                          <p:spTgt spid="143361"/>
                                        </p:tgtEl>
                                        <p:attrNameLst>
                                          <p:attrName>style.visibility</p:attrName>
                                        </p:attrNameLst>
                                      </p:cBhvr>
                                      <p:to>
                                        <p:strVal val="visible"/>
                                      </p:to>
                                    </p:set>
                                    <p:animEffect transition="in" filter="wipe(up)">
                                      <p:cBhvr>
                                        <p:cTn id="171" dur="1000"/>
                                        <p:tgtEl>
                                          <p:spTgt spid="143361"/>
                                        </p:tgtEl>
                                      </p:cBhvr>
                                    </p:animEffect>
                                  </p:childTnLst>
                                </p:cTn>
                              </p:par>
                              <p:par>
                                <p:cTn id="172" presetID="1" presetClass="entr" presetSubtype="0" fill="hold" grpId="0" nodeType="withEffect">
                                  <p:stCondLst>
                                    <p:cond delay="0"/>
                                  </p:stCondLst>
                                  <p:childTnLst>
                                    <p:set>
                                      <p:cBhvr>
                                        <p:cTn id="173" dur="1" fill="hold">
                                          <p:stCondLst>
                                            <p:cond delay="0"/>
                                          </p:stCondLst>
                                        </p:cTn>
                                        <p:tgtEl>
                                          <p:spTgt spid="71"/>
                                        </p:tgtEl>
                                        <p:attrNameLst>
                                          <p:attrName>style.visibility</p:attrName>
                                        </p:attrNameLst>
                                      </p:cBhvr>
                                      <p:to>
                                        <p:strVal val="visible"/>
                                      </p:to>
                                    </p:set>
                                  </p:childTnLst>
                                </p:cTn>
                              </p:par>
                            </p:childTnLst>
                          </p:cTn>
                        </p:par>
                        <p:par>
                          <p:cTn id="174" fill="hold">
                            <p:stCondLst>
                              <p:cond delay="1000"/>
                            </p:stCondLst>
                            <p:childTnLst>
                              <p:par>
                                <p:cTn id="175" presetID="22" presetClass="entr" presetSubtype="4" fill="hold" grpId="0" nodeType="afterEffect" nodePh="1">
                                  <p:stCondLst>
                                    <p:cond delay="0"/>
                                  </p:stCondLst>
                                  <p:endCondLst>
                                    <p:cond evt="begin" delay="0">
                                      <p:tn val="175"/>
                                    </p:cond>
                                  </p:endCondLst>
                                  <p:childTnLst>
                                    <p:set>
                                      <p:cBhvr>
                                        <p:cTn id="176" dur="1" fill="hold">
                                          <p:stCondLst>
                                            <p:cond delay="0"/>
                                          </p:stCondLst>
                                        </p:cTn>
                                        <p:tgtEl>
                                          <p:spTgt spid="30"/>
                                        </p:tgtEl>
                                        <p:attrNameLst>
                                          <p:attrName>style.visibility</p:attrName>
                                        </p:attrNameLst>
                                      </p:cBhvr>
                                      <p:to>
                                        <p:strVal val="visible"/>
                                      </p:to>
                                    </p:set>
                                    <p:animEffect transition="in" filter="wipe(down)">
                                      <p:cBhvr>
                                        <p:cTn id="177" dur="1000"/>
                                        <p:tgtEl>
                                          <p:spTgt spid="30"/>
                                        </p:tgtEl>
                                      </p:cBhvr>
                                    </p:animEffect>
                                  </p:childTnLst>
                                </p:cTn>
                              </p:par>
                              <p:par>
                                <p:cTn id="178" presetID="18" presetClass="entr" presetSubtype="12" fill="hold" nodeType="withEffect">
                                  <p:stCondLst>
                                    <p:cond delay="0"/>
                                  </p:stCondLst>
                                  <p:childTnLst>
                                    <p:set>
                                      <p:cBhvr>
                                        <p:cTn id="179" dur="1" fill="hold">
                                          <p:stCondLst>
                                            <p:cond delay="0"/>
                                          </p:stCondLst>
                                        </p:cTn>
                                        <p:tgtEl>
                                          <p:spTgt spid="6"/>
                                        </p:tgtEl>
                                        <p:attrNameLst>
                                          <p:attrName>style.visibility</p:attrName>
                                        </p:attrNameLst>
                                      </p:cBhvr>
                                      <p:to>
                                        <p:strVal val="visible"/>
                                      </p:to>
                                    </p:set>
                                    <p:animEffect transition="in" filter="strips(downLeft)">
                                      <p:cBhvr>
                                        <p:cTn id="180" dur="500"/>
                                        <p:tgtEl>
                                          <p:spTgt spid="6"/>
                                        </p:tgtEl>
                                      </p:cBhvr>
                                    </p:animEffect>
                                  </p:childTnLst>
                                </p:cTn>
                              </p:par>
                              <p:par>
                                <p:cTn id="181" presetID="1" presetClass="exit" presetSubtype="0" fill="hold" nodeType="withEffect">
                                  <p:stCondLst>
                                    <p:cond delay="0"/>
                                  </p:stCondLst>
                                  <p:childTnLst>
                                    <p:set>
                                      <p:cBhvr>
                                        <p:cTn id="182" dur="1" fill="hold">
                                          <p:stCondLst>
                                            <p:cond delay="0"/>
                                          </p:stCondLst>
                                        </p:cTn>
                                        <p:tgtEl>
                                          <p:spTgt spid="8"/>
                                        </p:tgtEl>
                                        <p:attrNameLst>
                                          <p:attrName>style.visibility</p:attrName>
                                        </p:attrNameLst>
                                      </p:cBhvr>
                                      <p:to>
                                        <p:strVal val="hidden"/>
                                      </p:to>
                                    </p:set>
                                  </p:childTnLst>
                                </p:cTn>
                              </p:par>
                              <p:par>
                                <p:cTn id="183" presetID="1" presetClass="exit" presetSubtype="0" fill="hold" nodeType="withEffect">
                                  <p:stCondLst>
                                    <p:cond delay="0"/>
                                  </p:stCondLst>
                                  <p:childTnLst>
                                    <p:set>
                                      <p:cBhvr>
                                        <p:cTn id="184" dur="1" fill="hold">
                                          <p:stCondLst>
                                            <p:cond delay="0"/>
                                          </p:stCondLst>
                                        </p:cTn>
                                        <p:tgtEl>
                                          <p:spTgt spid="2"/>
                                        </p:tgtEl>
                                        <p:attrNameLst>
                                          <p:attrName>style.visibility</p:attrName>
                                        </p:attrNameLst>
                                      </p:cBhvr>
                                      <p:to>
                                        <p:strVal val="hidden"/>
                                      </p:to>
                                    </p:set>
                                  </p:childTnLst>
                                </p:cTn>
                              </p:par>
                              <p:par>
                                <p:cTn id="185" presetID="1" presetClass="exit" presetSubtype="0" fill="hold" nodeType="withEffect">
                                  <p:stCondLst>
                                    <p:cond delay="0"/>
                                  </p:stCondLst>
                                  <p:childTnLst>
                                    <p:set>
                                      <p:cBhvr>
                                        <p:cTn id="186" dur="1" fill="hold">
                                          <p:stCondLst>
                                            <p:cond delay="0"/>
                                          </p:stCondLst>
                                        </p:cTn>
                                        <p:tgtEl>
                                          <p:spTgt spid="4"/>
                                        </p:tgtEl>
                                        <p:attrNameLst>
                                          <p:attrName>style.visibility</p:attrName>
                                        </p:attrNameLst>
                                      </p:cBhvr>
                                      <p:to>
                                        <p:strVal val="hidden"/>
                                      </p:to>
                                    </p:set>
                                  </p:childTnLst>
                                </p:cTn>
                              </p:par>
                              <p:par>
                                <p:cTn id="187" presetID="1" presetClass="exit" presetSubtype="0" fill="hold" nodeType="withEffect">
                                  <p:stCondLst>
                                    <p:cond delay="0"/>
                                  </p:stCondLst>
                                  <p:childTnLst>
                                    <p:set>
                                      <p:cBhvr>
                                        <p:cTn id="188" dur="1" fill="hold">
                                          <p:stCondLst>
                                            <p:cond delay="0"/>
                                          </p:stCondLst>
                                        </p:cTn>
                                        <p:tgtEl>
                                          <p:spTgt spid="9"/>
                                        </p:tgtEl>
                                        <p:attrNameLst>
                                          <p:attrName>style.visibility</p:attrName>
                                        </p:attrNameLst>
                                      </p:cBhvr>
                                      <p:to>
                                        <p:strVal val="hidden"/>
                                      </p:to>
                                    </p:set>
                                  </p:childTnLst>
                                </p:cTn>
                              </p:par>
                              <p:par>
                                <p:cTn id="189" presetID="1" presetClass="exit" presetSubtype="0" fill="hold" nodeType="withEffect">
                                  <p:stCondLst>
                                    <p:cond delay="0"/>
                                  </p:stCondLst>
                                  <p:childTnLst>
                                    <p:set>
                                      <p:cBhvr>
                                        <p:cTn id="190" dur="1" fill="hold">
                                          <p:stCondLst>
                                            <p:cond delay="0"/>
                                          </p:stCondLst>
                                        </p:cTn>
                                        <p:tgtEl>
                                          <p:spTgt spid="7"/>
                                        </p:tgtEl>
                                        <p:attrNameLst>
                                          <p:attrName>style.visibility</p:attrName>
                                        </p:attrNameLst>
                                      </p:cBhvr>
                                      <p:to>
                                        <p:strVal val="hidden"/>
                                      </p:to>
                                    </p:set>
                                  </p:childTnLst>
                                </p:cTn>
                              </p:par>
                              <p:par>
                                <p:cTn id="191" presetID="1" presetClass="exit" presetSubtype="0" fill="hold" nodeType="withEffect">
                                  <p:stCondLst>
                                    <p:cond delay="0"/>
                                  </p:stCondLst>
                                  <p:childTnLst>
                                    <p:set>
                                      <p:cBhvr>
                                        <p:cTn id="192" dur="1" fill="hold">
                                          <p:stCondLst>
                                            <p:cond delay="0"/>
                                          </p:stCondLst>
                                        </p:cTn>
                                        <p:tgtEl>
                                          <p:spTgt spid="3"/>
                                        </p:tgtEl>
                                        <p:attrNameLst>
                                          <p:attrName>style.visibility</p:attrName>
                                        </p:attrNameLst>
                                      </p:cBhvr>
                                      <p:to>
                                        <p:strVal val="hidden"/>
                                      </p:to>
                                    </p:set>
                                  </p:childTnLst>
                                </p:cTn>
                              </p:par>
                            </p:childTnLst>
                          </p:cTn>
                        </p:par>
                      </p:childTnLst>
                    </p:cTn>
                  </p:par>
                  <p:par>
                    <p:cTn id="193" fill="hold">
                      <p:stCondLst>
                        <p:cond delay="indefinite"/>
                      </p:stCondLst>
                      <p:childTnLst>
                        <p:par>
                          <p:cTn id="194" fill="hold">
                            <p:stCondLst>
                              <p:cond delay="0"/>
                            </p:stCondLst>
                            <p:childTnLst>
                              <p:par>
                                <p:cTn id="195" presetID="1" presetClass="exit" presetSubtype="0" fill="hold" nodeType="clickEffect">
                                  <p:stCondLst>
                                    <p:cond delay="0"/>
                                  </p:stCondLst>
                                  <p:childTnLst>
                                    <p:set>
                                      <p:cBhvr>
                                        <p:cTn id="196" dur="1" fill="hold">
                                          <p:stCondLst>
                                            <p:cond delay="0"/>
                                          </p:stCondLst>
                                        </p:cTn>
                                        <p:tgtEl>
                                          <p:spTgt spid="143361"/>
                                        </p:tgtEl>
                                        <p:attrNameLst>
                                          <p:attrName>style.visibility</p:attrName>
                                        </p:attrNameLst>
                                      </p:cBhvr>
                                      <p:to>
                                        <p:strVal val="hidden"/>
                                      </p:to>
                                    </p:set>
                                  </p:childTnLst>
                                </p:cTn>
                              </p:par>
                              <p:par>
                                <p:cTn id="197" presetID="1" presetClass="exit" presetSubtype="0" fill="hold" grpId="1" nodeType="withEffect">
                                  <p:stCondLst>
                                    <p:cond delay="0"/>
                                  </p:stCondLst>
                                  <p:childTnLst>
                                    <p:set>
                                      <p:cBhvr>
                                        <p:cTn id="198" dur="1" fill="hold">
                                          <p:stCondLst>
                                            <p:cond delay="0"/>
                                          </p:stCondLst>
                                        </p:cTn>
                                        <p:tgtEl>
                                          <p:spTgt spid="71"/>
                                        </p:tgtEl>
                                        <p:attrNameLst>
                                          <p:attrName>style.visibility</p:attrName>
                                        </p:attrNameLst>
                                      </p:cBhvr>
                                      <p:to>
                                        <p:strVal val="hidden"/>
                                      </p:to>
                                    </p:set>
                                  </p:childTnLst>
                                </p:cTn>
                              </p:par>
                            </p:childTnLst>
                          </p:cTn>
                        </p:par>
                        <p:par>
                          <p:cTn id="199" fill="hold">
                            <p:stCondLst>
                              <p:cond delay="0"/>
                            </p:stCondLst>
                            <p:childTnLst>
                              <p:par>
                                <p:cTn id="200" presetID="1" presetClass="exit" presetSubtype="0" fill="hold" grpId="1" nodeType="afterEffect" nodePh="1">
                                  <p:stCondLst>
                                    <p:cond delay="0"/>
                                  </p:stCondLst>
                                  <p:endCondLst>
                                    <p:cond evt="begin" delay="0">
                                      <p:tn val="200"/>
                                    </p:cond>
                                  </p:endCondLst>
                                  <p:childTnLst>
                                    <p:set>
                                      <p:cBhvr>
                                        <p:cTn id="201"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02" restart="whenNotActive" fill="hold" evtFilter="cancelBubble" nodeType="interactiveSeq">
                <p:stCondLst>
                  <p:cond evt="onClick" delay="0">
                    <p:tgtEl>
                      <p:spTgt spid="14"/>
                    </p:tgtEl>
                  </p:cond>
                </p:stCondLst>
                <p:endSync evt="end" delay="0">
                  <p:rtn val="all"/>
                </p:endSync>
                <p:childTnLst>
                  <p:par>
                    <p:cTn id="203" fill="hold">
                      <p:stCondLst>
                        <p:cond delay="0"/>
                      </p:stCondLst>
                      <p:childTnLst>
                        <p:par>
                          <p:cTn id="204" fill="hold">
                            <p:stCondLst>
                              <p:cond delay="0"/>
                            </p:stCondLst>
                            <p:childTnLst>
                              <p:par>
                                <p:cTn id="205" presetID="12" presetClass="entr" presetSubtype="4" fill="hold" nodeType="clickEffect">
                                  <p:stCondLst>
                                    <p:cond delay="0"/>
                                  </p:stCondLst>
                                  <p:childTnLst>
                                    <p:set>
                                      <p:cBhvr>
                                        <p:cTn id="206" dur="1" fill="hold">
                                          <p:stCondLst>
                                            <p:cond delay="0"/>
                                          </p:stCondLst>
                                        </p:cTn>
                                        <p:tgtEl>
                                          <p:spTgt spid="18"/>
                                        </p:tgtEl>
                                        <p:attrNameLst>
                                          <p:attrName>style.visibility</p:attrName>
                                        </p:attrNameLst>
                                      </p:cBhvr>
                                      <p:to>
                                        <p:strVal val="visible"/>
                                      </p:to>
                                    </p:set>
                                    <p:animEffect transition="in" filter="slide(fromBottom)">
                                      <p:cBhvr>
                                        <p:cTn id="207" dur="500"/>
                                        <p:tgtEl>
                                          <p:spTgt spid="18"/>
                                        </p:tgtEl>
                                      </p:cBhvr>
                                    </p:animEffect>
                                  </p:childTnLst>
                                </p:cTn>
                              </p:par>
                              <p:par>
                                <p:cTn id="208" presetID="1" presetClass="entr" presetSubtype="0" fill="hold" grpId="0" nodeType="withEffect">
                                  <p:stCondLst>
                                    <p:cond delay="0"/>
                                  </p:stCondLst>
                                  <p:childTnLst>
                                    <p:set>
                                      <p:cBhvr>
                                        <p:cTn id="209" dur="1" fill="hold">
                                          <p:stCondLst>
                                            <p:cond delay="0"/>
                                          </p:stCondLst>
                                        </p:cTn>
                                        <p:tgtEl>
                                          <p:spTgt spid="72"/>
                                        </p:tgtEl>
                                        <p:attrNameLst>
                                          <p:attrName>style.visibility</p:attrName>
                                        </p:attrNameLst>
                                      </p:cBhvr>
                                      <p:to>
                                        <p:strVal val="visible"/>
                                      </p:to>
                                    </p:set>
                                  </p:childTnLst>
                                </p:cTn>
                              </p:par>
                              <p:par>
                                <p:cTn id="210" presetID="12" presetClass="entr" presetSubtype="4" fill="hold" nodeType="withEffect">
                                  <p:stCondLst>
                                    <p:cond delay="0"/>
                                  </p:stCondLst>
                                  <p:childTnLst>
                                    <p:set>
                                      <p:cBhvr>
                                        <p:cTn id="211" dur="1" fill="hold">
                                          <p:stCondLst>
                                            <p:cond delay="0"/>
                                          </p:stCondLst>
                                        </p:cTn>
                                        <p:tgtEl>
                                          <p:spTgt spid="19"/>
                                        </p:tgtEl>
                                        <p:attrNameLst>
                                          <p:attrName>style.visibility</p:attrName>
                                        </p:attrNameLst>
                                      </p:cBhvr>
                                      <p:to>
                                        <p:strVal val="visible"/>
                                      </p:to>
                                    </p:set>
                                    <p:animEffect transition="in" filter="slide(fromBottom)">
                                      <p:cBhvr>
                                        <p:cTn id="212" dur="500"/>
                                        <p:tgtEl>
                                          <p:spTgt spid="19"/>
                                        </p:tgtEl>
                                      </p:cBhvr>
                                    </p:animEffect>
                                  </p:childTnLst>
                                </p:cTn>
                              </p:par>
                              <p:par>
                                <p:cTn id="213" presetID="12" presetClass="entr" presetSubtype="4" fill="hold" nodeType="withEffect">
                                  <p:stCondLst>
                                    <p:cond delay="0"/>
                                  </p:stCondLst>
                                  <p:childTnLst>
                                    <p:set>
                                      <p:cBhvr>
                                        <p:cTn id="214" dur="1" fill="hold">
                                          <p:stCondLst>
                                            <p:cond delay="0"/>
                                          </p:stCondLst>
                                        </p:cTn>
                                        <p:tgtEl>
                                          <p:spTgt spid="20"/>
                                        </p:tgtEl>
                                        <p:attrNameLst>
                                          <p:attrName>style.visibility</p:attrName>
                                        </p:attrNameLst>
                                      </p:cBhvr>
                                      <p:to>
                                        <p:strVal val="visible"/>
                                      </p:to>
                                    </p:set>
                                    <p:animEffect transition="in" filter="slide(fromBottom)">
                                      <p:cBhvr>
                                        <p:cTn id="215" dur="500"/>
                                        <p:tgtEl>
                                          <p:spTgt spid="20"/>
                                        </p:tgtEl>
                                      </p:cBhvr>
                                    </p:animEffect>
                                  </p:childTnLst>
                                </p:cTn>
                              </p:par>
                              <p:par>
                                <p:cTn id="216" presetID="12" presetClass="entr" presetSubtype="4" fill="hold" nodeType="withEffect">
                                  <p:stCondLst>
                                    <p:cond delay="0"/>
                                  </p:stCondLst>
                                  <p:childTnLst>
                                    <p:set>
                                      <p:cBhvr>
                                        <p:cTn id="217" dur="1" fill="hold">
                                          <p:stCondLst>
                                            <p:cond delay="0"/>
                                          </p:stCondLst>
                                        </p:cTn>
                                        <p:tgtEl>
                                          <p:spTgt spid="21"/>
                                        </p:tgtEl>
                                        <p:attrNameLst>
                                          <p:attrName>style.visibility</p:attrName>
                                        </p:attrNameLst>
                                      </p:cBhvr>
                                      <p:to>
                                        <p:strVal val="visible"/>
                                      </p:to>
                                    </p:set>
                                    <p:animEffect transition="in" filter="slide(fromBottom)">
                                      <p:cBhvr>
                                        <p:cTn id="218" dur="500"/>
                                        <p:tgtEl>
                                          <p:spTgt spid="21"/>
                                        </p:tgtEl>
                                      </p:cBhvr>
                                    </p:animEffect>
                                  </p:childTnLst>
                                </p:cTn>
                              </p:par>
                              <p:par>
                                <p:cTn id="219" presetID="12" presetClass="entr" presetSubtype="4" fill="hold" nodeType="withEffect">
                                  <p:stCondLst>
                                    <p:cond delay="0"/>
                                  </p:stCondLst>
                                  <p:childTnLst>
                                    <p:set>
                                      <p:cBhvr>
                                        <p:cTn id="220" dur="1" fill="hold">
                                          <p:stCondLst>
                                            <p:cond delay="0"/>
                                          </p:stCondLst>
                                        </p:cTn>
                                        <p:tgtEl>
                                          <p:spTgt spid="22"/>
                                        </p:tgtEl>
                                        <p:attrNameLst>
                                          <p:attrName>style.visibility</p:attrName>
                                        </p:attrNameLst>
                                      </p:cBhvr>
                                      <p:to>
                                        <p:strVal val="visible"/>
                                      </p:to>
                                    </p:set>
                                    <p:animEffect transition="in" filter="slide(fromBottom)">
                                      <p:cBhvr>
                                        <p:cTn id="221" dur="500"/>
                                        <p:tgtEl>
                                          <p:spTgt spid="22"/>
                                        </p:tgtEl>
                                      </p:cBhvr>
                                    </p:animEffect>
                                  </p:childTnLst>
                                </p:cTn>
                              </p:par>
                              <p:par>
                                <p:cTn id="222" presetID="12" presetClass="entr" presetSubtype="4" fill="hold" nodeType="withEffect">
                                  <p:stCondLst>
                                    <p:cond delay="0"/>
                                  </p:stCondLst>
                                  <p:childTnLst>
                                    <p:set>
                                      <p:cBhvr>
                                        <p:cTn id="223" dur="1" fill="hold">
                                          <p:stCondLst>
                                            <p:cond delay="0"/>
                                          </p:stCondLst>
                                        </p:cTn>
                                        <p:tgtEl>
                                          <p:spTgt spid="23"/>
                                        </p:tgtEl>
                                        <p:attrNameLst>
                                          <p:attrName>style.visibility</p:attrName>
                                        </p:attrNameLst>
                                      </p:cBhvr>
                                      <p:to>
                                        <p:strVal val="visible"/>
                                      </p:to>
                                    </p:set>
                                    <p:animEffect transition="in" filter="slide(fromBottom)">
                                      <p:cBhvr>
                                        <p:cTn id="224" dur="500"/>
                                        <p:tgtEl>
                                          <p:spTgt spid="23"/>
                                        </p:tgtEl>
                                      </p:cBhvr>
                                    </p:animEffect>
                                  </p:childTnLst>
                                </p:cTn>
                              </p:par>
                              <p:par>
                                <p:cTn id="225" presetID="12" presetClass="entr" presetSubtype="4" fill="hold" nodeType="withEffect">
                                  <p:stCondLst>
                                    <p:cond delay="0"/>
                                  </p:stCondLst>
                                  <p:childTnLst>
                                    <p:set>
                                      <p:cBhvr>
                                        <p:cTn id="226" dur="1" fill="hold">
                                          <p:stCondLst>
                                            <p:cond delay="0"/>
                                          </p:stCondLst>
                                        </p:cTn>
                                        <p:tgtEl>
                                          <p:spTgt spid="25"/>
                                        </p:tgtEl>
                                        <p:attrNameLst>
                                          <p:attrName>style.visibility</p:attrName>
                                        </p:attrNameLst>
                                      </p:cBhvr>
                                      <p:to>
                                        <p:strVal val="visible"/>
                                      </p:to>
                                    </p:set>
                                    <p:animEffect transition="in" filter="slide(fromBottom)">
                                      <p:cBhvr>
                                        <p:cTn id="227" dur="500"/>
                                        <p:tgtEl>
                                          <p:spTgt spid="25"/>
                                        </p:tgtEl>
                                      </p:cBhvr>
                                    </p:animEffect>
                                  </p:childTnLst>
                                </p:cTn>
                              </p:par>
                              <p:par>
                                <p:cTn id="228" presetID="12" presetClass="entr" presetSubtype="4" fill="hold" nodeType="withEffect">
                                  <p:stCondLst>
                                    <p:cond delay="0"/>
                                  </p:stCondLst>
                                  <p:childTnLst>
                                    <p:set>
                                      <p:cBhvr>
                                        <p:cTn id="229" dur="1" fill="hold">
                                          <p:stCondLst>
                                            <p:cond delay="0"/>
                                          </p:stCondLst>
                                        </p:cTn>
                                        <p:tgtEl>
                                          <p:spTgt spid="24"/>
                                        </p:tgtEl>
                                        <p:attrNameLst>
                                          <p:attrName>style.visibility</p:attrName>
                                        </p:attrNameLst>
                                      </p:cBhvr>
                                      <p:to>
                                        <p:strVal val="visible"/>
                                      </p:to>
                                    </p:set>
                                    <p:animEffect transition="in" filter="slide(fromBottom)">
                                      <p:cBhvr>
                                        <p:cTn id="230" dur="500"/>
                                        <p:tgtEl>
                                          <p:spTgt spid="24"/>
                                        </p:tgtEl>
                                      </p:cBhvr>
                                    </p:animEffect>
                                  </p:childTnLst>
                                </p:cTn>
                              </p:par>
                              <p:par>
                                <p:cTn id="231" presetID="12" presetClass="entr" presetSubtype="4" fill="hold" nodeType="withEffect">
                                  <p:stCondLst>
                                    <p:cond delay="0"/>
                                  </p:stCondLst>
                                  <p:childTnLst>
                                    <p:set>
                                      <p:cBhvr>
                                        <p:cTn id="232" dur="1" fill="hold">
                                          <p:stCondLst>
                                            <p:cond delay="0"/>
                                          </p:stCondLst>
                                        </p:cTn>
                                        <p:tgtEl>
                                          <p:spTgt spid="26"/>
                                        </p:tgtEl>
                                        <p:attrNameLst>
                                          <p:attrName>style.visibility</p:attrName>
                                        </p:attrNameLst>
                                      </p:cBhvr>
                                      <p:to>
                                        <p:strVal val="visible"/>
                                      </p:to>
                                    </p:set>
                                    <p:animEffect transition="in" filter="slide(fromBottom)">
                                      <p:cBhvr>
                                        <p:cTn id="233" dur="500"/>
                                        <p:tgtEl>
                                          <p:spTgt spid="26"/>
                                        </p:tgtEl>
                                      </p:cBhvr>
                                    </p:animEffect>
                                  </p:childTnLst>
                                </p:cTn>
                              </p:par>
                              <p:par>
                                <p:cTn id="234" presetID="12" presetClass="entr" presetSubtype="4" fill="hold" nodeType="withEffect">
                                  <p:stCondLst>
                                    <p:cond delay="0"/>
                                  </p:stCondLst>
                                  <p:childTnLst>
                                    <p:set>
                                      <p:cBhvr>
                                        <p:cTn id="235" dur="1" fill="hold">
                                          <p:stCondLst>
                                            <p:cond delay="0"/>
                                          </p:stCondLst>
                                        </p:cTn>
                                        <p:tgtEl>
                                          <p:spTgt spid="27"/>
                                        </p:tgtEl>
                                        <p:attrNameLst>
                                          <p:attrName>style.visibility</p:attrName>
                                        </p:attrNameLst>
                                      </p:cBhvr>
                                      <p:to>
                                        <p:strVal val="visible"/>
                                      </p:to>
                                    </p:set>
                                    <p:animEffect transition="in" filter="slide(fromBottom)">
                                      <p:cBhvr>
                                        <p:cTn id="236" dur="500"/>
                                        <p:tgtEl>
                                          <p:spTgt spid="27"/>
                                        </p:tgtEl>
                                      </p:cBhvr>
                                    </p:animEffect>
                                  </p:childTnLst>
                                </p:cTn>
                              </p:par>
                              <p:par>
                                <p:cTn id="237" presetID="12" presetClass="entr" presetSubtype="4" fill="hold" nodeType="withEffect">
                                  <p:stCondLst>
                                    <p:cond delay="0"/>
                                  </p:stCondLst>
                                  <p:childTnLst>
                                    <p:set>
                                      <p:cBhvr>
                                        <p:cTn id="238" dur="1" fill="hold">
                                          <p:stCondLst>
                                            <p:cond delay="0"/>
                                          </p:stCondLst>
                                        </p:cTn>
                                        <p:tgtEl>
                                          <p:spTgt spid="28"/>
                                        </p:tgtEl>
                                        <p:attrNameLst>
                                          <p:attrName>style.visibility</p:attrName>
                                        </p:attrNameLst>
                                      </p:cBhvr>
                                      <p:to>
                                        <p:strVal val="visible"/>
                                      </p:to>
                                    </p:set>
                                    <p:animEffect transition="in" filter="slide(fromBottom)">
                                      <p:cBhvr>
                                        <p:cTn id="239" dur="500"/>
                                        <p:tgtEl>
                                          <p:spTgt spid="28"/>
                                        </p:tgtEl>
                                      </p:cBhvr>
                                    </p:animEffect>
                                  </p:childTnLst>
                                </p:cTn>
                              </p:par>
                              <p:par>
                                <p:cTn id="240" presetID="12" presetClass="entr" presetSubtype="4" fill="hold" nodeType="withEffect">
                                  <p:stCondLst>
                                    <p:cond delay="0"/>
                                  </p:stCondLst>
                                  <p:childTnLst>
                                    <p:set>
                                      <p:cBhvr>
                                        <p:cTn id="241" dur="1" fill="hold">
                                          <p:stCondLst>
                                            <p:cond delay="0"/>
                                          </p:stCondLst>
                                        </p:cTn>
                                        <p:tgtEl>
                                          <p:spTgt spid="29"/>
                                        </p:tgtEl>
                                        <p:attrNameLst>
                                          <p:attrName>style.visibility</p:attrName>
                                        </p:attrNameLst>
                                      </p:cBhvr>
                                      <p:to>
                                        <p:strVal val="visible"/>
                                      </p:to>
                                    </p:set>
                                    <p:animEffect transition="in" filter="slide(fromBottom)">
                                      <p:cBhvr>
                                        <p:cTn id="242" dur="500"/>
                                        <p:tgtEl>
                                          <p:spTgt spid="29"/>
                                        </p:tgtEl>
                                      </p:cBhvr>
                                    </p:animEffect>
                                  </p:childTnLst>
                                </p:cTn>
                              </p:par>
                            </p:childTnLst>
                          </p:cTn>
                        </p:par>
                        <p:par>
                          <p:cTn id="243" fill="hold">
                            <p:stCondLst>
                              <p:cond delay="500"/>
                            </p:stCondLst>
                            <p:childTnLst>
                              <p:par>
                                <p:cTn id="244" presetID="6" presetClass="emph" presetSubtype="0" repeatCount="5000" autoRev="1" fill="remove" nodeType="afterEffect">
                                  <p:stCondLst>
                                    <p:cond delay="0"/>
                                  </p:stCondLst>
                                  <p:childTnLst>
                                    <p:animScale>
                                      <p:cBhvr>
                                        <p:cTn id="245" dur="500" fill="hold"/>
                                        <p:tgtEl>
                                          <p:spTgt spid="21"/>
                                        </p:tgtEl>
                                      </p:cBhvr>
                                      <p:by x="120000" y="120000"/>
                                    </p:animScale>
                                  </p:childTnLst>
                                </p:cTn>
                              </p:par>
                              <p:par>
                                <p:cTn id="246" presetID="6" presetClass="emph" presetSubtype="0" repeatCount="5000" autoRev="1" fill="remove" nodeType="withEffect">
                                  <p:stCondLst>
                                    <p:cond delay="0"/>
                                  </p:stCondLst>
                                  <p:childTnLst>
                                    <p:animScale>
                                      <p:cBhvr>
                                        <p:cTn id="247" dur="500" fill="hold"/>
                                        <p:tgtEl>
                                          <p:spTgt spid="23"/>
                                        </p:tgtEl>
                                      </p:cBhvr>
                                      <p:by x="120000" y="120000"/>
                                    </p:animScale>
                                  </p:childTnLst>
                                </p:cTn>
                              </p:par>
                              <p:par>
                                <p:cTn id="248" presetID="6" presetClass="emph" presetSubtype="0" repeatCount="5000" autoRev="1" fill="remove" nodeType="withEffect">
                                  <p:stCondLst>
                                    <p:cond delay="0"/>
                                  </p:stCondLst>
                                  <p:childTnLst>
                                    <p:animScale>
                                      <p:cBhvr>
                                        <p:cTn id="249" dur="500" fill="hold"/>
                                        <p:tgtEl>
                                          <p:spTgt spid="22"/>
                                        </p:tgtEl>
                                      </p:cBhvr>
                                      <p:by x="120000" y="120000"/>
                                    </p:animScale>
                                  </p:childTnLst>
                                </p:cTn>
                              </p:par>
                              <p:par>
                                <p:cTn id="250" presetID="6" presetClass="emph" presetSubtype="0" repeatCount="5000" autoRev="1" fill="remove" nodeType="withEffect">
                                  <p:stCondLst>
                                    <p:cond delay="0"/>
                                  </p:stCondLst>
                                  <p:childTnLst>
                                    <p:animScale>
                                      <p:cBhvr>
                                        <p:cTn id="251" dur="500" fill="hold"/>
                                        <p:tgtEl>
                                          <p:spTgt spid="20"/>
                                        </p:tgtEl>
                                      </p:cBhvr>
                                      <p:by x="120000" y="120000"/>
                                    </p:animScale>
                                  </p:childTnLst>
                                </p:cTn>
                              </p:par>
                              <p:par>
                                <p:cTn id="252" presetID="6" presetClass="emph" presetSubtype="0" repeatCount="5000" autoRev="1" fill="remove" nodeType="withEffect">
                                  <p:stCondLst>
                                    <p:cond delay="0"/>
                                  </p:stCondLst>
                                  <p:childTnLst>
                                    <p:animScale>
                                      <p:cBhvr>
                                        <p:cTn id="253" dur="500" fill="hold"/>
                                        <p:tgtEl>
                                          <p:spTgt spid="18"/>
                                        </p:tgtEl>
                                      </p:cBhvr>
                                      <p:by x="120000" y="120000"/>
                                    </p:animScale>
                                  </p:childTnLst>
                                </p:cTn>
                              </p:par>
                              <p:par>
                                <p:cTn id="254" presetID="6" presetClass="emph" presetSubtype="0" repeatCount="5000" autoRev="1" fill="hold" nodeType="withEffect">
                                  <p:stCondLst>
                                    <p:cond delay="0"/>
                                  </p:stCondLst>
                                  <p:childTnLst>
                                    <p:animScale>
                                      <p:cBhvr>
                                        <p:cTn id="255" dur="500" fill="hold"/>
                                        <p:tgtEl>
                                          <p:spTgt spid="19"/>
                                        </p:tgtEl>
                                      </p:cBhvr>
                                      <p:by x="120000" y="120000"/>
                                    </p:animScale>
                                  </p:childTnLst>
                                </p:cTn>
                              </p:par>
                              <p:par>
                                <p:cTn id="256" presetID="1" presetClass="exit" presetSubtype="0" fill="hold" nodeType="withEffect">
                                  <p:stCondLst>
                                    <p:cond delay="0"/>
                                  </p:stCondLst>
                                  <p:childTnLst>
                                    <p:set>
                                      <p:cBhvr>
                                        <p:cTn id="257" dur="1" fill="hold">
                                          <p:stCondLst>
                                            <p:cond delay="0"/>
                                          </p:stCondLst>
                                        </p:cTn>
                                        <p:tgtEl>
                                          <p:spTgt spid="2"/>
                                        </p:tgtEl>
                                        <p:attrNameLst>
                                          <p:attrName>style.visibility</p:attrName>
                                        </p:attrNameLst>
                                      </p:cBhvr>
                                      <p:to>
                                        <p:strVal val="hidden"/>
                                      </p:to>
                                    </p:set>
                                  </p:childTnLst>
                                </p:cTn>
                              </p:par>
                              <p:par>
                                <p:cTn id="258" presetID="1" presetClass="exit" presetSubtype="0" fill="hold" nodeType="withEffect">
                                  <p:stCondLst>
                                    <p:cond delay="0"/>
                                  </p:stCondLst>
                                  <p:childTnLst>
                                    <p:set>
                                      <p:cBhvr>
                                        <p:cTn id="259" dur="1" fill="hold">
                                          <p:stCondLst>
                                            <p:cond delay="0"/>
                                          </p:stCondLst>
                                        </p:cTn>
                                        <p:tgtEl>
                                          <p:spTgt spid="4"/>
                                        </p:tgtEl>
                                        <p:attrNameLst>
                                          <p:attrName>style.visibility</p:attrName>
                                        </p:attrNameLst>
                                      </p:cBhvr>
                                      <p:to>
                                        <p:strVal val="hidden"/>
                                      </p:to>
                                    </p:set>
                                  </p:childTnLst>
                                </p:cTn>
                              </p:par>
                              <p:par>
                                <p:cTn id="260" presetID="1" presetClass="exit" presetSubtype="0" fill="hold" nodeType="withEffect">
                                  <p:stCondLst>
                                    <p:cond delay="0"/>
                                  </p:stCondLst>
                                  <p:childTnLst>
                                    <p:set>
                                      <p:cBhvr>
                                        <p:cTn id="261" dur="1" fill="hold">
                                          <p:stCondLst>
                                            <p:cond delay="0"/>
                                          </p:stCondLst>
                                        </p:cTn>
                                        <p:tgtEl>
                                          <p:spTgt spid="6"/>
                                        </p:tgtEl>
                                        <p:attrNameLst>
                                          <p:attrName>style.visibility</p:attrName>
                                        </p:attrNameLst>
                                      </p:cBhvr>
                                      <p:to>
                                        <p:strVal val="hidden"/>
                                      </p:to>
                                    </p:set>
                                  </p:childTnLst>
                                </p:cTn>
                              </p:par>
                              <p:par>
                                <p:cTn id="262" presetID="1" presetClass="exit" presetSubtype="0" fill="hold" nodeType="withEffect">
                                  <p:stCondLst>
                                    <p:cond delay="0"/>
                                  </p:stCondLst>
                                  <p:childTnLst>
                                    <p:set>
                                      <p:cBhvr>
                                        <p:cTn id="263" dur="1" fill="hold">
                                          <p:stCondLst>
                                            <p:cond delay="0"/>
                                          </p:stCondLst>
                                        </p:cTn>
                                        <p:tgtEl>
                                          <p:spTgt spid="8"/>
                                        </p:tgtEl>
                                        <p:attrNameLst>
                                          <p:attrName>style.visibility</p:attrName>
                                        </p:attrNameLst>
                                      </p:cBhvr>
                                      <p:to>
                                        <p:strVal val="hidden"/>
                                      </p:to>
                                    </p:set>
                                  </p:childTnLst>
                                </p:cTn>
                              </p:par>
                              <p:par>
                                <p:cTn id="264" presetID="1" presetClass="exit" presetSubtype="0" fill="hold" nodeType="withEffect">
                                  <p:stCondLst>
                                    <p:cond delay="0"/>
                                  </p:stCondLst>
                                  <p:childTnLst>
                                    <p:set>
                                      <p:cBhvr>
                                        <p:cTn id="265" dur="1" fill="hold">
                                          <p:stCondLst>
                                            <p:cond delay="0"/>
                                          </p:stCondLst>
                                        </p:cTn>
                                        <p:tgtEl>
                                          <p:spTgt spid="9"/>
                                        </p:tgtEl>
                                        <p:attrNameLst>
                                          <p:attrName>style.visibility</p:attrName>
                                        </p:attrNameLst>
                                      </p:cBhvr>
                                      <p:to>
                                        <p:strVal val="hidden"/>
                                      </p:to>
                                    </p:set>
                                  </p:childTnLst>
                                </p:cTn>
                              </p:par>
                              <p:par>
                                <p:cTn id="266" presetID="1" presetClass="exit" presetSubtype="0" fill="hold" nodeType="withEffect">
                                  <p:stCondLst>
                                    <p:cond delay="0"/>
                                  </p:stCondLst>
                                  <p:childTnLst>
                                    <p:set>
                                      <p:cBhvr>
                                        <p:cTn id="267" dur="1" fill="hold">
                                          <p:stCondLst>
                                            <p:cond delay="0"/>
                                          </p:stCondLst>
                                        </p:cTn>
                                        <p:tgtEl>
                                          <p:spTgt spid="3"/>
                                        </p:tgtEl>
                                        <p:attrNameLst>
                                          <p:attrName>style.visibility</p:attrName>
                                        </p:attrNameLst>
                                      </p:cBhvr>
                                      <p:to>
                                        <p:strVal val="hidden"/>
                                      </p:to>
                                    </p:set>
                                  </p:childTnLst>
                                </p:cTn>
                              </p:par>
                              <p:par>
                                <p:cTn id="268" presetID="18" presetClass="entr" presetSubtype="12" fill="hold" nodeType="withEffect">
                                  <p:stCondLst>
                                    <p:cond delay="0"/>
                                  </p:stCondLst>
                                  <p:childTnLst>
                                    <p:set>
                                      <p:cBhvr>
                                        <p:cTn id="269" dur="1" fill="hold">
                                          <p:stCondLst>
                                            <p:cond delay="0"/>
                                          </p:stCondLst>
                                        </p:cTn>
                                        <p:tgtEl>
                                          <p:spTgt spid="7"/>
                                        </p:tgtEl>
                                        <p:attrNameLst>
                                          <p:attrName>style.visibility</p:attrName>
                                        </p:attrNameLst>
                                      </p:cBhvr>
                                      <p:to>
                                        <p:strVal val="visible"/>
                                      </p:to>
                                    </p:set>
                                    <p:animEffect transition="in" filter="strips(downLeft)">
                                      <p:cBhvr>
                                        <p:cTn id="270" dur="500"/>
                                        <p:tgtEl>
                                          <p:spTgt spid="7"/>
                                        </p:tgtEl>
                                      </p:cBhvr>
                                    </p:animEffect>
                                  </p:childTnLst>
                                </p:cTn>
                              </p:par>
                            </p:childTnLst>
                          </p:cTn>
                        </p:par>
                      </p:childTnLst>
                    </p:cTn>
                  </p:par>
                  <p:par>
                    <p:cTn id="271" fill="hold">
                      <p:stCondLst>
                        <p:cond delay="indefinite"/>
                      </p:stCondLst>
                      <p:childTnLst>
                        <p:par>
                          <p:cTn id="272" fill="hold">
                            <p:stCondLst>
                              <p:cond delay="0"/>
                            </p:stCondLst>
                            <p:childTnLst>
                              <p:par>
                                <p:cTn id="273" presetID="1" presetClass="exit" presetSubtype="0" fill="hold" nodeType="clickEffect">
                                  <p:stCondLst>
                                    <p:cond delay="0"/>
                                  </p:stCondLst>
                                  <p:childTnLst>
                                    <p:set>
                                      <p:cBhvr>
                                        <p:cTn id="274" dur="1" fill="hold">
                                          <p:stCondLst>
                                            <p:cond delay="0"/>
                                          </p:stCondLst>
                                        </p:cTn>
                                        <p:tgtEl>
                                          <p:spTgt spid="18"/>
                                        </p:tgtEl>
                                        <p:attrNameLst>
                                          <p:attrName>style.visibility</p:attrName>
                                        </p:attrNameLst>
                                      </p:cBhvr>
                                      <p:to>
                                        <p:strVal val="hidden"/>
                                      </p:to>
                                    </p:set>
                                  </p:childTnLst>
                                </p:cTn>
                              </p:par>
                              <p:par>
                                <p:cTn id="275" presetID="1" presetClass="exit" presetSubtype="0" fill="hold" nodeType="withEffect">
                                  <p:stCondLst>
                                    <p:cond delay="0"/>
                                  </p:stCondLst>
                                  <p:childTnLst>
                                    <p:set>
                                      <p:cBhvr>
                                        <p:cTn id="276" dur="1" fill="hold">
                                          <p:stCondLst>
                                            <p:cond delay="0"/>
                                          </p:stCondLst>
                                        </p:cTn>
                                        <p:tgtEl>
                                          <p:spTgt spid="7"/>
                                        </p:tgtEl>
                                        <p:attrNameLst>
                                          <p:attrName>style.visibility</p:attrName>
                                        </p:attrNameLst>
                                      </p:cBhvr>
                                      <p:to>
                                        <p:strVal val="hidden"/>
                                      </p:to>
                                    </p:set>
                                  </p:childTnLst>
                                </p:cTn>
                              </p:par>
                              <p:par>
                                <p:cTn id="277" presetID="1" presetClass="exit" presetSubtype="0" fill="hold" grpId="1" nodeType="withEffect">
                                  <p:stCondLst>
                                    <p:cond delay="0"/>
                                  </p:stCondLst>
                                  <p:childTnLst>
                                    <p:set>
                                      <p:cBhvr>
                                        <p:cTn id="278" dur="1" fill="hold">
                                          <p:stCondLst>
                                            <p:cond delay="0"/>
                                          </p:stCondLst>
                                        </p:cTn>
                                        <p:tgtEl>
                                          <p:spTgt spid="72"/>
                                        </p:tgtEl>
                                        <p:attrNameLst>
                                          <p:attrName>style.visibility</p:attrName>
                                        </p:attrNameLst>
                                      </p:cBhvr>
                                      <p:to>
                                        <p:strVal val="hidden"/>
                                      </p:to>
                                    </p:set>
                                  </p:childTnLst>
                                </p:cTn>
                              </p:par>
                              <p:par>
                                <p:cTn id="279" presetID="1" presetClass="exit" presetSubtype="0" fill="hold" nodeType="withEffect">
                                  <p:stCondLst>
                                    <p:cond delay="0"/>
                                  </p:stCondLst>
                                  <p:childTnLst>
                                    <p:set>
                                      <p:cBhvr>
                                        <p:cTn id="280" dur="1" fill="hold">
                                          <p:stCondLst>
                                            <p:cond delay="0"/>
                                          </p:stCondLst>
                                        </p:cTn>
                                        <p:tgtEl>
                                          <p:spTgt spid="19"/>
                                        </p:tgtEl>
                                        <p:attrNameLst>
                                          <p:attrName>style.visibility</p:attrName>
                                        </p:attrNameLst>
                                      </p:cBhvr>
                                      <p:to>
                                        <p:strVal val="hidden"/>
                                      </p:to>
                                    </p:set>
                                  </p:childTnLst>
                                </p:cTn>
                              </p:par>
                              <p:par>
                                <p:cTn id="281" presetID="1" presetClass="exit" presetSubtype="0" fill="hold" nodeType="withEffect">
                                  <p:stCondLst>
                                    <p:cond delay="0"/>
                                  </p:stCondLst>
                                  <p:childTnLst>
                                    <p:set>
                                      <p:cBhvr>
                                        <p:cTn id="282" dur="1" fill="hold">
                                          <p:stCondLst>
                                            <p:cond delay="0"/>
                                          </p:stCondLst>
                                        </p:cTn>
                                        <p:tgtEl>
                                          <p:spTgt spid="20"/>
                                        </p:tgtEl>
                                        <p:attrNameLst>
                                          <p:attrName>style.visibility</p:attrName>
                                        </p:attrNameLst>
                                      </p:cBhvr>
                                      <p:to>
                                        <p:strVal val="hidden"/>
                                      </p:to>
                                    </p:set>
                                  </p:childTnLst>
                                </p:cTn>
                              </p:par>
                              <p:par>
                                <p:cTn id="283" presetID="1" presetClass="exit" presetSubtype="0" fill="hold" nodeType="withEffect">
                                  <p:stCondLst>
                                    <p:cond delay="0"/>
                                  </p:stCondLst>
                                  <p:childTnLst>
                                    <p:set>
                                      <p:cBhvr>
                                        <p:cTn id="284" dur="1" fill="hold">
                                          <p:stCondLst>
                                            <p:cond delay="0"/>
                                          </p:stCondLst>
                                        </p:cTn>
                                        <p:tgtEl>
                                          <p:spTgt spid="21"/>
                                        </p:tgtEl>
                                        <p:attrNameLst>
                                          <p:attrName>style.visibility</p:attrName>
                                        </p:attrNameLst>
                                      </p:cBhvr>
                                      <p:to>
                                        <p:strVal val="hidden"/>
                                      </p:to>
                                    </p:set>
                                  </p:childTnLst>
                                </p:cTn>
                              </p:par>
                              <p:par>
                                <p:cTn id="285" presetID="1" presetClass="exit" presetSubtype="0" fill="hold" nodeType="withEffect">
                                  <p:stCondLst>
                                    <p:cond delay="0"/>
                                  </p:stCondLst>
                                  <p:childTnLst>
                                    <p:set>
                                      <p:cBhvr>
                                        <p:cTn id="286" dur="1" fill="hold">
                                          <p:stCondLst>
                                            <p:cond delay="0"/>
                                          </p:stCondLst>
                                        </p:cTn>
                                        <p:tgtEl>
                                          <p:spTgt spid="22"/>
                                        </p:tgtEl>
                                        <p:attrNameLst>
                                          <p:attrName>style.visibility</p:attrName>
                                        </p:attrNameLst>
                                      </p:cBhvr>
                                      <p:to>
                                        <p:strVal val="hidden"/>
                                      </p:to>
                                    </p:set>
                                  </p:childTnLst>
                                </p:cTn>
                              </p:par>
                              <p:par>
                                <p:cTn id="287" presetID="1" presetClass="exit" presetSubtype="0" fill="hold" nodeType="withEffect">
                                  <p:stCondLst>
                                    <p:cond delay="0"/>
                                  </p:stCondLst>
                                  <p:childTnLst>
                                    <p:set>
                                      <p:cBhvr>
                                        <p:cTn id="288" dur="1" fill="hold">
                                          <p:stCondLst>
                                            <p:cond delay="0"/>
                                          </p:stCondLst>
                                        </p:cTn>
                                        <p:tgtEl>
                                          <p:spTgt spid="23"/>
                                        </p:tgtEl>
                                        <p:attrNameLst>
                                          <p:attrName>style.visibility</p:attrName>
                                        </p:attrNameLst>
                                      </p:cBhvr>
                                      <p:to>
                                        <p:strVal val="hidden"/>
                                      </p:to>
                                    </p:set>
                                  </p:childTnLst>
                                </p:cTn>
                              </p:par>
                              <p:par>
                                <p:cTn id="289" presetID="1" presetClass="exit" presetSubtype="0" fill="hold" grpId="0" nodeType="withEffect">
                                  <p:stCondLst>
                                    <p:cond delay="0"/>
                                  </p:stCondLst>
                                  <p:childTnLst>
                                    <p:set>
                                      <p:cBhvr>
                                        <p:cTn id="290" dur="1" fill="hold">
                                          <p:stCondLst>
                                            <p:cond delay="0"/>
                                          </p:stCondLst>
                                        </p:cTn>
                                        <p:tgtEl>
                                          <p:spTgt spid="24"/>
                                        </p:tgtEl>
                                        <p:attrNameLst>
                                          <p:attrName>style.visibility</p:attrName>
                                        </p:attrNameLst>
                                      </p:cBhvr>
                                      <p:to>
                                        <p:strVal val="hidden"/>
                                      </p:to>
                                    </p:set>
                                  </p:childTnLst>
                                </p:cTn>
                              </p:par>
                              <p:par>
                                <p:cTn id="291" presetID="1" presetClass="exit" presetSubtype="0" fill="hold" grpId="1" nodeType="withEffect">
                                  <p:stCondLst>
                                    <p:cond delay="0"/>
                                  </p:stCondLst>
                                  <p:childTnLst>
                                    <p:set>
                                      <p:cBhvr>
                                        <p:cTn id="292" dur="1" fill="hold">
                                          <p:stCondLst>
                                            <p:cond delay="0"/>
                                          </p:stCondLst>
                                        </p:cTn>
                                        <p:tgtEl>
                                          <p:spTgt spid="25"/>
                                        </p:tgtEl>
                                        <p:attrNameLst>
                                          <p:attrName>style.visibility</p:attrName>
                                        </p:attrNameLst>
                                      </p:cBhvr>
                                      <p:to>
                                        <p:strVal val="hidden"/>
                                      </p:to>
                                    </p:set>
                                  </p:childTnLst>
                                </p:cTn>
                              </p:par>
                              <p:par>
                                <p:cTn id="293" presetID="1" presetClass="exit" presetSubtype="0" fill="hold" grpId="1" nodeType="withEffect">
                                  <p:stCondLst>
                                    <p:cond delay="0"/>
                                  </p:stCondLst>
                                  <p:childTnLst>
                                    <p:set>
                                      <p:cBhvr>
                                        <p:cTn id="294" dur="1" fill="hold">
                                          <p:stCondLst>
                                            <p:cond delay="0"/>
                                          </p:stCondLst>
                                        </p:cTn>
                                        <p:tgtEl>
                                          <p:spTgt spid="26"/>
                                        </p:tgtEl>
                                        <p:attrNameLst>
                                          <p:attrName>style.visibility</p:attrName>
                                        </p:attrNameLst>
                                      </p:cBhvr>
                                      <p:to>
                                        <p:strVal val="hidden"/>
                                      </p:to>
                                    </p:set>
                                  </p:childTnLst>
                                </p:cTn>
                              </p:par>
                              <p:par>
                                <p:cTn id="295" presetID="1" presetClass="exit" presetSubtype="0" fill="hold" grpId="1" nodeType="withEffect">
                                  <p:stCondLst>
                                    <p:cond delay="0"/>
                                  </p:stCondLst>
                                  <p:childTnLst>
                                    <p:set>
                                      <p:cBhvr>
                                        <p:cTn id="296" dur="1" fill="hold">
                                          <p:stCondLst>
                                            <p:cond delay="0"/>
                                          </p:stCondLst>
                                        </p:cTn>
                                        <p:tgtEl>
                                          <p:spTgt spid="27"/>
                                        </p:tgtEl>
                                        <p:attrNameLst>
                                          <p:attrName>style.visibility</p:attrName>
                                        </p:attrNameLst>
                                      </p:cBhvr>
                                      <p:to>
                                        <p:strVal val="hidden"/>
                                      </p:to>
                                    </p:set>
                                  </p:childTnLst>
                                </p:cTn>
                              </p:par>
                              <p:par>
                                <p:cTn id="297" presetID="1" presetClass="exit" presetSubtype="0" fill="hold" grpId="1" nodeType="withEffect">
                                  <p:stCondLst>
                                    <p:cond delay="0"/>
                                  </p:stCondLst>
                                  <p:childTnLst>
                                    <p:set>
                                      <p:cBhvr>
                                        <p:cTn id="298" dur="1" fill="hold">
                                          <p:stCondLst>
                                            <p:cond delay="0"/>
                                          </p:stCondLst>
                                        </p:cTn>
                                        <p:tgtEl>
                                          <p:spTgt spid="28"/>
                                        </p:tgtEl>
                                        <p:attrNameLst>
                                          <p:attrName>style.visibility</p:attrName>
                                        </p:attrNameLst>
                                      </p:cBhvr>
                                      <p:to>
                                        <p:strVal val="hidden"/>
                                      </p:to>
                                    </p:set>
                                  </p:childTnLst>
                                </p:cTn>
                              </p:par>
                              <p:par>
                                <p:cTn id="299" presetID="1" presetClass="exit" presetSubtype="0" fill="hold" grpId="1" nodeType="withEffect">
                                  <p:stCondLst>
                                    <p:cond delay="0"/>
                                  </p:stCondLst>
                                  <p:childTnLst>
                                    <p:set>
                                      <p:cBhvr>
                                        <p:cTn id="300"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01" restart="whenNotActive" fill="hold" evtFilter="cancelBubble" nodeType="interactiveSeq">
                <p:stCondLst>
                  <p:cond evt="onClick" delay="0">
                    <p:tgtEl>
                      <p:spTgt spid="31"/>
                    </p:tgtEl>
                  </p:cond>
                </p:stCondLst>
                <p:endSync evt="end" delay="0">
                  <p:rtn val="all"/>
                </p:endSync>
                <p:childTnLst>
                  <p:par>
                    <p:cTn id="302" fill="hold">
                      <p:stCondLst>
                        <p:cond delay="0"/>
                      </p:stCondLst>
                      <p:childTnLst>
                        <p:par>
                          <p:cTn id="303" fill="hold">
                            <p:stCondLst>
                              <p:cond delay="0"/>
                            </p:stCondLst>
                            <p:childTnLst>
                              <p:par>
                                <p:cTn id="304" presetID="22" presetClass="entr" presetSubtype="1" fill="hold" nodeType="withEffect">
                                  <p:stCondLst>
                                    <p:cond delay="0"/>
                                  </p:stCondLst>
                                  <p:childTnLst>
                                    <p:set>
                                      <p:cBhvr>
                                        <p:cTn id="305" dur="1" fill="hold">
                                          <p:stCondLst>
                                            <p:cond delay="0"/>
                                          </p:stCondLst>
                                        </p:cTn>
                                        <p:tgtEl>
                                          <p:spTgt spid="143367"/>
                                        </p:tgtEl>
                                        <p:attrNameLst>
                                          <p:attrName>style.visibility</p:attrName>
                                        </p:attrNameLst>
                                      </p:cBhvr>
                                      <p:to>
                                        <p:strVal val="visible"/>
                                      </p:to>
                                    </p:set>
                                    <p:animEffect transition="in" filter="wipe(up)">
                                      <p:cBhvr>
                                        <p:cTn id="306" dur="1000"/>
                                        <p:tgtEl>
                                          <p:spTgt spid="143367"/>
                                        </p:tgtEl>
                                      </p:cBhvr>
                                    </p:animEffect>
                                  </p:childTnLst>
                                </p:cTn>
                              </p:par>
                            </p:childTnLst>
                          </p:cTn>
                        </p:par>
                        <p:par>
                          <p:cTn id="307" fill="hold">
                            <p:stCondLst>
                              <p:cond delay="1000"/>
                            </p:stCondLst>
                            <p:childTnLst>
                              <p:par>
                                <p:cTn id="308" presetID="22" presetClass="entr" presetSubtype="1" fill="hold" nodeType="afterEffect">
                                  <p:stCondLst>
                                    <p:cond delay="0"/>
                                  </p:stCondLst>
                                  <p:childTnLst>
                                    <p:set>
                                      <p:cBhvr>
                                        <p:cTn id="309" dur="1" fill="hold">
                                          <p:stCondLst>
                                            <p:cond delay="0"/>
                                          </p:stCondLst>
                                        </p:cTn>
                                        <p:tgtEl>
                                          <p:spTgt spid="143366"/>
                                        </p:tgtEl>
                                        <p:attrNameLst>
                                          <p:attrName>style.visibility</p:attrName>
                                        </p:attrNameLst>
                                      </p:cBhvr>
                                      <p:to>
                                        <p:strVal val="visible"/>
                                      </p:to>
                                    </p:set>
                                    <p:animEffect transition="in" filter="wipe(up)">
                                      <p:cBhvr>
                                        <p:cTn id="310" dur="1000"/>
                                        <p:tgtEl>
                                          <p:spTgt spid="143366"/>
                                        </p:tgtEl>
                                      </p:cBhvr>
                                    </p:animEffect>
                                  </p:childTnLst>
                                </p:cTn>
                              </p:par>
                              <p:par>
                                <p:cTn id="311" presetID="1" presetClass="entr" presetSubtype="0" fill="hold" grpId="0" nodeType="withEffect">
                                  <p:stCondLst>
                                    <p:cond delay="0"/>
                                  </p:stCondLst>
                                  <p:childTnLst>
                                    <p:set>
                                      <p:cBhvr>
                                        <p:cTn id="312" dur="1" fill="hold">
                                          <p:stCondLst>
                                            <p:cond delay="0"/>
                                          </p:stCondLst>
                                        </p:cTn>
                                        <p:tgtEl>
                                          <p:spTgt spid="70"/>
                                        </p:tgtEl>
                                        <p:attrNameLst>
                                          <p:attrName>style.visibility</p:attrName>
                                        </p:attrNameLst>
                                      </p:cBhvr>
                                      <p:to>
                                        <p:strVal val="visible"/>
                                      </p:to>
                                    </p:set>
                                  </p:childTnLst>
                                </p:cTn>
                              </p:par>
                              <p:par>
                                <p:cTn id="313" presetID="18" presetClass="entr" presetSubtype="12" fill="hold" nodeType="withEffect">
                                  <p:stCondLst>
                                    <p:cond delay="0"/>
                                  </p:stCondLst>
                                  <p:childTnLst>
                                    <p:set>
                                      <p:cBhvr>
                                        <p:cTn id="314" dur="1" fill="hold">
                                          <p:stCondLst>
                                            <p:cond delay="0"/>
                                          </p:stCondLst>
                                        </p:cTn>
                                        <p:tgtEl>
                                          <p:spTgt spid="4"/>
                                        </p:tgtEl>
                                        <p:attrNameLst>
                                          <p:attrName>style.visibility</p:attrName>
                                        </p:attrNameLst>
                                      </p:cBhvr>
                                      <p:to>
                                        <p:strVal val="visible"/>
                                      </p:to>
                                    </p:set>
                                    <p:animEffect transition="in" filter="strips(downLeft)">
                                      <p:cBhvr>
                                        <p:cTn id="315" dur="500"/>
                                        <p:tgtEl>
                                          <p:spTgt spid="4"/>
                                        </p:tgtEl>
                                      </p:cBhvr>
                                    </p:animEffect>
                                  </p:childTnLst>
                                </p:cTn>
                              </p:par>
                              <p:par>
                                <p:cTn id="316" presetID="1" presetClass="exit" presetSubtype="0" fill="hold" nodeType="withEffect">
                                  <p:stCondLst>
                                    <p:cond delay="0"/>
                                  </p:stCondLst>
                                  <p:childTnLst>
                                    <p:set>
                                      <p:cBhvr>
                                        <p:cTn id="317" dur="1" fill="hold">
                                          <p:stCondLst>
                                            <p:cond delay="0"/>
                                          </p:stCondLst>
                                        </p:cTn>
                                        <p:tgtEl>
                                          <p:spTgt spid="2"/>
                                        </p:tgtEl>
                                        <p:attrNameLst>
                                          <p:attrName>style.visibility</p:attrName>
                                        </p:attrNameLst>
                                      </p:cBhvr>
                                      <p:to>
                                        <p:strVal val="hidden"/>
                                      </p:to>
                                    </p:set>
                                  </p:childTnLst>
                                </p:cTn>
                              </p:par>
                              <p:par>
                                <p:cTn id="318" presetID="1" presetClass="exit" presetSubtype="0" fill="hold" nodeType="withEffect">
                                  <p:stCondLst>
                                    <p:cond delay="0"/>
                                  </p:stCondLst>
                                  <p:childTnLst>
                                    <p:set>
                                      <p:cBhvr>
                                        <p:cTn id="319" dur="1" fill="hold">
                                          <p:stCondLst>
                                            <p:cond delay="0"/>
                                          </p:stCondLst>
                                        </p:cTn>
                                        <p:tgtEl>
                                          <p:spTgt spid="6"/>
                                        </p:tgtEl>
                                        <p:attrNameLst>
                                          <p:attrName>style.visibility</p:attrName>
                                        </p:attrNameLst>
                                      </p:cBhvr>
                                      <p:to>
                                        <p:strVal val="hidden"/>
                                      </p:to>
                                    </p:set>
                                  </p:childTnLst>
                                </p:cTn>
                              </p:par>
                              <p:par>
                                <p:cTn id="320" presetID="1" presetClass="exit" presetSubtype="0" fill="hold" nodeType="withEffect">
                                  <p:stCondLst>
                                    <p:cond delay="0"/>
                                  </p:stCondLst>
                                  <p:childTnLst>
                                    <p:set>
                                      <p:cBhvr>
                                        <p:cTn id="321" dur="1" fill="hold">
                                          <p:stCondLst>
                                            <p:cond delay="0"/>
                                          </p:stCondLst>
                                        </p:cTn>
                                        <p:tgtEl>
                                          <p:spTgt spid="8"/>
                                        </p:tgtEl>
                                        <p:attrNameLst>
                                          <p:attrName>style.visibility</p:attrName>
                                        </p:attrNameLst>
                                      </p:cBhvr>
                                      <p:to>
                                        <p:strVal val="hidden"/>
                                      </p:to>
                                    </p:set>
                                  </p:childTnLst>
                                </p:cTn>
                              </p:par>
                              <p:par>
                                <p:cTn id="322" presetID="1" presetClass="exit" presetSubtype="0" fill="hold" nodeType="withEffect">
                                  <p:stCondLst>
                                    <p:cond delay="0"/>
                                  </p:stCondLst>
                                  <p:childTnLst>
                                    <p:set>
                                      <p:cBhvr>
                                        <p:cTn id="323" dur="1" fill="hold">
                                          <p:stCondLst>
                                            <p:cond delay="0"/>
                                          </p:stCondLst>
                                        </p:cTn>
                                        <p:tgtEl>
                                          <p:spTgt spid="9"/>
                                        </p:tgtEl>
                                        <p:attrNameLst>
                                          <p:attrName>style.visibility</p:attrName>
                                        </p:attrNameLst>
                                      </p:cBhvr>
                                      <p:to>
                                        <p:strVal val="hidden"/>
                                      </p:to>
                                    </p:set>
                                  </p:childTnLst>
                                </p:cTn>
                              </p:par>
                              <p:par>
                                <p:cTn id="324" presetID="1" presetClass="exit" presetSubtype="0" fill="hold" nodeType="withEffect">
                                  <p:stCondLst>
                                    <p:cond delay="0"/>
                                  </p:stCondLst>
                                  <p:childTnLst>
                                    <p:set>
                                      <p:cBhvr>
                                        <p:cTn id="325" dur="1" fill="hold">
                                          <p:stCondLst>
                                            <p:cond delay="0"/>
                                          </p:stCondLst>
                                        </p:cTn>
                                        <p:tgtEl>
                                          <p:spTgt spid="7"/>
                                        </p:tgtEl>
                                        <p:attrNameLst>
                                          <p:attrName>style.visibility</p:attrName>
                                        </p:attrNameLst>
                                      </p:cBhvr>
                                      <p:to>
                                        <p:strVal val="hidden"/>
                                      </p:to>
                                    </p:set>
                                  </p:childTnLst>
                                </p:cTn>
                              </p:par>
                              <p:par>
                                <p:cTn id="326" presetID="1" presetClass="exit" presetSubtype="0" fill="hold" nodeType="withEffect">
                                  <p:stCondLst>
                                    <p:cond delay="0"/>
                                  </p:stCondLst>
                                  <p:childTnLst>
                                    <p:set>
                                      <p:cBhvr>
                                        <p:cTn id="327" dur="1" fill="hold">
                                          <p:stCondLst>
                                            <p:cond delay="0"/>
                                          </p:stCondLst>
                                        </p:cTn>
                                        <p:tgtEl>
                                          <p:spTgt spid="3"/>
                                        </p:tgtEl>
                                        <p:attrNameLst>
                                          <p:attrName>style.visibility</p:attrName>
                                        </p:attrNameLst>
                                      </p:cBhvr>
                                      <p:to>
                                        <p:strVal val="hidden"/>
                                      </p:to>
                                    </p:set>
                                  </p:childTnLst>
                                </p:cTn>
                              </p:par>
                            </p:childTnLst>
                          </p:cTn>
                        </p:par>
                      </p:childTnLst>
                    </p:cTn>
                  </p:par>
                  <p:par>
                    <p:cTn id="328" fill="hold">
                      <p:stCondLst>
                        <p:cond delay="indefinite"/>
                      </p:stCondLst>
                      <p:childTnLst>
                        <p:par>
                          <p:cTn id="329" fill="hold">
                            <p:stCondLst>
                              <p:cond delay="0"/>
                            </p:stCondLst>
                            <p:childTnLst>
                              <p:par>
                                <p:cTn id="330" presetID="1" presetClass="exit" presetSubtype="0" fill="hold" nodeType="clickEffect">
                                  <p:stCondLst>
                                    <p:cond delay="0"/>
                                  </p:stCondLst>
                                  <p:childTnLst>
                                    <p:set>
                                      <p:cBhvr>
                                        <p:cTn id="331" dur="1" fill="hold">
                                          <p:stCondLst>
                                            <p:cond delay="0"/>
                                          </p:stCondLst>
                                        </p:cTn>
                                        <p:tgtEl>
                                          <p:spTgt spid="143366"/>
                                        </p:tgtEl>
                                        <p:attrNameLst>
                                          <p:attrName>style.visibility</p:attrName>
                                        </p:attrNameLst>
                                      </p:cBhvr>
                                      <p:to>
                                        <p:strVal val="hidden"/>
                                      </p:to>
                                    </p:set>
                                  </p:childTnLst>
                                </p:cTn>
                              </p:par>
                              <p:par>
                                <p:cTn id="332" presetID="1" presetClass="exit" presetSubtype="0" fill="hold" nodeType="withEffect">
                                  <p:stCondLst>
                                    <p:cond delay="0"/>
                                  </p:stCondLst>
                                  <p:childTnLst>
                                    <p:set>
                                      <p:cBhvr>
                                        <p:cTn id="333" dur="1" fill="hold">
                                          <p:stCondLst>
                                            <p:cond delay="0"/>
                                          </p:stCondLst>
                                        </p:cTn>
                                        <p:tgtEl>
                                          <p:spTgt spid="143367"/>
                                        </p:tgtEl>
                                        <p:attrNameLst>
                                          <p:attrName>style.visibility</p:attrName>
                                        </p:attrNameLst>
                                      </p:cBhvr>
                                      <p:to>
                                        <p:strVal val="hidden"/>
                                      </p:to>
                                    </p:set>
                                  </p:childTnLst>
                                </p:cTn>
                              </p:par>
                              <p:par>
                                <p:cTn id="334" presetID="1" presetClass="exit" presetSubtype="0" fill="hold" grpId="1" nodeType="withEffect">
                                  <p:stCondLst>
                                    <p:cond delay="0"/>
                                  </p:stCondLst>
                                  <p:childTnLst>
                                    <p:set>
                                      <p:cBhvr>
                                        <p:cTn id="335" dur="1" fill="hold">
                                          <p:stCondLst>
                                            <p:cond delay="0"/>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336" restart="whenNotActive" fill="hold" evtFilter="cancelBubble" nodeType="interactiveSeq">
                <p:stCondLst>
                  <p:cond evt="onClick" delay="0">
                    <p:tgtEl>
                      <p:spTgt spid="40"/>
                    </p:tgtEl>
                  </p:cond>
                </p:stCondLst>
                <p:endSync evt="end" delay="0">
                  <p:rtn val="all"/>
                </p:endSync>
                <p:childTnLst>
                  <p:par>
                    <p:cTn id="337" fill="hold">
                      <p:stCondLst>
                        <p:cond delay="0"/>
                      </p:stCondLst>
                      <p:childTnLst>
                        <p:par>
                          <p:cTn id="338" fill="hold">
                            <p:stCondLst>
                              <p:cond delay="0"/>
                            </p:stCondLst>
                            <p:childTnLst>
                              <p:par>
                                <p:cTn id="339" presetID="22" presetClass="entr" presetSubtype="1" fill="hold" nodeType="clickEffect">
                                  <p:stCondLst>
                                    <p:cond delay="0"/>
                                  </p:stCondLst>
                                  <p:childTnLst>
                                    <p:set>
                                      <p:cBhvr>
                                        <p:cTn id="340" dur="1" fill="hold">
                                          <p:stCondLst>
                                            <p:cond delay="0"/>
                                          </p:stCondLst>
                                        </p:cTn>
                                        <p:tgtEl>
                                          <p:spTgt spid="36"/>
                                        </p:tgtEl>
                                        <p:attrNameLst>
                                          <p:attrName>style.visibility</p:attrName>
                                        </p:attrNameLst>
                                      </p:cBhvr>
                                      <p:to>
                                        <p:strVal val="visible"/>
                                      </p:to>
                                    </p:set>
                                    <p:animEffect transition="in" filter="wipe(up)">
                                      <p:cBhvr>
                                        <p:cTn id="341" dur="500"/>
                                        <p:tgtEl>
                                          <p:spTgt spid="36"/>
                                        </p:tgtEl>
                                      </p:cBhvr>
                                    </p:animEffect>
                                  </p:childTnLst>
                                </p:cTn>
                              </p:par>
                              <p:par>
                                <p:cTn id="342" presetID="12" presetClass="entr" presetSubtype="4" fill="hold" grpId="0" nodeType="withEffect">
                                  <p:stCondLst>
                                    <p:cond delay="0"/>
                                  </p:stCondLst>
                                  <p:childTnLst>
                                    <p:set>
                                      <p:cBhvr>
                                        <p:cTn id="343" dur="1" fill="hold">
                                          <p:stCondLst>
                                            <p:cond delay="0"/>
                                          </p:stCondLst>
                                        </p:cTn>
                                        <p:tgtEl>
                                          <p:spTgt spid="39"/>
                                        </p:tgtEl>
                                        <p:attrNameLst>
                                          <p:attrName>style.visibility</p:attrName>
                                        </p:attrNameLst>
                                      </p:cBhvr>
                                      <p:to>
                                        <p:strVal val="visible"/>
                                      </p:to>
                                    </p:set>
                                    <p:animEffect transition="in" filter="slide(fromBottom)">
                                      <p:cBhvr>
                                        <p:cTn id="344" dur="500"/>
                                        <p:tgtEl>
                                          <p:spTgt spid="39"/>
                                        </p:tgtEl>
                                      </p:cBhvr>
                                    </p:animEffect>
                                  </p:childTnLst>
                                </p:cTn>
                              </p:par>
                              <p:par>
                                <p:cTn id="345" presetID="18" presetClass="entr" presetSubtype="12" fill="hold" nodeType="withEffect">
                                  <p:stCondLst>
                                    <p:cond delay="0"/>
                                  </p:stCondLst>
                                  <p:childTnLst>
                                    <p:set>
                                      <p:cBhvr>
                                        <p:cTn id="346" dur="1" fill="hold">
                                          <p:stCondLst>
                                            <p:cond delay="0"/>
                                          </p:stCondLst>
                                        </p:cTn>
                                        <p:tgtEl>
                                          <p:spTgt spid="8"/>
                                        </p:tgtEl>
                                        <p:attrNameLst>
                                          <p:attrName>style.visibility</p:attrName>
                                        </p:attrNameLst>
                                      </p:cBhvr>
                                      <p:to>
                                        <p:strVal val="visible"/>
                                      </p:to>
                                    </p:set>
                                    <p:animEffect transition="in" filter="strips(downLeft)">
                                      <p:cBhvr>
                                        <p:cTn id="347" dur="500"/>
                                        <p:tgtEl>
                                          <p:spTgt spid="8"/>
                                        </p:tgtEl>
                                      </p:cBhvr>
                                    </p:animEffect>
                                  </p:childTnLst>
                                </p:cTn>
                              </p:par>
                              <p:par>
                                <p:cTn id="348" presetID="1" presetClass="entr" presetSubtype="0" fill="hold" grpId="0" nodeType="withEffect">
                                  <p:stCondLst>
                                    <p:cond delay="0"/>
                                  </p:stCondLst>
                                  <p:childTnLst>
                                    <p:set>
                                      <p:cBhvr>
                                        <p:cTn id="349" dur="1" fill="hold">
                                          <p:stCondLst>
                                            <p:cond delay="0"/>
                                          </p:stCondLst>
                                        </p:cTn>
                                        <p:tgtEl>
                                          <p:spTgt spid="73"/>
                                        </p:tgtEl>
                                        <p:attrNameLst>
                                          <p:attrName>style.visibility</p:attrName>
                                        </p:attrNameLst>
                                      </p:cBhvr>
                                      <p:to>
                                        <p:strVal val="visible"/>
                                      </p:to>
                                    </p:set>
                                  </p:childTnLst>
                                </p:cTn>
                              </p:par>
                              <p:par>
                                <p:cTn id="350" presetID="1" presetClass="exit" presetSubtype="0" fill="hold" nodeType="withEffect">
                                  <p:stCondLst>
                                    <p:cond delay="0"/>
                                  </p:stCondLst>
                                  <p:childTnLst>
                                    <p:set>
                                      <p:cBhvr>
                                        <p:cTn id="351" dur="1" fill="hold">
                                          <p:stCondLst>
                                            <p:cond delay="0"/>
                                          </p:stCondLst>
                                        </p:cTn>
                                        <p:tgtEl>
                                          <p:spTgt spid="6"/>
                                        </p:tgtEl>
                                        <p:attrNameLst>
                                          <p:attrName>style.visibility</p:attrName>
                                        </p:attrNameLst>
                                      </p:cBhvr>
                                      <p:to>
                                        <p:strVal val="hidden"/>
                                      </p:to>
                                    </p:set>
                                  </p:childTnLst>
                                </p:cTn>
                              </p:par>
                              <p:par>
                                <p:cTn id="352" presetID="1" presetClass="exit" presetSubtype="0" fill="hold" nodeType="withEffect">
                                  <p:stCondLst>
                                    <p:cond delay="0"/>
                                  </p:stCondLst>
                                  <p:childTnLst>
                                    <p:set>
                                      <p:cBhvr>
                                        <p:cTn id="353" dur="1" fill="hold">
                                          <p:stCondLst>
                                            <p:cond delay="0"/>
                                          </p:stCondLst>
                                        </p:cTn>
                                        <p:tgtEl>
                                          <p:spTgt spid="4"/>
                                        </p:tgtEl>
                                        <p:attrNameLst>
                                          <p:attrName>style.visibility</p:attrName>
                                        </p:attrNameLst>
                                      </p:cBhvr>
                                      <p:to>
                                        <p:strVal val="hidden"/>
                                      </p:to>
                                    </p:set>
                                  </p:childTnLst>
                                </p:cTn>
                              </p:par>
                              <p:par>
                                <p:cTn id="354" presetID="1" presetClass="exit" presetSubtype="0" fill="hold" nodeType="withEffect">
                                  <p:stCondLst>
                                    <p:cond delay="0"/>
                                  </p:stCondLst>
                                  <p:childTnLst>
                                    <p:set>
                                      <p:cBhvr>
                                        <p:cTn id="355" dur="1" fill="hold">
                                          <p:stCondLst>
                                            <p:cond delay="0"/>
                                          </p:stCondLst>
                                        </p:cTn>
                                        <p:tgtEl>
                                          <p:spTgt spid="2"/>
                                        </p:tgtEl>
                                        <p:attrNameLst>
                                          <p:attrName>style.visibility</p:attrName>
                                        </p:attrNameLst>
                                      </p:cBhvr>
                                      <p:to>
                                        <p:strVal val="hidden"/>
                                      </p:to>
                                    </p:set>
                                  </p:childTnLst>
                                </p:cTn>
                              </p:par>
                              <p:par>
                                <p:cTn id="356" presetID="1" presetClass="exit" presetSubtype="0" fill="hold" nodeType="withEffect">
                                  <p:stCondLst>
                                    <p:cond delay="0"/>
                                  </p:stCondLst>
                                  <p:childTnLst>
                                    <p:set>
                                      <p:cBhvr>
                                        <p:cTn id="357" dur="1" fill="hold">
                                          <p:stCondLst>
                                            <p:cond delay="0"/>
                                          </p:stCondLst>
                                        </p:cTn>
                                        <p:tgtEl>
                                          <p:spTgt spid="7"/>
                                        </p:tgtEl>
                                        <p:attrNameLst>
                                          <p:attrName>style.visibility</p:attrName>
                                        </p:attrNameLst>
                                      </p:cBhvr>
                                      <p:to>
                                        <p:strVal val="hidden"/>
                                      </p:to>
                                    </p:set>
                                  </p:childTnLst>
                                </p:cTn>
                              </p:par>
                              <p:par>
                                <p:cTn id="358" presetID="1" presetClass="exit" presetSubtype="0" fill="hold" nodeType="withEffect">
                                  <p:stCondLst>
                                    <p:cond delay="0"/>
                                  </p:stCondLst>
                                  <p:childTnLst>
                                    <p:set>
                                      <p:cBhvr>
                                        <p:cTn id="359" dur="1" fill="hold">
                                          <p:stCondLst>
                                            <p:cond delay="0"/>
                                          </p:stCondLst>
                                        </p:cTn>
                                        <p:tgtEl>
                                          <p:spTgt spid="3"/>
                                        </p:tgtEl>
                                        <p:attrNameLst>
                                          <p:attrName>style.visibility</p:attrName>
                                        </p:attrNameLst>
                                      </p:cBhvr>
                                      <p:to>
                                        <p:strVal val="hidden"/>
                                      </p:to>
                                    </p:set>
                                  </p:childTnLst>
                                </p:cTn>
                              </p:par>
                            </p:childTnLst>
                          </p:cTn>
                        </p:par>
                      </p:childTnLst>
                    </p:cTn>
                  </p:par>
                  <p:par>
                    <p:cTn id="360" fill="hold">
                      <p:stCondLst>
                        <p:cond delay="indefinite"/>
                      </p:stCondLst>
                      <p:childTnLst>
                        <p:par>
                          <p:cTn id="361" fill="hold">
                            <p:stCondLst>
                              <p:cond delay="0"/>
                            </p:stCondLst>
                            <p:childTnLst>
                              <p:par>
                                <p:cTn id="362" presetID="1" presetClass="exit" presetSubtype="0" fill="hold" nodeType="clickEffect">
                                  <p:stCondLst>
                                    <p:cond delay="0"/>
                                  </p:stCondLst>
                                  <p:childTnLst>
                                    <p:set>
                                      <p:cBhvr>
                                        <p:cTn id="363" dur="1" fill="hold">
                                          <p:stCondLst>
                                            <p:cond delay="0"/>
                                          </p:stCondLst>
                                        </p:cTn>
                                        <p:tgtEl>
                                          <p:spTgt spid="36"/>
                                        </p:tgtEl>
                                        <p:attrNameLst>
                                          <p:attrName>style.visibility</p:attrName>
                                        </p:attrNameLst>
                                      </p:cBhvr>
                                      <p:to>
                                        <p:strVal val="hidden"/>
                                      </p:to>
                                    </p:set>
                                  </p:childTnLst>
                                </p:cTn>
                              </p:par>
                              <p:par>
                                <p:cTn id="364" presetID="1" presetClass="exit" presetSubtype="0" fill="hold" grpId="1" nodeType="withEffect">
                                  <p:stCondLst>
                                    <p:cond delay="0"/>
                                  </p:stCondLst>
                                  <p:childTnLst>
                                    <p:set>
                                      <p:cBhvr>
                                        <p:cTn id="365" dur="1" fill="hold">
                                          <p:stCondLst>
                                            <p:cond delay="0"/>
                                          </p:stCondLst>
                                        </p:cTn>
                                        <p:tgtEl>
                                          <p:spTgt spid="73"/>
                                        </p:tgtEl>
                                        <p:attrNameLst>
                                          <p:attrName>style.visibility</p:attrName>
                                        </p:attrNameLst>
                                      </p:cBhvr>
                                      <p:to>
                                        <p:strVal val="hidden"/>
                                      </p:to>
                                    </p:set>
                                  </p:childTnLst>
                                </p:cTn>
                              </p:par>
                              <p:par>
                                <p:cTn id="366" presetID="1" presetClass="exit" presetSubtype="0" fill="hold" grpId="1" nodeType="withEffect">
                                  <p:stCondLst>
                                    <p:cond delay="0"/>
                                  </p:stCondLst>
                                  <p:childTnLst>
                                    <p:set>
                                      <p:cBhvr>
                                        <p:cTn id="367" dur="1" fill="hold">
                                          <p:stCondLst>
                                            <p:cond delay="0"/>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368" restart="whenNotActive" fill="hold" evtFilter="cancelBubble" nodeType="interactiveSeq">
                <p:stCondLst>
                  <p:cond evt="onClick" delay="0">
                    <p:tgtEl>
                      <p:spTgt spid="140"/>
                    </p:tgtEl>
                  </p:cond>
                </p:stCondLst>
                <p:endSync evt="end" delay="0">
                  <p:rtn val="all"/>
                </p:endSync>
                <p:childTnLst>
                  <p:par>
                    <p:cTn id="369" fill="hold">
                      <p:stCondLst>
                        <p:cond delay="0"/>
                      </p:stCondLst>
                      <p:childTnLst>
                        <p:par>
                          <p:cTn id="370" fill="hold">
                            <p:stCondLst>
                              <p:cond delay="0"/>
                            </p:stCondLst>
                            <p:childTnLst>
                              <p:par>
                                <p:cTn id="371" presetID="18" presetClass="entr" presetSubtype="12" fill="hold" nodeType="clickEffect">
                                  <p:stCondLst>
                                    <p:cond delay="0"/>
                                  </p:stCondLst>
                                  <p:childTnLst>
                                    <p:set>
                                      <p:cBhvr>
                                        <p:cTn id="372" dur="1" fill="hold">
                                          <p:stCondLst>
                                            <p:cond delay="0"/>
                                          </p:stCondLst>
                                        </p:cTn>
                                        <p:tgtEl>
                                          <p:spTgt spid="146"/>
                                        </p:tgtEl>
                                        <p:attrNameLst>
                                          <p:attrName>style.visibility</p:attrName>
                                        </p:attrNameLst>
                                      </p:cBhvr>
                                      <p:to>
                                        <p:strVal val="visible"/>
                                      </p:to>
                                    </p:set>
                                    <p:animEffect transition="in" filter="strips(downLeft)">
                                      <p:cBhvr>
                                        <p:cTn id="373" dur="500"/>
                                        <p:tgtEl>
                                          <p:spTgt spid="146"/>
                                        </p:tgtEl>
                                      </p:cBhvr>
                                    </p:animEffect>
                                  </p:childTnLst>
                                </p:cTn>
                              </p:par>
                            </p:childTnLst>
                          </p:cTn>
                        </p:par>
                      </p:childTnLst>
                    </p:cTn>
                  </p:par>
                </p:childTnLst>
              </p:cTn>
              <p:nextCondLst>
                <p:cond evt="onClick" delay="0">
                  <p:tgtEl>
                    <p:spTgt spid="140"/>
                  </p:tgtEl>
                </p:cond>
              </p:nextCondLst>
            </p:seq>
            <p:seq concurrent="1" nextAc="seek">
              <p:cTn id="374" restart="whenNotActive" fill="hold" evtFilter="cancelBubble" nodeType="interactiveSeq">
                <p:stCondLst>
                  <p:cond evt="onClick" delay="0">
                    <p:tgtEl>
                      <p:spTgt spid="146"/>
                    </p:tgtEl>
                  </p:cond>
                </p:stCondLst>
                <p:endSync evt="end" delay="0">
                  <p:rtn val="all"/>
                </p:endSync>
                <p:childTnLst>
                  <p:par>
                    <p:cTn id="375" fill="hold">
                      <p:stCondLst>
                        <p:cond delay="0"/>
                      </p:stCondLst>
                      <p:childTnLst>
                        <p:par>
                          <p:cTn id="376" fill="hold">
                            <p:stCondLst>
                              <p:cond delay="0"/>
                            </p:stCondLst>
                            <p:childTnLst>
                              <p:par>
                                <p:cTn id="377" presetID="18" presetClass="exit" presetSubtype="12" fill="hold" nodeType="clickEffect">
                                  <p:stCondLst>
                                    <p:cond delay="0"/>
                                  </p:stCondLst>
                                  <p:childTnLst>
                                    <p:animEffect transition="out" filter="strips(downLeft)">
                                      <p:cBhvr>
                                        <p:cTn id="378" dur="500"/>
                                        <p:tgtEl>
                                          <p:spTgt spid="146"/>
                                        </p:tgtEl>
                                      </p:cBhvr>
                                    </p:animEffect>
                                    <p:set>
                                      <p:cBhvr>
                                        <p:cTn id="379" dur="1" fill="hold">
                                          <p:stCondLst>
                                            <p:cond delay="499"/>
                                          </p:stCondLst>
                                        </p:cTn>
                                        <p:tgtEl>
                                          <p:spTgt spid="146"/>
                                        </p:tgtEl>
                                        <p:attrNameLst>
                                          <p:attrName>style.visibility</p:attrName>
                                        </p:attrNameLst>
                                      </p:cBhvr>
                                      <p:to>
                                        <p:strVal val="hidden"/>
                                      </p:to>
                                    </p:set>
                                  </p:childTnLst>
                                </p:cTn>
                              </p:par>
                            </p:childTnLst>
                          </p:cTn>
                        </p:par>
                      </p:childTnLst>
                    </p:cTn>
                  </p:par>
                </p:childTnLst>
              </p:cTn>
              <p:nextCondLst>
                <p:cond evt="onClick" delay="0">
                  <p:tgtEl>
                    <p:spTgt spid="146"/>
                  </p:tgtEl>
                </p:cond>
              </p:nextCondLst>
            </p:seq>
            <p:seq concurrent="1" nextAc="seek">
              <p:cTn id="380" restart="whenNotActive" fill="hold" evtFilter="cancelBubble" nodeType="interactiveSeq">
                <p:stCondLst>
                  <p:cond evt="onClick" delay="0">
                    <p:tgtEl>
                      <p:spTgt spid="149"/>
                    </p:tgtEl>
                  </p:cond>
                </p:stCondLst>
                <p:endSync evt="end" delay="0">
                  <p:rtn val="all"/>
                </p:endSync>
                <p:childTnLst>
                  <p:par>
                    <p:cTn id="381" fill="hold">
                      <p:stCondLst>
                        <p:cond delay="0"/>
                      </p:stCondLst>
                      <p:childTnLst>
                        <p:par>
                          <p:cTn id="382" fill="hold">
                            <p:stCondLst>
                              <p:cond delay="0"/>
                            </p:stCondLst>
                            <p:childTnLst>
                              <p:par>
                                <p:cTn id="383" presetID="18" presetClass="entr" presetSubtype="12" fill="hold" grpId="0" nodeType="clickEffect">
                                  <p:stCondLst>
                                    <p:cond delay="0"/>
                                  </p:stCondLst>
                                  <p:childTnLst>
                                    <p:set>
                                      <p:cBhvr>
                                        <p:cTn id="384" dur="1" fill="hold">
                                          <p:stCondLst>
                                            <p:cond delay="0"/>
                                          </p:stCondLst>
                                        </p:cTn>
                                        <p:tgtEl>
                                          <p:spTgt spid="148"/>
                                        </p:tgtEl>
                                        <p:attrNameLst>
                                          <p:attrName>style.visibility</p:attrName>
                                        </p:attrNameLst>
                                      </p:cBhvr>
                                      <p:to>
                                        <p:strVal val="visible"/>
                                      </p:to>
                                    </p:set>
                                    <p:animEffect transition="in" filter="strips(downLeft)">
                                      <p:cBhvr>
                                        <p:cTn id="385" dur="500"/>
                                        <p:tgtEl>
                                          <p:spTgt spid="148"/>
                                        </p:tgtEl>
                                      </p:cBhvr>
                                    </p:animEffect>
                                  </p:childTnLst>
                                </p:cTn>
                              </p:par>
                            </p:childTnLst>
                          </p:cTn>
                        </p:par>
                      </p:childTnLst>
                    </p:cTn>
                  </p:par>
                </p:childTnLst>
              </p:cTn>
              <p:nextCondLst>
                <p:cond evt="onClick" delay="0">
                  <p:tgtEl>
                    <p:spTgt spid="149"/>
                  </p:tgtEl>
                </p:cond>
              </p:nextCondLst>
            </p:seq>
            <p:seq concurrent="1" nextAc="seek">
              <p:cTn id="386" restart="whenNotActive" fill="hold" evtFilter="cancelBubble" nodeType="interactiveSeq">
                <p:stCondLst>
                  <p:cond evt="onClick" delay="0">
                    <p:tgtEl>
                      <p:spTgt spid="148"/>
                    </p:tgtEl>
                  </p:cond>
                </p:stCondLst>
                <p:endSync evt="end" delay="0">
                  <p:rtn val="all"/>
                </p:endSync>
                <p:childTnLst>
                  <p:par>
                    <p:cTn id="387" fill="hold">
                      <p:stCondLst>
                        <p:cond delay="0"/>
                      </p:stCondLst>
                      <p:childTnLst>
                        <p:par>
                          <p:cTn id="388" fill="hold">
                            <p:stCondLst>
                              <p:cond delay="0"/>
                            </p:stCondLst>
                            <p:childTnLst>
                              <p:par>
                                <p:cTn id="389" presetID="18" presetClass="exit" presetSubtype="12" fill="hold" grpId="1" nodeType="clickEffect">
                                  <p:stCondLst>
                                    <p:cond delay="0"/>
                                  </p:stCondLst>
                                  <p:childTnLst>
                                    <p:animEffect transition="out" filter="strips(downLeft)">
                                      <p:cBhvr>
                                        <p:cTn id="390" dur="500"/>
                                        <p:tgtEl>
                                          <p:spTgt spid="148"/>
                                        </p:tgtEl>
                                      </p:cBhvr>
                                    </p:animEffect>
                                    <p:set>
                                      <p:cBhvr>
                                        <p:cTn id="391" dur="1" fill="hold">
                                          <p:stCondLst>
                                            <p:cond delay="499"/>
                                          </p:stCondLst>
                                        </p:cTn>
                                        <p:tgtEl>
                                          <p:spTgt spid="148"/>
                                        </p:tgtEl>
                                        <p:attrNameLst>
                                          <p:attrName>style.visibility</p:attrName>
                                        </p:attrNameLst>
                                      </p:cBhvr>
                                      <p:to>
                                        <p:strVal val="hidden"/>
                                      </p:to>
                                    </p:set>
                                  </p:childTnLst>
                                </p:cTn>
                              </p:par>
                            </p:childTnLst>
                          </p:cTn>
                        </p:par>
                      </p:childTnLst>
                    </p:cTn>
                  </p:par>
                </p:childTnLst>
              </p:cTn>
              <p:nextCondLst>
                <p:cond evt="onClick" delay="0">
                  <p:tgtEl>
                    <p:spTgt spid="148"/>
                  </p:tgtEl>
                </p:cond>
              </p:nextCondLst>
            </p:seq>
          </p:childTnLst>
        </p:cTn>
      </p:par>
    </p:tnLst>
    <p:bldLst>
      <p:bldP spid="155" grpId="0"/>
      <p:bldP spid="153" grpId="0" animBg="1"/>
      <p:bldP spid="154" grpId="0" animBg="1"/>
      <p:bldP spid="140" grpId="0" animBg="1"/>
      <p:bldP spid="147" grpId="0" animBg="1"/>
      <p:bldP spid="149" grpId="0" animBg="1"/>
      <p:bldP spid="150" grpId="0" animBg="1"/>
      <p:bldP spid="13" grpId="0" animBg="1"/>
      <p:bldP spid="14" grpId="0" animBg="1"/>
      <p:bldP spid="15" grpId="0" animBg="1"/>
      <p:bldP spid="16" grpId="0" animBg="1"/>
      <p:bldP spid="24" grpId="0"/>
      <p:bldP spid="25" grpId="1"/>
      <p:bldP spid="26" grpId="1"/>
      <p:bldP spid="27" grpId="1"/>
      <p:bldP spid="28" grpId="1"/>
      <p:bldP spid="29" grpId="1"/>
      <p:bldP spid="30" grpId="0"/>
      <p:bldP spid="30" grpId="1"/>
      <p:bldP spid="31" grpId="0" animBg="1"/>
      <p:bldP spid="39" grpId="0" animBg="1"/>
      <p:bldP spid="39" grpId="1" animBg="1"/>
      <p:bldP spid="40" grpId="0" animBg="1"/>
      <p:bldP spid="67" grpId="0" animBg="1"/>
      <p:bldP spid="67" grpId="1" animBg="1"/>
      <p:bldP spid="70" grpId="0" animBg="1"/>
      <p:bldP spid="70" grpId="1" animBg="1"/>
      <p:bldP spid="71" grpId="0" animBg="1"/>
      <p:bldP spid="71" grpId="1" animBg="1"/>
      <p:bldP spid="72" grpId="0" animBg="1"/>
      <p:bldP spid="72" grpId="1" animBg="1"/>
      <p:bldP spid="73" grpId="0" animBg="1"/>
      <p:bldP spid="73" grpId="1" animBg="1"/>
      <p:bldP spid="74" grpId="0" animBg="1"/>
      <p:bldP spid="74" grpId="1" animBg="1"/>
      <p:bldP spid="94" grpId="0" animBg="1"/>
      <p:bldGraphic spid="148" grpId="0">
        <p:bldAsOne/>
      </p:bldGraphic>
      <p:bldGraphic spid="148" grpId="1">
        <p:bldAsOne/>
      </p:bldGraphic>
    </p:bld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5" name="Aerial photo trans" descr="R:\filing\GIS\projects\Presentations\Presentation_2011\Restructure\Jerusalemi\Ariel.png"/>
          <p:cNvPicPr>
            <a:picLocks noChangeAspect="1" noChangeArrowheads="1"/>
          </p:cNvPicPr>
          <p:nvPr/>
        </p:nvPicPr>
        <p:blipFill>
          <a:blip r:embed="rId3" cstate="email">
            <a:lum bright="70000" contrast="-70000"/>
          </a:blip>
          <a:srcRect/>
          <a:stretch>
            <a:fillRect/>
          </a:stretch>
        </p:blipFill>
        <p:spPr bwMode="auto">
          <a:xfrm>
            <a:off x="3452813" y="1022350"/>
            <a:ext cx="5684837" cy="5435600"/>
          </a:xfrm>
          <a:prstGeom prst="rect">
            <a:avLst/>
          </a:prstGeom>
          <a:noFill/>
          <a:ln w="9525">
            <a:noFill/>
            <a:miter lim="800000"/>
            <a:headEnd/>
            <a:tailEnd/>
          </a:ln>
        </p:spPr>
      </p:pic>
      <p:pic>
        <p:nvPicPr>
          <p:cNvPr id="101401" name="Aerial photo" descr="R:\filing\GIS\projects\Presentations\Presentation_2011\Restructure\Jerusalemi\Ariel.png"/>
          <p:cNvPicPr>
            <a:picLocks noChangeAspect="1" noChangeArrowheads="1"/>
          </p:cNvPicPr>
          <p:nvPr/>
        </p:nvPicPr>
        <p:blipFill>
          <a:blip r:embed="rId3" cstate="email"/>
          <a:srcRect/>
          <a:stretch>
            <a:fillRect/>
          </a:stretch>
        </p:blipFill>
        <p:spPr bwMode="auto">
          <a:xfrm>
            <a:off x="3452813" y="1020763"/>
            <a:ext cx="5684837" cy="5435600"/>
          </a:xfrm>
          <a:prstGeom prst="rect">
            <a:avLst/>
          </a:prstGeom>
          <a:noFill/>
          <a:ln w="9525">
            <a:noFill/>
            <a:miter lim="800000"/>
            <a:headEnd/>
            <a:tailEnd/>
          </a:ln>
        </p:spPr>
      </p:pic>
      <p:pic>
        <p:nvPicPr>
          <p:cNvPr id="57" name="Basemap trans" descr="R:\filing\GIS\projects\Presentations\Presentation_2011\Restructure\Jerusalemi\basemap.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452813" y="1022350"/>
            <a:ext cx="5684837" cy="5435600"/>
          </a:xfrm>
          <a:prstGeom prst="rect">
            <a:avLst/>
          </a:prstGeom>
          <a:noFill/>
          <a:ln w="9525">
            <a:noFill/>
            <a:miter lim="800000"/>
            <a:headEnd/>
            <a:tailEnd/>
          </a:ln>
        </p:spPr>
      </p:pic>
      <p:pic>
        <p:nvPicPr>
          <p:cNvPr id="101408" name="Basemap" descr="R:\filing\GIS\projects\Presentations\Presentation_2011\Restructure\Jerusalemi\basemap.png"/>
          <p:cNvPicPr>
            <a:picLocks noChangeAspect="1" noChangeArrowheads="1"/>
          </p:cNvPicPr>
          <p:nvPr/>
        </p:nvPicPr>
        <p:blipFill>
          <a:blip r:embed="rId5" cstate="email"/>
          <a:srcRect/>
          <a:stretch>
            <a:fillRect/>
          </a:stretch>
        </p:blipFill>
        <p:spPr bwMode="auto">
          <a:xfrm>
            <a:off x="3452813" y="1020763"/>
            <a:ext cx="5684837" cy="5435600"/>
          </a:xfrm>
          <a:prstGeom prst="rect">
            <a:avLst/>
          </a:prstGeom>
          <a:noFill/>
          <a:ln w="9525">
            <a:noFill/>
            <a:miter lim="800000"/>
            <a:headEnd/>
            <a:tailEnd/>
          </a:ln>
        </p:spPr>
      </p:pic>
      <p:sp>
        <p:nvSpPr>
          <p:cNvPr id="13" name="triggerpup">
            <a:hlinkClick r:id="" action="ppaction://noaction" highlightClick="1"/>
            <a:hlinkHover r:id="" action="ppaction://noaction" highlightClick="1"/>
          </p:cNvPr>
          <p:cNvSpPr txBox="1"/>
          <p:nvPr/>
        </p:nvSpPr>
        <p:spPr>
          <a:xfrm>
            <a:off x="3175" y="4762500"/>
            <a:ext cx="1660525" cy="246063"/>
          </a:xfrm>
          <a:prstGeom prst="rect">
            <a:avLst/>
          </a:prstGeom>
          <a:gradFill>
            <a:gsLst>
              <a:gs pos="0">
                <a:schemeClr val="accent4"/>
              </a:gs>
              <a:gs pos="18000">
                <a:schemeClr val="bg1"/>
              </a:gs>
              <a:gs pos="100000">
                <a:schemeClr val="accent4"/>
              </a:gs>
            </a:gsLst>
            <a:lin ang="5400000" scaled="0"/>
          </a:gradFill>
          <a:effectLst>
            <a:outerShdw blurRad="50800" dist="38100" dir="2700000" algn="tl" rotWithShape="0">
              <a:prstClr val="black">
                <a:alpha val="40000"/>
              </a:prstClr>
            </a:outerShdw>
          </a:effectLst>
        </p:spPr>
        <p:txBody>
          <a:bodyPr lIns="0" rIns="0">
            <a:spAutoFit/>
          </a:bodyPr>
          <a:lstStyle/>
          <a:p>
            <a:pPr>
              <a:defRPr/>
            </a:pPr>
            <a:r>
              <a:rPr lang="en-US" sz="1000" dirty="0">
                <a:solidFill>
                  <a:schemeClr val="accent4">
                    <a:lumMod val="50000"/>
                  </a:schemeClr>
                </a:solidFill>
                <a:latin typeface="Gill Sans MT" pitchFamily="34" charset="0"/>
                <a:cs typeface="Arial" charset="0"/>
              </a:rPr>
              <a:t>   Palestinian communities</a:t>
            </a:r>
          </a:p>
        </p:txBody>
      </p:sp>
      <p:sp>
        <p:nvSpPr>
          <p:cNvPr id="14" name="triggerclosures">
            <a:hlinkClick r:id="" action="ppaction://noaction" highlightClick="1"/>
            <a:hlinkHover r:id="" action="ppaction://noaction" highlightClick="1"/>
          </p:cNvPr>
          <p:cNvSpPr txBox="1"/>
          <p:nvPr/>
        </p:nvSpPr>
        <p:spPr>
          <a:xfrm>
            <a:off x="1754188" y="4768850"/>
            <a:ext cx="1660525" cy="246063"/>
          </a:xfrm>
          <a:prstGeom prst="rect">
            <a:avLst/>
          </a:prstGeom>
          <a:gradFill>
            <a:gsLst>
              <a:gs pos="0">
                <a:schemeClr val="accent4"/>
              </a:gs>
              <a:gs pos="18000">
                <a:schemeClr val="bg1"/>
              </a:gs>
              <a:gs pos="100000">
                <a:schemeClr val="accent4"/>
              </a:gs>
            </a:gsLst>
            <a:lin ang="5400000" scaled="0"/>
          </a:gradFill>
          <a:effectLst>
            <a:outerShdw blurRad="50800" dist="38100" dir="2700000" algn="tl" rotWithShape="0">
              <a:prstClr val="black">
                <a:alpha val="40000"/>
              </a:prstClr>
            </a:outerShdw>
          </a:effectLst>
        </p:spPr>
        <p:txBody>
          <a:bodyPr>
            <a:spAutoFit/>
          </a:bodyPr>
          <a:lstStyle/>
          <a:p>
            <a:pPr>
              <a:defRPr/>
            </a:pPr>
            <a:r>
              <a:rPr lang="en-US" sz="1000" dirty="0">
                <a:solidFill>
                  <a:schemeClr val="accent4">
                    <a:lumMod val="50000"/>
                  </a:schemeClr>
                </a:solidFill>
                <a:latin typeface="Gill Sans MT" pitchFamily="34" charset="0"/>
                <a:cs typeface="Arial" charset="0"/>
              </a:rPr>
              <a:t>Closures</a:t>
            </a:r>
          </a:p>
        </p:txBody>
      </p:sp>
      <p:sp>
        <p:nvSpPr>
          <p:cNvPr id="15" name="triggerBarrier">
            <a:hlinkClick r:id="" action="ppaction://noaction" highlightClick="1"/>
            <a:hlinkHover r:id="" action="ppaction://noaction" highlightClick="1"/>
          </p:cNvPr>
          <p:cNvSpPr txBox="1"/>
          <p:nvPr/>
        </p:nvSpPr>
        <p:spPr>
          <a:xfrm>
            <a:off x="0" y="5745163"/>
            <a:ext cx="1660525" cy="246062"/>
          </a:xfrm>
          <a:prstGeom prst="rect">
            <a:avLst/>
          </a:prstGeom>
          <a:gradFill>
            <a:gsLst>
              <a:gs pos="0">
                <a:schemeClr val="accent4"/>
              </a:gs>
              <a:gs pos="18000">
                <a:schemeClr val="bg1"/>
              </a:gs>
              <a:gs pos="100000">
                <a:schemeClr val="accent4"/>
              </a:gs>
            </a:gsLst>
            <a:lin ang="5400000" scaled="0"/>
          </a:gradFill>
          <a:effectLst>
            <a:outerShdw blurRad="50800" dist="38100" dir="2700000" algn="tl" rotWithShape="0">
              <a:prstClr val="black">
                <a:alpha val="40000"/>
              </a:prstClr>
            </a:outerShdw>
          </a:effectLst>
        </p:spPr>
        <p:txBody>
          <a:bodyPr>
            <a:spAutoFit/>
          </a:bodyPr>
          <a:lstStyle/>
          <a:p>
            <a:pPr>
              <a:defRPr/>
            </a:pPr>
            <a:r>
              <a:rPr lang="en-US" sz="1000" dirty="0">
                <a:solidFill>
                  <a:schemeClr val="accent4">
                    <a:lumMod val="50000"/>
                  </a:schemeClr>
                </a:solidFill>
                <a:latin typeface="Gill Sans MT" pitchFamily="34" charset="0"/>
                <a:cs typeface="Arial" charset="0"/>
              </a:rPr>
              <a:t>Barrier</a:t>
            </a:r>
          </a:p>
        </p:txBody>
      </p:sp>
      <p:sp>
        <p:nvSpPr>
          <p:cNvPr id="16" name="triggerovertaken">
            <a:hlinkClick r:id="" action="ppaction://noaction" highlightClick="1"/>
            <a:hlinkHover r:id="" action="ppaction://noaction" highlightClick="1"/>
          </p:cNvPr>
          <p:cNvSpPr txBox="1"/>
          <p:nvPr/>
        </p:nvSpPr>
        <p:spPr>
          <a:xfrm>
            <a:off x="1754188" y="5751513"/>
            <a:ext cx="1660525" cy="246062"/>
          </a:xfrm>
          <a:prstGeom prst="rect">
            <a:avLst/>
          </a:prstGeom>
          <a:gradFill>
            <a:gsLst>
              <a:gs pos="0">
                <a:schemeClr val="accent4"/>
              </a:gs>
              <a:gs pos="18000">
                <a:schemeClr val="bg1"/>
              </a:gs>
              <a:gs pos="100000">
                <a:schemeClr val="accent4"/>
              </a:gs>
            </a:gsLst>
            <a:lin ang="5400000" scaled="0"/>
          </a:gradFill>
          <a:effectLst>
            <a:outerShdw blurRad="50800" dist="38100" dir="2700000" algn="tl" rotWithShape="0">
              <a:prstClr val="black">
                <a:alpha val="40000"/>
              </a:prstClr>
            </a:outerShdw>
          </a:effectLst>
        </p:spPr>
        <p:txBody>
          <a:bodyPr>
            <a:spAutoFit/>
          </a:bodyPr>
          <a:lstStyle/>
          <a:p>
            <a:pPr>
              <a:defRPr/>
            </a:pPr>
            <a:r>
              <a:rPr lang="en-US" sz="1000" dirty="0">
                <a:solidFill>
                  <a:schemeClr val="accent4">
                    <a:lumMod val="50000"/>
                  </a:schemeClr>
                </a:solidFill>
                <a:latin typeface="Gill Sans MT" pitchFamily="34" charset="0"/>
                <a:cs typeface="Arial" charset="0"/>
              </a:rPr>
              <a:t>Evictions</a:t>
            </a:r>
          </a:p>
        </p:txBody>
      </p:sp>
      <p:pic>
        <p:nvPicPr>
          <p:cNvPr id="101406" name="PBU" descr="R:\filing\GIS\projects\Presentations\Presentation_2011\Restructure\Jerusalemi\pal community.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452813" y="1020763"/>
            <a:ext cx="5684837" cy="5435600"/>
          </a:xfrm>
          <a:prstGeom prst="rect">
            <a:avLst/>
          </a:prstGeom>
          <a:noFill/>
          <a:ln w="9525">
            <a:noFill/>
            <a:miter lim="800000"/>
            <a:headEnd/>
            <a:tailEnd/>
          </a:ln>
        </p:spPr>
      </p:pic>
      <p:pic>
        <p:nvPicPr>
          <p:cNvPr id="101405" name="Muni boundry" descr="R:\filing\GIS\projects\Presentations\Presentation_2011\Restructure\Jerusalemi\Municipal Boundary.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452813" y="1020763"/>
            <a:ext cx="5684837" cy="5435600"/>
          </a:xfrm>
          <a:prstGeom prst="rect">
            <a:avLst/>
          </a:prstGeom>
          <a:noFill/>
          <a:ln w="9525">
            <a:noFill/>
            <a:miter lim="800000"/>
            <a:headEnd/>
            <a:tailEnd/>
          </a:ln>
        </p:spPr>
      </p:pic>
      <p:pic>
        <p:nvPicPr>
          <p:cNvPr id="101417" name="Enclave" descr="R:\filing\GIS\projects\Presentations\Presentation_2011\Restructure\Jerusalemi\Barrier enclave.png"/>
          <p:cNvPicPr>
            <a:picLocks noChangeAspect="1" noChangeArrowheads="1"/>
          </p:cNvPicPr>
          <p:nvPr/>
        </p:nvPicPr>
        <p:blipFill>
          <a:blip r:embed="rId8" cstate="email"/>
          <a:srcRect/>
          <a:stretch>
            <a:fillRect/>
          </a:stretch>
        </p:blipFill>
        <p:spPr bwMode="auto">
          <a:xfrm>
            <a:off x="3452813" y="1023938"/>
            <a:ext cx="5684837" cy="5429250"/>
          </a:xfrm>
          <a:prstGeom prst="rect">
            <a:avLst/>
          </a:prstGeom>
          <a:noFill/>
          <a:ln w="9525">
            <a:noFill/>
            <a:miter lim="800000"/>
            <a:headEnd/>
            <a:tailEnd/>
          </a:ln>
        </p:spPr>
      </p:pic>
      <p:pic>
        <p:nvPicPr>
          <p:cNvPr id="101412" name="E1" descr="R:\filing\GIS\projects\Presentations\Presentation_2011\Restructure\Jerusalemi\E1.png"/>
          <p:cNvPicPr>
            <a:picLocks noChangeAspect="1" noChangeArrowheads="1"/>
          </p:cNvPicPr>
          <p:nvPr/>
        </p:nvPicPr>
        <p:blipFill>
          <a:blip r:embed="rId9" cstate="email"/>
          <a:srcRect/>
          <a:stretch>
            <a:fillRect/>
          </a:stretch>
        </p:blipFill>
        <p:spPr bwMode="auto">
          <a:xfrm>
            <a:off x="3452813" y="1020763"/>
            <a:ext cx="5684837" cy="5435600"/>
          </a:xfrm>
          <a:prstGeom prst="rect">
            <a:avLst/>
          </a:prstGeom>
          <a:noFill/>
          <a:ln w="9525">
            <a:noFill/>
            <a:miter lim="800000"/>
            <a:headEnd/>
            <a:tailEnd/>
          </a:ln>
        </p:spPr>
      </p:pic>
      <p:pic>
        <p:nvPicPr>
          <p:cNvPr id="101418" name="Barrier" descr="R:\filing\GIS\projects\Presentations\Presentation_2011\Restructure\Jerusalemi\Barrier.pn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452813" y="1020763"/>
            <a:ext cx="5684837" cy="5435600"/>
          </a:xfrm>
          <a:prstGeom prst="rect">
            <a:avLst/>
          </a:prstGeom>
          <a:noFill/>
          <a:ln w="9525">
            <a:noFill/>
            <a:miter lim="800000"/>
            <a:headEnd/>
            <a:tailEnd/>
          </a:ln>
        </p:spPr>
      </p:pic>
      <p:pic>
        <p:nvPicPr>
          <p:cNvPr id="101410" name="Settlments 1987" descr="R:\filing\GIS\projects\Presentations\Presentation_2011\Restructure\Jerusalemi\Settlement 87.pn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3452813" y="1020763"/>
            <a:ext cx="5684837" cy="5435600"/>
          </a:xfrm>
          <a:prstGeom prst="rect">
            <a:avLst/>
          </a:prstGeom>
          <a:noFill/>
          <a:ln w="9525">
            <a:noFill/>
            <a:miter lim="800000"/>
            <a:headEnd/>
            <a:tailEnd/>
          </a:ln>
        </p:spPr>
      </p:pic>
      <p:pic>
        <p:nvPicPr>
          <p:cNvPr id="101411" name="Settlments 2005" descr="R:\filing\GIS\projects\Presentations\Presentation_2011\Restructure\Jerusalemi\Settlement 05.png"/>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3452813" y="1020763"/>
            <a:ext cx="5684837" cy="5435600"/>
          </a:xfrm>
          <a:prstGeom prst="rect">
            <a:avLst/>
          </a:prstGeom>
          <a:noFill/>
          <a:ln w="9525">
            <a:noFill/>
            <a:miter lim="800000"/>
            <a:headEnd/>
            <a:tailEnd/>
          </a:ln>
        </p:spPr>
      </p:pic>
      <p:pic>
        <p:nvPicPr>
          <p:cNvPr id="101416" name="overtaken houses" descr="R:\filing\GIS\projects\Presentations\Presentation_2011\Restructure\Jerusalemi\overtaken houses.png"/>
          <p:cNvPicPr>
            <a:picLocks noChangeAspect="1" noChangeArrowheads="1"/>
          </p:cNvPicPr>
          <p:nvPr/>
        </p:nvPicPr>
        <p:blipFill>
          <a:blip r:embed="rId13" cstate="email"/>
          <a:srcRect/>
          <a:stretch>
            <a:fillRect/>
          </a:stretch>
        </p:blipFill>
        <p:spPr bwMode="auto">
          <a:xfrm>
            <a:off x="3452813" y="1020763"/>
            <a:ext cx="5684837" cy="5435600"/>
          </a:xfrm>
          <a:prstGeom prst="rect">
            <a:avLst/>
          </a:prstGeom>
          <a:noFill/>
          <a:ln w="9525">
            <a:noFill/>
            <a:miter lim="800000"/>
            <a:headEnd/>
            <a:tailEnd/>
          </a:ln>
        </p:spPr>
      </p:pic>
      <p:pic>
        <p:nvPicPr>
          <p:cNvPr id="56" name="greenline" descr="R:\filing\GIS\projects\Presentations\Presentation_2011\Restructure\Jerusalemi\basemap.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452813" y="1022350"/>
            <a:ext cx="5684837" cy="5435600"/>
          </a:xfrm>
          <a:prstGeom prst="rect">
            <a:avLst/>
          </a:prstGeom>
          <a:noFill/>
          <a:ln w="9525">
            <a:noFill/>
            <a:miter lim="800000"/>
            <a:headEnd/>
            <a:tailEnd/>
          </a:ln>
        </p:spPr>
      </p:pic>
      <p:pic>
        <p:nvPicPr>
          <p:cNvPr id="101419" name="Closures" descr="R:\filing\GIS\projects\Presentations\Presentation_2011\Restructure\Jerusalemi\Checkpoints.png"/>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3452813" y="1020763"/>
            <a:ext cx="5684837" cy="5435600"/>
          </a:xfrm>
          <a:prstGeom prst="rect">
            <a:avLst/>
          </a:prstGeom>
          <a:noFill/>
          <a:ln w="9525">
            <a:noFill/>
            <a:miter lim="800000"/>
            <a:headEnd/>
            <a:tailEnd/>
          </a:ln>
        </p:spPr>
      </p:pic>
      <p:pic>
        <p:nvPicPr>
          <p:cNvPr id="42" name="isolated communities" descr="R:\filing\GIS\projects\Presentations\Presentation_2011\Restructure\Jerusalemi\Pal label.png"/>
          <p:cNvPicPr>
            <a:picLocks noChangeAspect="1" noChangeArrowheads="1"/>
          </p:cNvPicPr>
          <p:nvPr/>
        </p:nvPicPr>
        <p:blipFill>
          <a:blip r:embed="rId15" cstate="email"/>
          <a:srcRect/>
          <a:stretch>
            <a:fillRect/>
          </a:stretch>
        </p:blipFill>
        <p:spPr bwMode="auto">
          <a:xfrm>
            <a:off x="3452813" y="1022350"/>
            <a:ext cx="5684837" cy="5435600"/>
          </a:xfrm>
          <a:prstGeom prst="rect">
            <a:avLst/>
          </a:prstGeom>
          <a:noFill/>
          <a:ln w="9525">
            <a:noFill/>
            <a:miter lim="800000"/>
            <a:headEnd/>
            <a:tailEnd/>
          </a:ln>
        </p:spPr>
      </p:pic>
      <p:sp>
        <p:nvSpPr>
          <p:cNvPr id="29" name="triggersettl87">
            <a:hlinkClick r:id="" action="ppaction://noaction" highlightClick="1"/>
            <a:hlinkHover r:id="" action="ppaction://noaction" highlightClick="1"/>
          </p:cNvPr>
          <p:cNvSpPr txBox="1"/>
          <p:nvPr/>
        </p:nvSpPr>
        <p:spPr>
          <a:xfrm>
            <a:off x="0" y="5086350"/>
            <a:ext cx="1660525" cy="246063"/>
          </a:xfrm>
          <a:prstGeom prst="rect">
            <a:avLst/>
          </a:prstGeom>
          <a:gradFill>
            <a:gsLst>
              <a:gs pos="0">
                <a:schemeClr val="accent4"/>
              </a:gs>
              <a:gs pos="18000">
                <a:schemeClr val="bg1"/>
              </a:gs>
              <a:gs pos="100000">
                <a:schemeClr val="accent4"/>
              </a:gs>
            </a:gsLst>
            <a:lin ang="5400000" scaled="0"/>
          </a:gradFill>
          <a:effectLst>
            <a:outerShdw blurRad="50800" dist="38100" dir="2700000" algn="tl" rotWithShape="0">
              <a:prstClr val="black">
                <a:alpha val="40000"/>
              </a:prstClr>
            </a:outerShdw>
          </a:effectLst>
        </p:spPr>
        <p:txBody>
          <a:bodyPr>
            <a:spAutoFit/>
          </a:bodyPr>
          <a:lstStyle/>
          <a:p>
            <a:pPr>
              <a:defRPr/>
            </a:pPr>
            <a:r>
              <a:rPr lang="en-US" sz="1000" dirty="0">
                <a:solidFill>
                  <a:schemeClr val="accent4">
                    <a:lumMod val="50000"/>
                  </a:schemeClr>
                </a:solidFill>
                <a:latin typeface="Gill Sans MT" pitchFamily="34" charset="0"/>
                <a:cs typeface="Arial" charset="0"/>
              </a:rPr>
              <a:t>Settlements 1987</a:t>
            </a:r>
          </a:p>
        </p:txBody>
      </p:sp>
      <p:sp>
        <p:nvSpPr>
          <p:cNvPr id="31" name="triggersett2005">
            <a:hlinkClick r:id="" action="ppaction://noaction" highlightClick="1"/>
            <a:hlinkHover r:id="" action="ppaction://noaction" highlightClick="1"/>
          </p:cNvPr>
          <p:cNvSpPr txBox="1"/>
          <p:nvPr/>
        </p:nvSpPr>
        <p:spPr>
          <a:xfrm>
            <a:off x="1588" y="5407025"/>
            <a:ext cx="1660525" cy="246063"/>
          </a:xfrm>
          <a:prstGeom prst="rect">
            <a:avLst/>
          </a:prstGeom>
          <a:gradFill>
            <a:gsLst>
              <a:gs pos="0">
                <a:schemeClr val="accent4"/>
              </a:gs>
              <a:gs pos="18000">
                <a:schemeClr val="bg1"/>
              </a:gs>
              <a:gs pos="100000">
                <a:schemeClr val="accent4"/>
              </a:gs>
            </a:gsLst>
            <a:lin ang="5400000" scaled="0"/>
          </a:gradFill>
          <a:effectLst>
            <a:outerShdw blurRad="50800" dist="38100" dir="2700000" algn="tl" rotWithShape="0">
              <a:prstClr val="black">
                <a:alpha val="40000"/>
              </a:prstClr>
            </a:outerShdw>
          </a:effectLst>
        </p:spPr>
        <p:txBody>
          <a:bodyPr>
            <a:spAutoFit/>
          </a:bodyPr>
          <a:lstStyle/>
          <a:p>
            <a:pPr>
              <a:defRPr/>
            </a:pPr>
            <a:r>
              <a:rPr lang="en-US" sz="1000" dirty="0">
                <a:solidFill>
                  <a:schemeClr val="accent4">
                    <a:lumMod val="50000"/>
                  </a:schemeClr>
                </a:solidFill>
                <a:latin typeface="Gill Sans MT" pitchFamily="34" charset="0"/>
                <a:cs typeface="Arial" charset="0"/>
              </a:rPr>
              <a:t>Settlements 2005</a:t>
            </a:r>
          </a:p>
        </p:txBody>
      </p:sp>
      <p:grpSp>
        <p:nvGrpSpPr>
          <p:cNvPr id="2" name="Leg greenline"/>
          <p:cNvGrpSpPr>
            <a:grpSpLocks/>
          </p:cNvGrpSpPr>
          <p:nvPr/>
        </p:nvGrpSpPr>
        <p:grpSpPr bwMode="auto">
          <a:xfrm>
            <a:off x="127000" y="3856038"/>
            <a:ext cx="2536825" cy="246062"/>
            <a:chOff x="857224" y="4335679"/>
            <a:chExt cx="2535634" cy="247254"/>
          </a:xfrm>
        </p:grpSpPr>
        <p:pic>
          <p:nvPicPr>
            <p:cNvPr id="54351" name="Picture 2"/>
            <p:cNvPicPr>
              <a:picLocks noChangeAspect="1" noChangeArrowheads="1"/>
            </p:cNvPicPr>
            <p:nvPr/>
          </p:nvPicPr>
          <p:blipFill>
            <a:blip r:embed="rId16" cstate="email"/>
            <a:srcRect/>
            <a:stretch>
              <a:fillRect/>
            </a:stretch>
          </p:blipFill>
          <p:spPr bwMode="auto">
            <a:xfrm>
              <a:off x="857224" y="4429132"/>
              <a:ext cx="381000" cy="114300"/>
            </a:xfrm>
            <a:prstGeom prst="rect">
              <a:avLst/>
            </a:prstGeom>
            <a:noFill/>
            <a:ln w="9525">
              <a:noFill/>
              <a:miter lim="800000"/>
              <a:headEnd/>
              <a:tailEnd/>
            </a:ln>
          </p:spPr>
        </p:pic>
        <p:sp>
          <p:nvSpPr>
            <p:cNvPr id="54352" name="Rectangle 142"/>
            <p:cNvSpPr>
              <a:spLocks noChangeArrowheads="1"/>
            </p:cNvSpPr>
            <p:nvPr/>
          </p:nvSpPr>
          <p:spPr bwMode="auto">
            <a:xfrm>
              <a:off x="1272432" y="4335679"/>
              <a:ext cx="2120426" cy="247254"/>
            </a:xfrm>
            <a:prstGeom prst="rect">
              <a:avLst/>
            </a:prstGeom>
            <a:noFill/>
            <a:ln w="9525">
              <a:noFill/>
              <a:miter lim="800000"/>
              <a:headEnd/>
              <a:tailEnd/>
            </a:ln>
          </p:spPr>
          <p:txBody>
            <a:bodyPr>
              <a:spAutoFit/>
            </a:bodyPr>
            <a:lstStyle/>
            <a:p>
              <a:pPr>
                <a:spcBef>
                  <a:spcPct val="50000"/>
                </a:spcBef>
              </a:pPr>
              <a:r>
                <a:rPr lang="en-US" sz="1000">
                  <a:solidFill>
                    <a:schemeClr val="tx2"/>
                  </a:solidFill>
                  <a:latin typeface="Gill Sans MT" pitchFamily="34" charset="0"/>
                </a:rPr>
                <a:t>Armistice line (Green Line)</a:t>
              </a:r>
              <a:endParaRPr lang="en-US" sz="1000">
                <a:solidFill>
                  <a:schemeClr val="accent2"/>
                </a:solidFill>
                <a:latin typeface="Gill Sans MT" pitchFamily="34" charset="0"/>
              </a:endParaRPr>
            </a:p>
          </p:txBody>
        </p:sp>
      </p:grpSp>
      <p:sp>
        <p:nvSpPr>
          <p:cNvPr id="38" name="outer circle"/>
          <p:cNvSpPr/>
          <p:nvPr/>
        </p:nvSpPr>
        <p:spPr bwMode="auto">
          <a:xfrm>
            <a:off x="3657600" y="1698625"/>
            <a:ext cx="5235575" cy="4468813"/>
          </a:xfrm>
          <a:prstGeom prst="ellipse">
            <a:avLst/>
          </a:prstGeom>
          <a:solidFill>
            <a:schemeClr val="accent5">
              <a:lumMod val="20000"/>
              <a:lumOff val="80000"/>
              <a:alpha val="20000"/>
            </a:schemeClr>
          </a:solidFill>
          <a:ln w="28575">
            <a:solidFill>
              <a:schemeClr val="accent3">
                <a:lumMod val="75000"/>
              </a:schemeClr>
            </a:solidFill>
            <a:prstDash val="sysDot"/>
            <a:miter lim="800000"/>
            <a:headEnd/>
            <a:tailEnd/>
          </a:ln>
        </p:spPr>
        <p:txBody>
          <a:bodyPr anchor="ctr"/>
          <a:lstStyle/>
          <a:p>
            <a:pPr algn="ctr" fontAlgn="auto">
              <a:spcBef>
                <a:spcPts val="0"/>
              </a:spcBef>
              <a:spcAft>
                <a:spcPts val="0"/>
              </a:spcAft>
              <a:defRPr/>
            </a:pPr>
            <a:endParaRPr lang="en-US" b="1" dirty="0">
              <a:latin typeface="+mn-lt"/>
              <a:cs typeface="+mn-cs"/>
            </a:endParaRPr>
          </a:p>
        </p:txBody>
      </p:sp>
      <p:sp>
        <p:nvSpPr>
          <p:cNvPr id="37" name="inner ring"/>
          <p:cNvSpPr/>
          <p:nvPr/>
        </p:nvSpPr>
        <p:spPr bwMode="auto">
          <a:xfrm>
            <a:off x="5497513" y="2027238"/>
            <a:ext cx="1603375" cy="2970212"/>
          </a:xfrm>
          <a:prstGeom prst="ellipse">
            <a:avLst/>
          </a:prstGeom>
          <a:solidFill>
            <a:schemeClr val="accent5">
              <a:lumMod val="40000"/>
              <a:lumOff val="60000"/>
              <a:alpha val="5000"/>
            </a:schemeClr>
          </a:solidFill>
          <a:ln w="28575">
            <a:solidFill>
              <a:schemeClr val="accent3">
                <a:lumMod val="75000"/>
              </a:schemeClr>
            </a:solidFill>
            <a:prstDash val="sysDot"/>
            <a:miter lim="800000"/>
            <a:headEnd/>
            <a:tailEnd/>
          </a:ln>
        </p:spPr>
        <p:txBody>
          <a:bodyPr anchor="ctr"/>
          <a:lstStyle/>
          <a:p>
            <a:pPr algn="ctr" fontAlgn="auto">
              <a:spcBef>
                <a:spcPts val="0"/>
              </a:spcBef>
              <a:spcAft>
                <a:spcPts val="0"/>
              </a:spcAft>
              <a:defRPr/>
            </a:pPr>
            <a:endParaRPr lang="en-US" b="1">
              <a:latin typeface="+mn-lt"/>
              <a:cs typeface="+mn-cs"/>
            </a:endParaRPr>
          </a:p>
        </p:txBody>
      </p:sp>
      <p:sp>
        <p:nvSpPr>
          <p:cNvPr id="36" name="nucleus"/>
          <p:cNvSpPr/>
          <p:nvPr/>
        </p:nvSpPr>
        <p:spPr bwMode="auto">
          <a:xfrm>
            <a:off x="6213475" y="3367088"/>
            <a:ext cx="703263" cy="714375"/>
          </a:xfrm>
          <a:prstGeom prst="ellipse">
            <a:avLst/>
          </a:prstGeom>
          <a:solidFill>
            <a:schemeClr val="accent5">
              <a:lumMod val="60000"/>
              <a:lumOff val="40000"/>
              <a:alpha val="2000"/>
            </a:schemeClr>
          </a:solidFill>
          <a:ln w="28575">
            <a:solidFill>
              <a:schemeClr val="accent3">
                <a:lumMod val="75000"/>
              </a:schemeClr>
            </a:solidFill>
            <a:prstDash val="sysDot"/>
            <a:miter lim="800000"/>
            <a:headEnd/>
            <a:tailEnd/>
          </a:ln>
        </p:spPr>
        <p:txBody>
          <a:bodyPr anchor="ctr"/>
          <a:lstStyle/>
          <a:p>
            <a:pPr algn="ctr" fontAlgn="auto">
              <a:spcBef>
                <a:spcPts val="0"/>
              </a:spcBef>
              <a:spcAft>
                <a:spcPts val="0"/>
              </a:spcAft>
              <a:defRPr/>
            </a:pPr>
            <a:endParaRPr lang="en-US" b="1">
              <a:latin typeface="+mn-lt"/>
              <a:cs typeface="+mn-cs"/>
            </a:endParaRPr>
          </a:p>
        </p:txBody>
      </p:sp>
      <p:sp>
        <p:nvSpPr>
          <p:cNvPr id="39" name="triggerlayers">
            <a:hlinkClick r:id="" action="ppaction://noaction" highlightClick="1"/>
            <a:hlinkHover r:id="" action="ppaction://noaction" highlightClick="1"/>
          </p:cNvPr>
          <p:cNvSpPr txBox="1"/>
          <p:nvPr/>
        </p:nvSpPr>
        <p:spPr>
          <a:xfrm>
            <a:off x="0" y="6072188"/>
            <a:ext cx="1660525" cy="246062"/>
          </a:xfrm>
          <a:prstGeom prst="rect">
            <a:avLst/>
          </a:prstGeom>
          <a:gradFill>
            <a:gsLst>
              <a:gs pos="0">
                <a:schemeClr val="accent4"/>
              </a:gs>
              <a:gs pos="18000">
                <a:schemeClr val="bg1"/>
              </a:gs>
              <a:gs pos="100000">
                <a:schemeClr val="accent4"/>
              </a:gs>
            </a:gsLst>
            <a:lin ang="5400000" scaled="0"/>
          </a:gradFill>
          <a:effectLst>
            <a:outerShdw blurRad="50800" dist="38100" dir="2700000" algn="tl" rotWithShape="0">
              <a:prstClr val="black">
                <a:alpha val="40000"/>
              </a:prstClr>
            </a:outerShdw>
          </a:effectLst>
        </p:spPr>
        <p:txBody>
          <a:bodyPr>
            <a:spAutoFit/>
          </a:bodyPr>
          <a:lstStyle/>
          <a:p>
            <a:pPr>
              <a:defRPr/>
            </a:pPr>
            <a:r>
              <a:rPr lang="en-US" sz="1000" dirty="0">
                <a:solidFill>
                  <a:schemeClr val="accent4">
                    <a:lumMod val="50000"/>
                  </a:schemeClr>
                </a:solidFill>
                <a:latin typeface="Gill Sans MT" pitchFamily="34" charset="0"/>
                <a:cs typeface="Arial" charset="0"/>
              </a:rPr>
              <a:t>Settlement layers</a:t>
            </a:r>
          </a:p>
        </p:txBody>
      </p:sp>
      <p:sp>
        <p:nvSpPr>
          <p:cNvPr id="40" name="triggerHospital">
            <a:hlinkClick r:id="" action="ppaction://noaction" highlightClick="1"/>
            <a:hlinkHover r:id="" action="ppaction://noaction" highlightClick="1"/>
          </p:cNvPr>
          <p:cNvSpPr txBox="1"/>
          <p:nvPr/>
        </p:nvSpPr>
        <p:spPr>
          <a:xfrm>
            <a:off x="1754188" y="5099050"/>
            <a:ext cx="1660525" cy="246063"/>
          </a:xfrm>
          <a:prstGeom prst="rect">
            <a:avLst/>
          </a:prstGeom>
          <a:gradFill>
            <a:gsLst>
              <a:gs pos="0">
                <a:schemeClr val="accent4"/>
              </a:gs>
              <a:gs pos="18000">
                <a:schemeClr val="bg1"/>
              </a:gs>
              <a:gs pos="100000">
                <a:schemeClr val="accent4"/>
              </a:gs>
            </a:gsLst>
            <a:lin ang="5400000" scaled="0"/>
          </a:gradFill>
          <a:effectLst>
            <a:outerShdw blurRad="50800" dist="38100" dir="2700000" algn="tl" rotWithShape="0">
              <a:prstClr val="black">
                <a:alpha val="40000"/>
              </a:prstClr>
            </a:outerShdw>
          </a:effectLst>
        </p:spPr>
        <p:txBody>
          <a:bodyPr lIns="0" rIns="0">
            <a:spAutoFit/>
          </a:bodyPr>
          <a:lstStyle/>
          <a:p>
            <a:pPr>
              <a:defRPr/>
            </a:pPr>
            <a:r>
              <a:rPr lang="en-US" sz="1000" dirty="0">
                <a:solidFill>
                  <a:schemeClr val="accent4">
                    <a:lumMod val="50000"/>
                  </a:schemeClr>
                </a:solidFill>
                <a:latin typeface="Gill Sans MT" pitchFamily="34" charset="0"/>
                <a:cs typeface="Arial" charset="0"/>
              </a:rPr>
              <a:t>   East Jerusalem hospitals</a:t>
            </a:r>
          </a:p>
        </p:txBody>
      </p:sp>
      <p:pic>
        <p:nvPicPr>
          <p:cNvPr id="41" name="Hospital" descr="R:\filing\GIS\projects\Presentations\Presentation_2011\Restructure\Jerusalemi\East Jerusalem.png"/>
          <p:cNvPicPr>
            <a:picLocks noChangeAspect="1" noChangeArrowheads="1"/>
          </p:cNvPicPr>
          <p:nvPr/>
        </p:nvPicPr>
        <p:blipFill>
          <a:blip r:embed="rId17" cstate="email"/>
          <a:srcRect/>
          <a:stretch>
            <a:fillRect/>
          </a:stretch>
        </p:blipFill>
        <p:spPr bwMode="auto">
          <a:xfrm>
            <a:off x="3452813" y="1022350"/>
            <a:ext cx="5684837" cy="5435600"/>
          </a:xfrm>
          <a:prstGeom prst="rect">
            <a:avLst/>
          </a:prstGeom>
          <a:noFill/>
          <a:ln w="9525">
            <a:noFill/>
            <a:miter lim="800000"/>
            <a:headEnd/>
            <a:tailEnd/>
          </a:ln>
        </p:spPr>
      </p:pic>
      <p:sp>
        <p:nvSpPr>
          <p:cNvPr id="43" name="triggerisolated">
            <a:hlinkClick r:id="" action="ppaction://noaction" highlightClick="1"/>
            <a:hlinkHover r:id="" action="ppaction://noaction" highlightClick="1"/>
          </p:cNvPr>
          <p:cNvSpPr txBox="1"/>
          <p:nvPr/>
        </p:nvSpPr>
        <p:spPr>
          <a:xfrm>
            <a:off x="0" y="6403975"/>
            <a:ext cx="1660525" cy="246063"/>
          </a:xfrm>
          <a:prstGeom prst="rect">
            <a:avLst/>
          </a:prstGeom>
          <a:gradFill>
            <a:gsLst>
              <a:gs pos="0">
                <a:schemeClr val="accent4"/>
              </a:gs>
              <a:gs pos="18000">
                <a:schemeClr val="bg1"/>
              </a:gs>
              <a:gs pos="100000">
                <a:schemeClr val="accent4"/>
              </a:gs>
            </a:gsLst>
            <a:lin ang="5400000" scaled="0"/>
          </a:gradFill>
          <a:effectLst>
            <a:outerShdw blurRad="50800" dist="38100" dir="2700000" algn="tl" rotWithShape="0">
              <a:prstClr val="black">
                <a:alpha val="40000"/>
              </a:prstClr>
            </a:outerShdw>
          </a:effectLst>
        </p:spPr>
        <p:txBody>
          <a:bodyPr>
            <a:spAutoFit/>
          </a:bodyPr>
          <a:lstStyle/>
          <a:p>
            <a:pPr>
              <a:defRPr/>
            </a:pPr>
            <a:r>
              <a:rPr lang="en-US" sz="1000" dirty="0">
                <a:solidFill>
                  <a:schemeClr val="accent4">
                    <a:lumMod val="50000"/>
                  </a:schemeClr>
                </a:solidFill>
                <a:latin typeface="Gill Sans MT" pitchFamily="34" charset="0"/>
                <a:cs typeface="Arial" charset="0"/>
              </a:rPr>
              <a:t>Isolated communities</a:t>
            </a:r>
          </a:p>
        </p:txBody>
      </p:sp>
      <p:sp>
        <p:nvSpPr>
          <p:cNvPr id="44" name="triggerdemolitions">
            <a:hlinkClick r:id="" action="ppaction://noaction" highlightClick="1"/>
            <a:hlinkHover r:id="" action="ppaction://noaction" highlightClick="1"/>
          </p:cNvPr>
          <p:cNvSpPr txBox="1"/>
          <p:nvPr/>
        </p:nvSpPr>
        <p:spPr>
          <a:xfrm>
            <a:off x="1752600" y="5424488"/>
            <a:ext cx="1665288" cy="246062"/>
          </a:xfrm>
          <a:prstGeom prst="rect">
            <a:avLst/>
          </a:prstGeom>
          <a:gradFill>
            <a:gsLst>
              <a:gs pos="0">
                <a:schemeClr val="accent4"/>
              </a:gs>
              <a:gs pos="18000">
                <a:schemeClr val="bg1"/>
              </a:gs>
              <a:gs pos="100000">
                <a:schemeClr val="accent4"/>
              </a:gs>
            </a:gsLst>
            <a:lin ang="5400000" scaled="0"/>
          </a:gradFill>
          <a:effectLst>
            <a:outerShdw blurRad="50800" dist="38100" dir="2700000" algn="tl" rotWithShape="0">
              <a:prstClr val="black">
                <a:alpha val="40000"/>
              </a:prstClr>
            </a:outerShdw>
          </a:effectLst>
        </p:spPr>
        <p:txBody>
          <a:bodyPr>
            <a:spAutoFit/>
          </a:bodyPr>
          <a:lstStyle/>
          <a:p>
            <a:pPr>
              <a:defRPr/>
            </a:pPr>
            <a:r>
              <a:rPr lang="en-US" sz="1000" dirty="0">
                <a:solidFill>
                  <a:schemeClr val="accent4">
                    <a:lumMod val="50000"/>
                  </a:schemeClr>
                </a:solidFill>
                <a:latin typeface="Gill Sans MT" pitchFamily="34" charset="0"/>
                <a:cs typeface="Arial" charset="0"/>
              </a:rPr>
              <a:t>Demolitions</a:t>
            </a:r>
          </a:p>
        </p:txBody>
      </p:sp>
      <p:pic>
        <p:nvPicPr>
          <p:cNvPr id="45" name="Demolitions" descr="R:\filing\GIS\projects\Presentations\Presentation_2011\Restructure\Jerusalemi\Pal label.png"/>
          <p:cNvPicPr>
            <a:picLocks noChangeAspect="1" noChangeArrowheads="1"/>
          </p:cNvPicPr>
          <p:nvPr/>
        </p:nvPicPr>
        <p:blipFill>
          <a:blip r:embed="rId18" cstate="email"/>
          <a:srcRect/>
          <a:stretch>
            <a:fillRect/>
          </a:stretch>
        </p:blipFill>
        <p:spPr bwMode="auto">
          <a:xfrm>
            <a:off x="3459163" y="1031875"/>
            <a:ext cx="5684837" cy="5435600"/>
          </a:xfrm>
          <a:prstGeom prst="rect">
            <a:avLst/>
          </a:prstGeom>
          <a:noFill/>
          <a:ln w="9525">
            <a:noFill/>
            <a:miter lim="800000"/>
            <a:headEnd/>
            <a:tailEnd/>
          </a:ln>
        </p:spPr>
      </p:pic>
      <p:pic>
        <p:nvPicPr>
          <p:cNvPr id="101421" name="Dislocated comm" descr="R:\filing\GIS\projects\Presentations\Presentation_2011\Restructure\Jerusalemi\MC.png"/>
          <p:cNvPicPr>
            <a:picLocks noChangeAspect="1" noChangeArrowheads="1"/>
          </p:cNvPicPr>
          <p:nvPr/>
        </p:nvPicPr>
        <p:blipFill>
          <a:blip r:embed="rId19" cstate="email"/>
          <a:srcRect/>
          <a:stretch>
            <a:fillRect/>
          </a:stretch>
        </p:blipFill>
        <p:spPr bwMode="auto">
          <a:xfrm>
            <a:off x="3452813" y="1020763"/>
            <a:ext cx="5684837" cy="5435600"/>
          </a:xfrm>
          <a:prstGeom prst="rect">
            <a:avLst/>
          </a:prstGeom>
          <a:noFill/>
          <a:ln w="9525">
            <a:noFill/>
            <a:miter lim="800000"/>
            <a:headEnd/>
            <a:tailEnd/>
          </a:ln>
        </p:spPr>
      </p:pic>
      <p:pic>
        <p:nvPicPr>
          <p:cNvPr id="101407" name="comms" descr="R:\filing\GIS\projects\Presentations\Presentation_2011\Restructure\Jerusalemi\Pal label.png"/>
          <p:cNvPicPr>
            <a:picLocks noChangeAspect="1" noChangeArrowheads="1"/>
          </p:cNvPicPr>
          <p:nvPr/>
        </p:nvPicPr>
        <p:blipFill>
          <a:blip r:embed="rId20" cstate="email">
            <a:extLst>
              <a:ext uri="{28A0092B-C50C-407E-A947-70E740481C1C}">
                <a14:useLocalDpi xmlns:a14="http://schemas.microsoft.com/office/drawing/2010/main"/>
              </a:ext>
            </a:extLst>
          </a:blip>
          <a:srcRect/>
          <a:stretch>
            <a:fillRect/>
          </a:stretch>
        </p:blipFill>
        <p:spPr bwMode="auto">
          <a:xfrm>
            <a:off x="3452813" y="1020763"/>
            <a:ext cx="5684837" cy="5435600"/>
          </a:xfrm>
          <a:prstGeom prst="rect">
            <a:avLst/>
          </a:prstGeom>
          <a:noFill/>
          <a:ln w="9525">
            <a:noFill/>
            <a:miter lim="800000"/>
            <a:headEnd/>
            <a:tailEnd/>
          </a:ln>
        </p:spPr>
      </p:pic>
      <p:sp>
        <p:nvSpPr>
          <p:cNvPr id="54306" name="Rectangle 46"/>
          <p:cNvSpPr>
            <a:spLocks noChangeArrowheads="1"/>
          </p:cNvSpPr>
          <p:nvPr/>
        </p:nvSpPr>
        <p:spPr bwMode="auto">
          <a:xfrm>
            <a:off x="4524375" y="161925"/>
            <a:ext cx="4438650" cy="461963"/>
          </a:xfrm>
          <a:prstGeom prst="rect">
            <a:avLst/>
          </a:prstGeom>
          <a:noFill/>
          <a:ln w="9525">
            <a:noFill/>
            <a:miter lim="800000"/>
            <a:headEnd/>
            <a:tailEnd/>
          </a:ln>
        </p:spPr>
        <p:txBody>
          <a:bodyPr>
            <a:spAutoFit/>
          </a:bodyPr>
          <a:lstStyle/>
          <a:p>
            <a:pPr algn="r"/>
            <a:r>
              <a:rPr lang="en-US" sz="2400" b="1">
                <a:solidFill>
                  <a:schemeClr val="tx2"/>
                </a:solidFill>
                <a:latin typeface="Gill Sans MT" pitchFamily="34" charset="0"/>
              </a:rPr>
              <a:t>East Jerusalem</a:t>
            </a:r>
          </a:p>
        </p:txBody>
      </p:sp>
      <p:sp>
        <p:nvSpPr>
          <p:cNvPr id="53" name="pal_comm_on"/>
          <p:cNvSpPr/>
          <p:nvPr/>
        </p:nvSpPr>
        <p:spPr bwMode="auto">
          <a:xfrm>
            <a:off x="1474788" y="4819650"/>
            <a:ext cx="142875" cy="142875"/>
          </a:xfrm>
          <a:prstGeom prst="ellipse">
            <a:avLst/>
          </a:prstGeom>
          <a:solidFill>
            <a:srgbClr val="C00000"/>
          </a:solidFill>
          <a:ln w="9525">
            <a:noFill/>
            <a:miter lim="800000"/>
            <a:headEnd/>
            <a:tailEnd/>
          </a:ln>
        </p:spPr>
        <p:txBody>
          <a:bodyPr anchor="ctr"/>
          <a:lstStyle/>
          <a:p>
            <a:pPr algn="ctr" fontAlgn="auto">
              <a:spcBef>
                <a:spcPts val="0"/>
              </a:spcBef>
              <a:spcAft>
                <a:spcPts val="0"/>
              </a:spcAft>
              <a:defRPr/>
            </a:pPr>
            <a:endParaRPr lang="en-US" b="1">
              <a:latin typeface="+mn-lt"/>
              <a:cs typeface="+mn-cs"/>
            </a:endParaRPr>
          </a:p>
        </p:txBody>
      </p:sp>
      <p:sp>
        <p:nvSpPr>
          <p:cNvPr id="54" name="pal_closures_on"/>
          <p:cNvSpPr/>
          <p:nvPr/>
        </p:nvSpPr>
        <p:spPr bwMode="auto">
          <a:xfrm>
            <a:off x="3217863" y="4819650"/>
            <a:ext cx="142875" cy="142875"/>
          </a:xfrm>
          <a:prstGeom prst="ellipse">
            <a:avLst/>
          </a:prstGeom>
          <a:solidFill>
            <a:srgbClr val="C00000"/>
          </a:solidFill>
          <a:ln w="9525">
            <a:noFill/>
            <a:miter lim="800000"/>
            <a:headEnd/>
            <a:tailEnd/>
          </a:ln>
        </p:spPr>
        <p:txBody>
          <a:bodyPr anchor="ctr"/>
          <a:lstStyle/>
          <a:p>
            <a:pPr algn="ctr" fontAlgn="auto">
              <a:spcBef>
                <a:spcPts val="0"/>
              </a:spcBef>
              <a:spcAft>
                <a:spcPts val="0"/>
              </a:spcAft>
              <a:defRPr/>
            </a:pPr>
            <a:endParaRPr lang="en-US" b="1">
              <a:latin typeface="+mn-lt"/>
              <a:cs typeface="+mn-cs"/>
            </a:endParaRPr>
          </a:p>
        </p:txBody>
      </p:sp>
      <p:sp>
        <p:nvSpPr>
          <p:cNvPr id="58" name="pal_barrier_on"/>
          <p:cNvSpPr/>
          <p:nvPr/>
        </p:nvSpPr>
        <p:spPr bwMode="auto">
          <a:xfrm>
            <a:off x="1471613" y="5792788"/>
            <a:ext cx="142875" cy="142875"/>
          </a:xfrm>
          <a:prstGeom prst="ellipse">
            <a:avLst/>
          </a:prstGeom>
          <a:solidFill>
            <a:srgbClr val="C00000"/>
          </a:solidFill>
          <a:ln w="9525">
            <a:noFill/>
            <a:miter lim="800000"/>
            <a:headEnd/>
            <a:tailEnd/>
          </a:ln>
        </p:spPr>
        <p:txBody>
          <a:bodyPr anchor="ctr"/>
          <a:lstStyle/>
          <a:p>
            <a:pPr algn="ctr" fontAlgn="auto">
              <a:spcBef>
                <a:spcPts val="0"/>
              </a:spcBef>
              <a:spcAft>
                <a:spcPts val="0"/>
              </a:spcAft>
              <a:defRPr/>
            </a:pPr>
            <a:endParaRPr lang="en-US" b="1">
              <a:latin typeface="+mn-lt"/>
              <a:cs typeface="+mn-cs"/>
            </a:endParaRPr>
          </a:p>
        </p:txBody>
      </p:sp>
      <p:sp>
        <p:nvSpPr>
          <p:cNvPr id="59" name="pal_overtaken_on"/>
          <p:cNvSpPr/>
          <p:nvPr/>
        </p:nvSpPr>
        <p:spPr bwMode="auto">
          <a:xfrm>
            <a:off x="3225800" y="5792788"/>
            <a:ext cx="142875" cy="142875"/>
          </a:xfrm>
          <a:prstGeom prst="ellipse">
            <a:avLst/>
          </a:prstGeom>
          <a:solidFill>
            <a:srgbClr val="C00000"/>
          </a:solidFill>
          <a:ln w="9525">
            <a:noFill/>
            <a:miter lim="800000"/>
            <a:headEnd/>
            <a:tailEnd/>
          </a:ln>
        </p:spPr>
        <p:txBody>
          <a:bodyPr anchor="ctr"/>
          <a:lstStyle/>
          <a:p>
            <a:pPr algn="ctr" fontAlgn="auto">
              <a:spcBef>
                <a:spcPts val="0"/>
              </a:spcBef>
              <a:spcAft>
                <a:spcPts val="0"/>
              </a:spcAft>
              <a:defRPr/>
            </a:pPr>
            <a:endParaRPr lang="en-US" b="1">
              <a:latin typeface="+mn-lt"/>
              <a:cs typeface="+mn-cs"/>
            </a:endParaRPr>
          </a:p>
        </p:txBody>
      </p:sp>
      <p:sp>
        <p:nvSpPr>
          <p:cNvPr id="60" name="pal_settlements_on"/>
          <p:cNvSpPr/>
          <p:nvPr/>
        </p:nvSpPr>
        <p:spPr bwMode="auto">
          <a:xfrm>
            <a:off x="1476375" y="6119813"/>
            <a:ext cx="142875" cy="142875"/>
          </a:xfrm>
          <a:prstGeom prst="ellipse">
            <a:avLst/>
          </a:prstGeom>
          <a:solidFill>
            <a:srgbClr val="C00000"/>
          </a:solidFill>
          <a:ln w="9525">
            <a:noFill/>
            <a:miter lim="800000"/>
            <a:headEnd/>
            <a:tailEnd/>
          </a:ln>
        </p:spPr>
        <p:txBody>
          <a:bodyPr anchor="ctr"/>
          <a:lstStyle/>
          <a:p>
            <a:pPr algn="ctr" fontAlgn="auto">
              <a:spcBef>
                <a:spcPts val="0"/>
              </a:spcBef>
              <a:spcAft>
                <a:spcPts val="0"/>
              </a:spcAft>
              <a:defRPr/>
            </a:pPr>
            <a:endParaRPr lang="en-US" b="1">
              <a:latin typeface="+mn-lt"/>
              <a:cs typeface="+mn-cs"/>
            </a:endParaRPr>
          </a:p>
        </p:txBody>
      </p:sp>
      <p:sp>
        <p:nvSpPr>
          <p:cNvPr id="61" name="pal_EJ_on"/>
          <p:cNvSpPr/>
          <p:nvPr/>
        </p:nvSpPr>
        <p:spPr bwMode="auto">
          <a:xfrm>
            <a:off x="3232150" y="5151438"/>
            <a:ext cx="142875" cy="142875"/>
          </a:xfrm>
          <a:prstGeom prst="ellipse">
            <a:avLst/>
          </a:prstGeom>
          <a:solidFill>
            <a:srgbClr val="C00000"/>
          </a:solidFill>
          <a:ln w="9525">
            <a:noFill/>
            <a:miter lim="800000"/>
            <a:headEnd/>
            <a:tailEnd/>
          </a:ln>
        </p:spPr>
        <p:txBody>
          <a:bodyPr anchor="ctr"/>
          <a:lstStyle/>
          <a:p>
            <a:pPr algn="ctr" fontAlgn="auto">
              <a:spcBef>
                <a:spcPts val="0"/>
              </a:spcBef>
              <a:spcAft>
                <a:spcPts val="0"/>
              </a:spcAft>
              <a:defRPr/>
            </a:pPr>
            <a:endParaRPr lang="en-US" b="1">
              <a:latin typeface="+mn-lt"/>
              <a:cs typeface="+mn-cs"/>
            </a:endParaRPr>
          </a:p>
        </p:txBody>
      </p:sp>
      <p:sp>
        <p:nvSpPr>
          <p:cNvPr id="62" name="pal_Isolated_on"/>
          <p:cNvSpPr/>
          <p:nvPr/>
        </p:nvSpPr>
        <p:spPr bwMode="auto">
          <a:xfrm>
            <a:off x="1476375" y="6459538"/>
            <a:ext cx="142875" cy="142875"/>
          </a:xfrm>
          <a:prstGeom prst="ellipse">
            <a:avLst/>
          </a:prstGeom>
          <a:solidFill>
            <a:srgbClr val="C00000"/>
          </a:solidFill>
          <a:ln w="9525">
            <a:noFill/>
            <a:miter lim="800000"/>
            <a:headEnd/>
            <a:tailEnd/>
          </a:ln>
        </p:spPr>
        <p:txBody>
          <a:bodyPr anchor="ctr"/>
          <a:lstStyle/>
          <a:p>
            <a:pPr algn="ctr" fontAlgn="auto">
              <a:spcBef>
                <a:spcPts val="0"/>
              </a:spcBef>
              <a:spcAft>
                <a:spcPts val="0"/>
              </a:spcAft>
              <a:defRPr/>
            </a:pPr>
            <a:endParaRPr lang="en-US" b="1">
              <a:latin typeface="+mn-lt"/>
              <a:cs typeface="+mn-cs"/>
            </a:endParaRPr>
          </a:p>
        </p:txBody>
      </p:sp>
      <p:sp>
        <p:nvSpPr>
          <p:cNvPr id="63" name="pal_Demo_on"/>
          <p:cNvSpPr/>
          <p:nvPr/>
        </p:nvSpPr>
        <p:spPr bwMode="auto">
          <a:xfrm>
            <a:off x="3238500" y="5468938"/>
            <a:ext cx="142875" cy="142875"/>
          </a:xfrm>
          <a:prstGeom prst="ellipse">
            <a:avLst/>
          </a:prstGeom>
          <a:solidFill>
            <a:srgbClr val="C00000"/>
          </a:solidFill>
          <a:ln w="9525">
            <a:noFill/>
            <a:miter lim="800000"/>
            <a:headEnd/>
            <a:tailEnd/>
          </a:ln>
        </p:spPr>
        <p:txBody>
          <a:bodyPr anchor="ctr"/>
          <a:lstStyle/>
          <a:p>
            <a:pPr algn="ctr" fontAlgn="auto">
              <a:spcBef>
                <a:spcPts val="0"/>
              </a:spcBef>
              <a:spcAft>
                <a:spcPts val="0"/>
              </a:spcAft>
              <a:defRPr/>
            </a:pPr>
            <a:endParaRPr lang="en-US" b="1">
              <a:latin typeface="+mn-lt"/>
              <a:cs typeface="+mn-cs"/>
            </a:endParaRPr>
          </a:p>
        </p:txBody>
      </p:sp>
      <p:sp>
        <p:nvSpPr>
          <p:cNvPr id="64" name="pal_Settle87_on"/>
          <p:cNvSpPr/>
          <p:nvPr/>
        </p:nvSpPr>
        <p:spPr bwMode="auto">
          <a:xfrm>
            <a:off x="1484313" y="5129213"/>
            <a:ext cx="142875" cy="142875"/>
          </a:xfrm>
          <a:prstGeom prst="ellipse">
            <a:avLst/>
          </a:prstGeom>
          <a:solidFill>
            <a:srgbClr val="C00000"/>
          </a:solidFill>
          <a:ln w="9525">
            <a:noFill/>
            <a:miter lim="800000"/>
            <a:headEnd/>
            <a:tailEnd/>
          </a:ln>
        </p:spPr>
        <p:txBody>
          <a:bodyPr anchor="ctr"/>
          <a:lstStyle/>
          <a:p>
            <a:pPr algn="ctr" fontAlgn="auto">
              <a:spcBef>
                <a:spcPts val="0"/>
              </a:spcBef>
              <a:spcAft>
                <a:spcPts val="0"/>
              </a:spcAft>
              <a:defRPr/>
            </a:pPr>
            <a:endParaRPr lang="en-US" b="1">
              <a:latin typeface="+mn-lt"/>
              <a:cs typeface="+mn-cs"/>
            </a:endParaRPr>
          </a:p>
        </p:txBody>
      </p:sp>
      <p:sp>
        <p:nvSpPr>
          <p:cNvPr id="65" name="pal_Settle05_on"/>
          <p:cNvSpPr/>
          <p:nvPr/>
        </p:nvSpPr>
        <p:spPr bwMode="auto">
          <a:xfrm>
            <a:off x="1476375" y="5448300"/>
            <a:ext cx="142875" cy="142875"/>
          </a:xfrm>
          <a:prstGeom prst="ellipse">
            <a:avLst/>
          </a:prstGeom>
          <a:solidFill>
            <a:srgbClr val="C00000"/>
          </a:solidFill>
          <a:ln w="9525">
            <a:noFill/>
            <a:miter lim="800000"/>
            <a:headEnd/>
            <a:tailEnd/>
          </a:ln>
        </p:spPr>
        <p:txBody>
          <a:bodyPr anchor="ctr"/>
          <a:lstStyle/>
          <a:p>
            <a:pPr algn="ctr" fontAlgn="auto">
              <a:spcBef>
                <a:spcPts val="0"/>
              </a:spcBef>
              <a:spcAft>
                <a:spcPts val="0"/>
              </a:spcAft>
              <a:defRPr/>
            </a:pPr>
            <a:endParaRPr lang="en-US" b="1">
              <a:latin typeface="+mn-lt"/>
              <a:cs typeface="+mn-cs"/>
            </a:endParaRPr>
          </a:p>
        </p:txBody>
      </p:sp>
      <p:sp>
        <p:nvSpPr>
          <p:cNvPr id="66" name="trigger_E1">
            <a:hlinkClick r:id="" action="ppaction://noaction" highlightClick="1"/>
            <a:hlinkHover r:id="" action="ppaction://noaction" highlightClick="1"/>
          </p:cNvPr>
          <p:cNvSpPr txBox="1"/>
          <p:nvPr/>
        </p:nvSpPr>
        <p:spPr>
          <a:xfrm>
            <a:off x="1754188" y="6075363"/>
            <a:ext cx="1660525" cy="246062"/>
          </a:xfrm>
          <a:prstGeom prst="rect">
            <a:avLst/>
          </a:prstGeom>
          <a:gradFill>
            <a:gsLst>
              <a:gs pos="0">
                <a:schemeClr val="accent4"/>
              </a:gs>
              <a:gs pos="18000">
                <a:schemeClr val="bg1"/>
              </a:gs>
              <a:gs pos="100000">
                <a:schemeClr val="accent4"/>
              </a:gs>
            </a:gsLst>
            <a:lin ang="5400000" scaled="0"/>
          </a:gradFill>
          <a:effectLst>
            <a:outerShdw blurRad="50800" dist="38100" dir="2700000" algn="tl" rotWithShape="0">
              <a:prstClr val="black">
                <a:alpha val="40000"/>
              </a:prstClr>
            </a:outerShdw>
          </a:effectLst>
        </p:spPr>
        <p:txBody>
          <a:bodyPr>
            <a:spAutoFit/>
          </a:bodyPr>
          <a:lstStyle/>
          <a:p>
            <a:pPr>
              <a:defRPr/>
            </a:pPr>
            <a:r>
              <a:rPr lang="en-US" sz="1000" dirty="0">
                <a:solidFill>
                  <a:schemeClr val="accent4">
                    <a:lumMod val="50000"/>
                  </a:schemeClr>
                </a:solidFill>
                <a:latin typeface="Gill Sans MT" pitchFamily="34" charset="0"/>
                <a:cs typeface="Arial" charset="0"/>
              </a:rPr>
              <a:t>E1 settlement project</a:t>
            </a:r>
          </a:p>
        </p:txBody>
      </p:sp>
      <p:sp>
        <p:nvSpPr>
          <p:cNvPr id="67" name="E1_on"/>
          <p:cNvSpPr/>
          <p:nvPr/>
        </p:nvSpPr>
        <p:spPr bwMode="auto">
          <a:xfrm>
            <a:off x="3236913" y="6115050"/>
            <a:ext cx="142875" cy="142875"/>
          </a:xfrm>
          <a:prstGeom prst="ellipse">
            <a:avLst/>
          </a:prstGeom>
          <a:solidFill>
            <a:srgbClr val="C00000"/>
          </a:solidFill>
          <a:ln w="9525">
            <a:noFill/>
            <a:miter lim="800000"/>
            <a:headEnd/>
            <a:tailEnd/>
          </a:ln>
        </p:spPr>
        <p:txBody>
          <a:bodyPr anchor="ctr"/>
          <a:lstStyle/>
          <a:p>
            <a:pPr algn="ctr" fontAlgn="auto">
              <a:spcBef>
                <a:spcPts val="0"/>
              </a:spcBef>
              <a:spcAft>
                <a:spcPts val="0"/>
              </a:spcAft>
              <a:defRPr/>
            </a:pPr>
            <a:endParaRPr lang="en-US" b="1">
              <a:latin typeface="+mn-lt"/>
              <a:cs typeface="+mn-cs"/>
            </a:endParaRPr>
          </a:p>
        </p:txBody>
      </p:sp>
      <p:grpSp>
        <p:nvGrpSpPr>
          <p:cNvPr id="3" name="leg_muni"/>
          <p:cNvGrpSpPr>
            <a:grpSpLocks/>
          </p:cNvGrpSpPr>
          <p:nvPr/>
        </p:nvGrpSpPr>
        <p:grpSpPr bwMode="auto">
          <a:xfrm>
            <a:off x="163513" y="3990975"/>
            <a:ext cx="3225800" cy="246063"/>
            <a:chOff x="193853" y="3629025"/>
            <a:chExt cx="2721312" cy="246221"/>
          </a:xfrm>
        </p:grpSpPr>
        <p:sp>
          <p:nvSpPr>
            <p:cNvPr id="54349" name="Rectangle 142"/>
            <p:cNvSpPr>
              <a:spLocks noChangeArrowheads="1"/>
            </p:cNvSpPr>
            <p:nvPr/>
          </p:nvSpPr>
          <p:spPr bwMode="auto">
            <a:xfrm>
              <a:off x="506521" y="3629025"/>
              <a:ext cx="2408644" cy="246221"/>
            </a:xfrm>
            <a:prstGeom prst="rect">
              <a:avLst/>
            </a:prstGeom>
            <a:noFill/>
            <a:ln w="9525">
              <a:noFill/>
              <a:miter lim="800000"/>
              <a:headEnd/>
              <a:tailEnd/>
            </a:ln>
          </p:spPr>
          <p:txBody>
            <a:bodyPr>
              <a:spAutoFit/>
            </a:bodyPr>
            <a:lstStyle/>
            <a:p>
              <a:pPr>
                <a:spcBef>
                  <a:spcPct val="50000"/>
                </a:spcBef>
              </a:pPr>
              <a:r>
                <a:rPr lang="en-US" sz="1000">
                  <a:solidFill>
                    <a:schemeClr val="tx2"/>
                  </a:solidFill>
                  <a:latin typeface="Gill Sans MT" pitchFamily="34" charset="0"/>
                </a:rPr>
                <a:t>Israeli declared Jerusalem municipal boundary </a:t>
              </a:r>
              <a:endParaRPr lang="en-US" sz="1000">
                <a:solidFill>
                  <a:schemeClr val="accent2"/>
                </a:solidFill>
                <a:latin typeface="Gill Sans MT" pitchFamily="34" charset="0"/>
              </a:endParaRPr>
            </a:p>
          </p:txBody>
        </p:sp>
        <p:cxnSp>
          <p:nvCxnSpPr>
            <p:cNvPr id="77" name="Straight Connector 76"/>
            <p:cNvCxnSpPr/>
            <p:nvPr/>
          </p:nvCxnSpPr>
          <p:spPr>
            <a:xfrm>
              <a:off x="193853" y="3819647"/>
              <a:ext cx="257132" cy="1589"/>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80" name="trigger_dislocated">
            <a:hlinkClick r:id="" action="ppaction://noaction" highlightClick="1"/>
            <a:hlinkHover r:id="" action="ppaction://noaction" highlightClick="1"/>
          </p:cNvPr>
          <p:cNvSpPr txBox="1"/>
          <p:nvPr/>
        </p:nvSpPr>
        <p:spPr>
          <a:xfrm>
            <a:off x="1763713" y="6403975"/>
            <a:ext cx="1660525" cy="246063"/>
          </a:xfrm>
          <a:prstGeom prst="rect">
            <a:avLst/>
          </a:prstGeom>
          <a:gradFill>
            <a:gsLst>
              <a:gs pos="0">
                <a:schemeClr val="accent4"/>
              </a:gs>
              <a:gs pos="18000">
                <a:schemeClr val="bg1"/>
              </a:gs>
              <a:gs pos="100000">
                <a:schemeClr val="accent4"/>
              </a:gs>
            </a:gsLst>
            <a:lin ang="5400000" scaled="0"/>
          </a:gradFill>
          <a:effectLst>
            <a:outerShdw blurRad="50800" dist="38100" dir="2700000" algn="tl" rotWithShape="0">
              <a:prstClr val="black">
                <a:alpha val="40000"/>
              </a:prstClr>
            </a:outerShdw>
          </a:effectLst>
        </p:spPr>
        <p:txBody>
          <a:bodyPr>
            <a:spAutoFit/>
          </a:bodyPr>
          <a:lstStyle/>
          <a:p>
            <a:pPr>
              <a:defRPr/>
            </a:pPr>
            <a:r>
              <a:rPr lang="en-US" sz="1000" dirty="0">
                <a:solidFill>
                  <a:schemeClr val="accent4">
                    <a:lumMod val="50000"/>
                  </a:schemeClr>
                </a:solidFill>
                <a:latin typeface="Gill Sans MT" pitchFamily="34" charset="0"/>
                <a:cs typeface="Arial" charset="0"/>
              </a:rPr>
              <a:t>Dislocated communities</a:t>
            </a:r>
          </a:p>
        </p:txBody>
      </p:sp>
      <p:sp>
        <p:nvSpPr>
          <p:cNvPr id="81" name="pal_dislocated_on"/>
          <p:cNvSpPr/>
          <p:nvPr/>
        </p:nvSpPr>
        <p:spPr bwMode="auto">
          <a:xfrm>
            <a:off x="3240088" y="6459538"/>
            <a:ext cx="142875" cy="142875"/>
          </a:xfrm>
          <a:prstGeom prst="ellipse">
            <a:avLst/>
          </a:prstGeom>
          <a:solidFill>
            <a:srgbClr val="C00000"/>
          </a:solidFill>
          <a:ln w="9525">
            <a:noFill/>
            <a:miter lim="800000"/>
            <a:headEnd/>
            <a:tailEnd/>
          </a:ln>
        </p:spPr>
        <p:txBody>
          <a:bodyPr anchor="ctr"/>
          <a:lstStyle/>
          <a:p>
            <a:pPr algn="ctr" fontAlgn="auto">
              <a:spcBef>
                <a:spcPts val="0"/>
              </a:spcBef>
              <a:spcAft>
                <a:spcPts val="0"/>
              </a:spcAft>
              <a:defRPr/>
            </a:pPr>
            <a:endParaRPr lang="en-US" b="1">
              <a:latin typeface="+mn-lt"/>
              <a:cs typeface="+mn-cs"/>
            </a:endParaRPr>
          </a:p>
        </p:txBody>
      </p:sp>
      <p:grpSp>
        <p:nvGrpSpPr>
          <p:cNvPr id="4" name="pic_pal_comm"/>
          <p:cNvGrpSpPr>
            <a:grpSpLocks/>
          </p:cNvGrpSpPr>
          <p:nvPr/>
        </p:nvGrpSpPr>
        <p:grpSpPr bwMode="auto">
          <a:xfrm>
            <a:off x="79375" y="704850"/>
            <a:ext cx="3328988" cy="3092450"/>
            <a:chOff x="57150" y="688154"/>
            <a:chExt cx="3328988" cy="3091902"/>
          </a:xfrm>
        </p:grpSpPr>
        <p:pic>
          <p:nvPicPr>
            <p:cNvPr id="54347" name="Picture 4" descr="\\psf\Host\Volumes\everyone$\Presentations\Personal Presentations\Ayman\PHOTOS - FINAL\Slide 20 - General - option 1.jpg"/>
            <p:cNvPicPr>
              <a:picLocks noChangeAspect="1" noChangeArrowheads="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114300" y="688154"/>
              <a:ext cx="3271838" cy="2486702"/>
            </a:xfrm>
            <a:prstGeom prst="rect">
              <a:avLst/>
            </a:prstGeom>
            <a:noFill/>
            <a:ln w="9525">
              <a:noFill/>
              <a:miter lim="800000"/>
              <a:headEnd/>
              <a:tailEnd/>
            </a:ln>
          </p:spPr>
        </p:pic>
        <p:sp>
          <p:nvSpPr>
            <p:cNvPr id="54348" name="TextBox 94"/>
            <p:cNvSpPr txBox="1">
              <a:spLocks noChangeArrowheads="1"/>
            </p:cNvSpPr>
            <p:nvPr/>
          </p:nvSpPr>
          <p:spPr bwMode="auto">
            <a:xfrm>
              <a:off x="57150" y="3133725"/>
              <a:ext cx="3228975" cy="646331"/>
            </a:xfrm>
            <a:prstGeom prst="rect">
              <a:avLst/>
            </a:prstGeom>
            <a:noFill/>
            <a:ln w="9525">
              <a:noFill/>
              <a:miter lim="800000"/>
              <a:headEnd/>
              <a:tailEnd/>
            </a:ln>
          </p:spPr>
          <p:txBody>
            <a:bodyPr>
              <a:spAutoFit/>
            </a:bodyPr>
            <a:lstStyle/>
            <a:p>
              <a:pPr algn="ctr"/>
              <a:r>
                <a:rPr lang="en-US" sz="1200">
                  <a:latin typeface="Gill Sans MT" pitchFamily="34" charset="0"/>
                </a:rPr>
                <a:t>~ 270,000 Palestinians with permanent residency</a:t>
              </a:r>
            </a:p>
            <a:p>
              <a:pPr algn="ctr"/>
              <a:r>
                <a:rPr lang="en-US" sz="1200">
                  <a:latin typeface="Gill Sans MT" pitchFamily="34" charset="0"/>
                </a:rPr>
                <a:t>Over 14,000 revocations since ‘67</a:t>
              </a:r>
            </a:p>
            <a:p>
              <a:pPr algn="ctr"/>
              <a:endParaRPr lang="en-US" sz="1200">
                <a:latin typeface="Gill Sans MT" pitchFamily="34" charset="0"/>
              </a:endParaRPr>
            </a:p>
          </p:txBody>
        </p:sp>
      </p:grpSp>
      <p:grpSp>
        <p:nvGrpSpPr>
          <p:cNvPr id="5" name="pic_Barrier"/>
          <p:cNvGrpSpPr>
            <a:grpSpLocks/>
          </p:cNvGrpSpPr>
          <p:nvPr/>
        </p:nvGrpSpPr>
        <p:grpSpPr bwMode="auto">
          <a:xfrm>
            <a:off x="-11113" y="985838"/>
            <a:ext cx="3386138" cy="2614612"/>
            <a:chOff x="-10501" y="986021"/>
            <a:chExt cx="3386305" cy="2613808"/>
          </a:xfrm>
        </p:grpSpPr>
        <p:pic>
          <p:nvPicPr>
            <p:cNvPr id="54345" name="Picture 2" descr="N:\Presentations\Personal Presentations\Ayman\PHOTOS - FINAL\Slide 20 - Barrier.jpg"/>
            <p:cNvPicPr>
              <a:picLocks noChangeAspect="1" noChangeArrowheads="1"/>
            </p:cNvPicPr>
            <p:nvPr/>
          </p:nvPicPr>
          <p:blipFill>
            <a:blip r:embed="rId22" cstate="screen">
              <a:extLst>
                <a:ext uri="{28A0092B-C50C-407E-A947-70E740481C1C}">
                  <a14:useLocalDpi xmlns:a14="http://schemas.microsoft.com/office/drawing/2010/main"/>
                </a:ext>
              </a:extLst>
            </a:blip>
            <a:srcRect/>
            <a:stretch>
              <a:fillRect/>
            </a:stretch>
          </p:blipFill>
          <p:spPr bwMode="auto">
            <a:xfrm>
              <a:off x="92016" y="986021"/>
              <a:ext cx="3283788" cy="2181908"/>
            </a:xfrm>
            <a:prstGeom prst="rect">
              <a:avLst/>
            </a:prstGeom>
            <a:noFill/>
            <a:ln w="9525">
              <a:noFill/>
              <a:miter lim="800000"/>
              <a:headEnd/>
              <a:tailEnd/>
            </a:ln>
          </p:spPr>
        </p:pic>
        <p:sp>
          <p:nvSpPr>
            <p:cNvPr id="54346" name="TextBox 81"/>
            <p:cNvSpPr txBox="1">
              <a:spLocks noChangeArrowheads="1"/>
            </p:cNvSpPr>
            <p:nvPr/>
          </p:nvSpPr>
          <p:spPr bwMode="auto">
            <a:xfrm>
              <a:off x="-10501" y="3138164"/>
              <a:ext cx="3228975" cy="461665"/>
            </a:xfrm>
            <a:prstGeom prst="rect">
              <a:avLst/>
            </a:prstGeom>
            <a:noFill/>
            <a:ln w="9525">
              <a:noFill/>
              <a:miter lim="800000"/>
              <a:headEnd/>
              <a:tailEnd/>
            </a:ln>
          </p:spPr>
          <p:txBody>
            <a:bodyPr>
              <a:spAutoFit/>
            </a:bodyPr>
            <a:lstStyle/>
            <a:p>
              <a:pPr algn="ctr"/>
              <a:r>
                <a:rPr lang="en-US" sz="1200">
                  <a:latin typeface="Gill Sans MT" pitchFamily="34" charset="0"/>
                </a:rPr>
                <a:t>142 km (4 km on the Green Line)</a:t>
              </a:r>
            </a:p>
            <a:p>
              <a:pPr algn="ctr"/>
              <a:r>
                <a:rPr lang="en-US" sz="1200">
                  <a:latin typeface="Gill Sans MT" pitchFamily="34" charset="0"/>
                </a:rPr>
                <a:t>Illegal according to the ICJ</a:t>
              </a:r>
            </a:p>
          </p:txBody>
        </p:sp>
      </p:grpSp>
      <p:grpSp>
        <p:nvGrpSpPr>
          <p:cNvPr id="6" name="pic_closures"/>
          <p:cNvGrpSpPr>
            <a:grpSpLocks/>
          </p:cNvGrpSpPr>
          <p:nvPr/>
        </p:nvGrpSpPr>
        <p:grpSpPr bwMode="auto">
          <a:xfrm>
            <a:off x="-7938" y="873125"/>
            <a:ext cx="3417888" cy="2574925"/>
            <a:chOff x="-7315" y="872519"/>
            <a:chExt cx="3417888" cy="2576046"/>
          </a:xfrm>
        </p:grpSpPr>
        <p:pic>
          <p:nvPicPr>
            <p:cNvPr id="54343" name="Picture 3" descr="N:\Presentations\Personal Presentations\Ayman\PHOTOS - FINAL\Slide 20 - Closures.jpg"/>
            <p:cNvPicPr>
              <a:picLocks noChangeAspect="1" noChangeArrowheads="1"/>
            </p:cNvPicPr>
            <p:nvPr/>
          </p:nvPicPr>
          <p:blipFill>
            <a:blip r:embed="rId23" cstate="email"/>
            <a:srcRect/>
            <a:stretch>
              <a:fillRect/>
            </a:stretch>
          </p:blipFill>
          <p:spPr bwMode="auto">
            <a:xfrm>
              <a:off x="105560" y="872519"/>
              <a:ext cx="3265855" cy="2303452"/>
            </a:xfrm>
            <a:prstGeom prst="rect">
              <a:avLst/>
            </a:prstGeom>
            <a:noFill/>
            <a:ln w="9525">
              <a:noFill/>
              <a:miter lim="800000"/>
              <a:headEnd/>
              <a:tailEnd/>
            </a:ln>
          </p:spPr>
        </p:pic>
        <p:sp>
          <p:nvSpPr>
            <p:cNvPr id="54344" name="TextBox 85"/>
            <p:cNvSpPr txBox="1">
              <a:spLocks noChangeArrowheads="1"/>
            </p:cNvSpPr>
            <p:nvPr/>
          </p:nvSpPr>
          <p:spPr bwMode="auto">
            <a:xfrm>
              <a:off x="-7315" y="3171566"/>
              <a:ext cx="3417888" cy="276999"/>
            </a:xfrm>
            <a:prstGeom prst="rect">
              <a:avLst/>
            </a:prstGeom>
            <a:noFill/>
            <a:ln w="9525">
              <a:noFill/>
              <a:miter lim="800000"/>
              <a:headEnd/>
              <a:tailEnd/>
            </a:ln>
          </p:spPr>
          <p:txBody>
            <a:bodyPr>
              <a:spAutoFit/>
            </a:bodyPr>
            <a:lstStyle/>
            <a:p>
              <a:pPr algn="ctr"/>
              <a:r>
                <a:rPr lang="en-US" sz="1200">
                  <a:latin typeface="Gill Sans MT" pitchFamily="34" charset="0"/>
                </a:rPr>
                <a:t>17 Checkpoints – only 4 for WB Palestinians</a:t>
              </a:r>
            </a:p>
          </p:txBody>
        </p:sp>
      </p:grpSp>
      <p:grpSp>
        <p:nvGrpSpPr>
          <p:cNvPr id="7" name="pic_dislocated"/>
          <p:cNvGrpSpPr>
            <a:grpSpLocks/>
          </p:cNvGrpSpPr>
          <p:nvPr/>
        </p:nvGrpSpPr>
        <p:grpSpPr bwMode="auto">
          <a:xfrm>
            <a:off x="104775" y="865188"/>
            <a:ext cx="3273425" cy="2770187"/>
            <a:chOff x="97722" y="872520"/>
            <a:chExt cx="3273692" cy="2770568"/>
          </a:xfrm>
        </p:grpSpPr>
        <p:pic>
          <p:nvPicPr>
            <p:cNvPr id="54341" name="Picture 4" descr="N:\Presentations\Personal Presentations\Ayman\PHOTOS - FINAL\Slide 20 - Dislocated.jpg"/>
            <p:cNvPicPr>
              <a:picLocks noChangeAspect="1" noChangeArrowheads="1"/>
            </p:cNvPicPr>
            <p:nvPr/>
          </p:nvPicPr>
          <p:blipFill>
            <a:blip r:embed="rId24" cstate="screen">
              <a:extLst>
                <a:ext uri="{28A0092B-C50C-407E-A947-70E740481C1C}">
                  <a14:useLocalDpi xmlns:a14="http://schemas.microsoft.com/office/drawing/2010/main"/>
                </a:ext>
              </a:extLst>
            </a:blip>
            <a:srcRect/>
            <a:stretch>
              <a:fillRect/>
            </a:stretch>
          </p:blipFill>
          <p:spPr bwMode="auto">
            <a:xfrm>
              <a:off x="97722" y="872520"/>
              <a:ext cx="3273692" cy="2317410"/>
            </a:xfrm>
            <a:prstGeom prst="rect">
              <a:avLst/>
            </a:prstGeom>
            <a:noFill/>
            <a:ln w="9525">
              <a:noFill/>
              <a:miter lim="800000"/>
              <a:headEnd/>
              <a:tailEnd/>
            </a:ln>
          </p:spPr>
        </p:pic>
        <p:sp>
          <p:nvSpPr>
            <p:cNvPr id="54342" name="TextBox 97"/>
            <p:cNvSpPr txBox="1">
              <a:spLocks noChangeArrowheads="1"/>
            </p:cNvSpPr>
            <p:nvPr/>
          </p:nvSpPr>
          <p:spPr bwMode="auto">
            <a:xfrm>
              <a:off x="97868" y="3181423"/>
              <a:ext cx="3228975" cy="461665"/>
            </a:xfrm>
            <a:prstGeom prst="rect">
              <a:avLst/>
            </a:prstGeom>
            <a:noFill/>
            <a:ln w="9525">
              <a:noFill/>
              <a:miter lim="800000"/>
              <a:headEnd/>
              <a:tailEnd/>
            </a:ln>
          </p:spPr>
          <p:txBody>
            <a:bodyPr>
              <a:spAutoFit/>
            </a:bodyPr>
            <a:lstStyle/>
            <a:p>
              <a:pPr algn="ctr"/>
              <a:r>
                <a:rPr lang="en-US" sz="1200">
                  <a:latin typeface="Gill Sans MT" pitchFamily="34" charset="0"/>
                </a:rPr>
                <a:t>16 Palestinian communities</a:t>
              </a:r>
            </a:p>
            <a:p>
              <a:pPr algn="ctr"/>
              <a:r>
                <a:rPr lang="en-US" sz="1200">
                  <a:latin typeface="Gill Sans MT" pitchFamily="34" charset="0"/>
                </a:rPr>
                <a:t>~ 2,500 people affected</a:t>
              </a:r>
            </a:p>
          </p:txBody>
        </p:sp>
      </p:grpSp>
      <p:grpSp>
        <p:nvGrpSpPr>
          <p:cNvPr id="8" name="pic_isolated"/>
          <p:cNvGrpSpPr>
            <a:grpSpLocks/>
          </p:cNvGrpSpPr>
          <p:nvPr/>
        </p:nvGrpSpPr>
        <p:grpSpPr bwMode="auto">
          <a:xfrm>
            <a:off x="104775" y="549275"/>
            <a:ext cx="3228975" cy="2957513"/>
            <a:chOff x="170035" y="687625"/>
            <a:chExt cx="3228975" cy="2958781"/>
          </a:xfrm>
        </p:grpSpPr>
        <p:pic>
          <p:nvPicPr>
            <p:cNvPr id="54339" name="Picture 5" descr="N:\Presentations\Personal Presentations\Ayman\PHOTOS - FINAL\Slide 20 - isolated.jpg"/>
            <p:cNvPicPr>
              <a:picLocks noChangeAspect="1" noChangeArrowheads="1"/>
            </p:cNvPicPr>
            <p:nvPr/>
          </p:nvPicPr>
          <p:blipFill>
            <a:blip r:embed="rId25" cstate="screen">
              <a:extLst>
                <a:ext uri="{28A0092B-C50C-407E-A947-70E740481C1C}">
                  <a14:useLocalDpi xmlns:a14="http://schemas.microsoft.com/office/drawing/2010/main"/>
                </a:ext>
              </a:extLst>
            </a:blip>
            <a:srcRect/>
            <a:stretch>
              <a:fillRect/>
            </a:stretch>
          </p:blipFill>
          <p:spPr bwMode="auto">
            <a:xfrm>
              <a:off x="223817" y="687625"/>
              <a:ext cx="3056597" cy="2500418"/>
            </a:xfrm>
            <a:prstGeom prst="rect">
              <a:avLst/>
            </a:prstGeom>
            <a:noFill/>
            <a:ln w="9525">
              <a:noFill/>
              <a:miter lim="800000"/>
              <a:headEnd/>
              <a:tailEnd/>
            </a:ln>
          </p:spPr>
        </p:pic>
        <p:sp>
          <p:nvSpPr>
            <p:cNvPr id="54340" name="TextBox 99"/>
            <p:cNvSpPr txBox="1">
              <a:spLocks noChangeArrowheads="1"/>
            </p:cNvSpPr>
            <p:nvPr/>
          </p:nvSpPr>
          <p:spPr bwMode="auto">
            <a:xfrm>
              <a:off x="170035" y="3184741"/>
              <a:ext cx="3228975" cy="461665"/>
            </a:xfrm>
            <a:prstGeom prst="rect">
              <a:avLst/>
            </a:prstGeom>
            <a:noFill/>
            <a:ln w="9525">
              <a:noFill/>
              <a:miter lim="800000"/>
              <a:headEnd/>
              <a:tailEnd/>
            </a:ln>
          </p:spPr>
          <p:txBody>
            <a:bodyPr>
              <a:spAutoFit/>
            </a:bodyPr>
            <a:lstStyle/>
            <a:p>
              <a:pPr algn="ctr"/>
              <a:r>
                <a:rPr lang="en-US" sz="1200">
                  <a:latin typeface="Gill Sans MT" pitchFamily="34" charset="0"/>
                </a:rPr>
                <a:t>Jerusalem ID holders on the WB side of Barrier</a:t>
              </a:r>
            </a:p>
            <a:p>
              <a:pPr algn="ctr"/>
              <a:r>
                <a:rPr lang="en-US" sz="1200">
                  <a:latin typeface="Gill Sans MT" pitchFamily="34" charset="0"/>
                </a:rPr>
                <a:t>~ 55,000 affected</a:t>
              </a:r>
            </a:p>
          </p:txBody>
        </p:sp>
      </p:grpSp>
      <p:grpSp>
        <p:nvGrpSpPr>
          <p:cNvPr id="9" name="pic_settlements"/>
          <p:cNvGrpSpPr>
            <a:grpSpLocks/>
          </p:cNvGrpSpPr>
          <p:nvPr/>
        </p:nvGrpSpPr>
        <p:grpSpPr bwMode="auto">
          <a:xfrm>
            <a:off x="95250" y="987425"/>
            <a:ext cx="3284538" cy="2646363"/>
            <a:chOff x="94619" y="987815"/>
            <a:chExt cx="3285627" cy="2646312"/>
          </a:xfrm>
        </p:grpSpPr>
        <p:pic>
          <p:nvPicPr>
            <p:cNvPr id="54337" name="Picture 6" descr="N:\Presentations\Personal Presentations\Ayman\PHOTOS - FINAL\Slide 20 - settlements.jpg"/>
            <p:cNvPicPr>
              <a:picLocks noChangeAspect="1" noChangeArrowheads="1"/>
            </p:cNvPicPr>
            <p:nvPr/>
          </p:nvPicPr>
          <p:blipFill>
            <a:blip r:embed="rId26" cstate="email"/>
            <a:srcRect/>
            <a:stretch>
              <a:fillRect/>
            </a:stretch>
          </p:blipFill>
          <p:spPr bwMode="auto">
            <a:xfrm>
              <a:off x="94619" y="987815"/>
              <a:ext cx="3285627" cy="2184592"/>
            </a:xfrm>
            <a:prstGeom prst="rect">
              <a:avLst/>
            </a:prstGeom>
            <a:noFill/>
            <a:ln w="9525">
              <a:noFill/>
              <a:miter lim="800000"/>
              <a:headEnd/>
              <a:tailEnd/>
            </a:ln>
          </p:spPr>
        </p:pic>
        <p:sp>
          <p:nvSpPr>
            <p:cNvPr id="54338" name="TextBox 101"/>
            <p:cNvSpPr txBox="1">
              <a:spLocks noChangeArrowheads="1"/>
            </p:cNvSpPr>
            <p:nvPr/>
          </p:nvSpPr>
          <p:spPr bwMode="auto">
            <a:xfrm>
              <a:off x="97040" y="3172462"/>
              <a:ext cx="3228975" cy="461665"/>
            </a:xfrm>
            <a:prstGeom prst="rect">
              <a:avLst/>
            </a:prstGeom>
            <a:noFill/>
            <a:ln w="9525">
              <a:noFill/>
              <a:miter lim="800000"/>
              <a:headEnd/>
              <a:tailEnd/>
            </a:ln>
          </p:spPr>
          <p:txBody>
            <a:bodyPr>
              <a:spAutoFit/>
            </a:bodyPr>
            <a:lstStyle/>
            <a:p>
              <a:pPr algn="ctr"/>
              <a:r>
                <a:rPr lang="en-US" sz="1200">
                  <a:latin typeface="Gill Sans MT" pitchFamily="34" charset="0"/>
                </a:rPr>
                <a:t>~200,000 settlers (doubled since 1993)</a:t>
              </a:r>
            </a:p>
            <a:p>
              <a:pPr algn="ctr"/>
              <a:r>
                <a:rPr lang="en-US" sz="1200">
                  <a:latin typeface="Gill Sans MT" pitchFamily="34" charset="0"/>
                </a:rPr>
                <a:t>Illegal under international law</a:t>
              </a:r>
            </a:p>
          </p:txBody>
        </p:sp>
      </p:grpSp>
      <p:grpSp>
        <p:nvGrpSpPr>
          <p:cNvPr id="10" name="pic_evictions"/>
          <p:cNvGrpSpPr>
            <a:grpSpLocks/>
          </p:cNvGrpSpPr>
          <p:nvPr/>
        </p:nvGrpSpPr>
        <p:grpSpPr bwMode="auto">
          <a:xfrm>
            <a:off x="19050" y="841375"/>
            <a:ext cx="3389313" cy="2635250"/>
            <a:chOff x="-5756" y="997009"/>
            <a:chExt cx="3389037" cy="2634462"/>
          </a:xfrm>
        </p:grpSpPr>
        <p:pic>
          <p:nvPicPr>
            <p:cNvPr id="54335" name="Picture 7" descr="N:\Presentations\Personal Presentations\Ayman\PHOTOS - FINAL\slide 20- eviction.jpg"/>
            <p:cNvPicPr>
              <a:picLocks noChangeAspect="1" noChangeArrowheads="1"/>
            </p:cNvPicPr>
            <p:nvPr/>
          </p:nvPicPr>
          <p:blipFill>
            <a:blip r:embed="rId27" cstate="email"/>
            <a:srcRect/>
            <a:stretch>
              <a:fillRect/>
            </a:stretch>
          </p:blipFill>
          <p:spPr bwMode="auto">
            <a:xfrm>
              <a:off x="86868" y="997009"/>
              <a:ext cx="3296413" cy="2190380"/>
            </a:xfrm>
            <a:prstGeom prst="rect">
              <a:avLst/>
            </a:prstGeom>
            <a:noFill/>
            <a:ln w="9525">
              <a:noFill/>
              <a:miter lim="800000"/>
              <a:headEnd/>
              <a:tailEnd/>
            </a:ln>
          </p:spPr>
        </p:pic>
        <p:sp>
          <p:nvSpPr>
            <p:cNvPr id="54336" name="TextBox 103"/>
            <p:cNvSpPr txBox="1">
              <a:spLocks noChangeArrowheads="1"/>
            </p:cNvSpPr>
            <p:nvPr/>
          </p:nvSpPr>
          <p:spPr bwMode="auto">
            <a:xfrm>
              <a:off x="-5756" y="3169806"/>
              <a:ext cx="3228975" cy="461665"/>
            </a:xfrm>
            <a:prstGeom prst="rect">
              <a:avLst/>
            </a:prstGeom>
            <a:noFill/>
            <a:ln w="9525">
              <a:noFill/>
              <a:miter lim="800000"/>
              <a:headEnd/>
              <a:tailEnd/>
            </a:ln>
          </p:spPr>
          <p:txBody>
            <a:bodyPr>
              <a:spAutoFit/>
            </a:bodyPr>
            <a:lstStyle/>
            <a:p>
              <a:pPr algn="ctr"/>
              <a:r>
                <a:rPr lang="en-US" sz="1200">
                  <a:latin typeface="Gill Sans MT" pitchFamily="34" charset="0"/>
                </a:rPr>
                <a:t>~130 evicted in 2009/2010</a:t>
              </a:r>
            </a:p>
            <a:p>
              <a:pPr algn="ctr"/>
              <a:r>
                <a:rPr lang="en-US" sz="1200">
                  <a:latin typeface="Gill Sans MT" pitchFamily="34" charset="0"/>
                </a:rPr>
                <a:t>At least 500 at risk</a:t>
              </a:r>
            </a:p>
          </p:txBody>
        </p:sp>
      </p:grpSp>
      <p:grpSp>
        <p:nvGrpSpPr>
          <p:cNvPr id="11" name="pic_demolitions"/>
          <p:cNvGrpSpPr>
            <a:grpSpLocks/>
          </p:cNvGrpSpPr>
          <p:nvPr/>
        </p:nvGrpSpPr>
        <p:grpSpPr bwMode="auto">
          <a:xfrm>
            <a:off x="17463" y="550863"/>
            <a:ext cx="3400425" cy="2827337"/>
            <a:chOff x="-27533" y="995300"/>
            <a:chExt cx="3401048" cy="2826933"/>
          </a:xfrm>
        </p:grpSpPr>
        <p:pic>
          <p:nvPicPr>
            <p:cNvPr id="54333" name="Picture 8" descr="N:\Presentations\Personal Presentations\Ayman\PHOTOS - FINAL\slide 20-demolition.jpg"/>
            <p:cNvPicPr>
              <a:picLocks noChangeAspect="1" noChangeArrowheads="1"/>
            </p:cNvPicPr>
            <p:nvPr/>
          </p:nvPicPr>
          <p:blipFill>
            <a:blip r:embed="rId28" cstate="email"/>
            <a:srcRect/>
            <a:stretch>
              <a:fillRect/>
            </a:stretch>
          </p:blipFill>
          <p:spPr bwMode="auto">
            <a:xfrm>
              <a:off x="73150" y="995300"/>
              <a:ext cx="3300365" cy="2189447"/>
            </a:xfrm>
            <a:prstGeom prst="rect">
              <a:avLst/>
            </a:prstGeom>
            <a:noFill/>
            <a:ln w="9525">
              <a:noFill/>
              <a:miter lim="800000"/>
              <a:headEnd/>
              <a:tailEnd/>
            </a:ln>
          </p:spPr>
        </p:pic>
        <p:sp>
          <p:nvSpPr>
            <p:cNvPr id="54334" name="TextBox 105"/>
            <p:cNvSpPr txBox="1">
              <a:spLocks noChangeArrowheads="1"/>
            </p:cNvSpPr>
            <p:nvPr/>
          </p:nvSpPr>
          <p:spPr bwMode="auto">
            <a:xfrm>
              <a:off x="-27533" y="3175902"/>
              <a:ext cx="3351943" cy="646331"/>
            </a:xfrm>
            <a:prstGeom prst="rect">
              <a:avLst/>
            </a:prstGeom>
            <a:noFill/>
            <a:ln w="9525">
              <a:noFill/>
              <a:miter lim="800000"/>
              <a:headEnd/>
              <a:tailEnd/>
            </a:ln>
          </p:spPr>
          <p:txBody>
            <a:bodyPr>
              <a:spAutoFit/>
            </a:bodyPr>
            <a:lstStyle/>
            <a:p>
              <a:pPr algn="ctr"/>
              <a:r>
                <a:rPr lang="en-US" sz="1200">
                  <a:latin typeface="Gill Sans MT" pitchFamily="34" charset="0"/>
                </a:rPr>
                <a:t>800 structures demolished since 2000</a:t>
              </a:r>
            </a:p>
            <a:p>
              <a:pPr algn="ctr"/>
              <a:r>
                <a:rPr lang="en-US" sz="1200">
                  <a:latin typeface="Gill Sans MT" pitchFamily="34" charset="0"/>
                </a:rPr>
                <a:t>1,500 orders outstanding</a:t>
              </a:r>
            </a:p>
            <a:p>
              <a:pPr algn="ctr"/>
              <a:r>
                <a:rPr lang="en-US" sz="1200">
                  <a:latin typeface="Gill Sans MT" pitchFamily="34" charset="0"/>
                </a:rPr>
                <a:t>86,500 people at risk</a:t>
              </a:r>
            </a:p>
          </p:txBody>
        </p:sp>
      </p:grpSp>
      <p:grpSp>
        <p:nvGrpSpPr>
          <p:cNvPr id="12" name="pic_E1"/>
          <p:cNvGrpSpPr>
            <a:grpSpLocks/>
          </p:cNvGrpSpPr>
          <p:nvPr/>
        </p:nvGrpSpPr>
        <p:grpSpPr bwMode="auto">
          <a:xfrm>
            <a:off x="87313" y="1031875"/>
            <a:ext cx="3321050" cy="2484438"/>
            <a:chOff x="43591" y="1011042"/>
            <a:chExt cx="3321401" cy="2484531"/>
          </a:xfrm>
        </p:grpSpPr>
        <p:pic>
          <p:nvPicPr>
            <p:cNvPr id="54331" name="pic_E1" descr="N:\Presentations\Personal Presentations\Ayman\PHOTOS - FINAL\slide 20-E1.jpg"/>
            <p:cNvPicPr>
              <a:picLocks noChangeAspect="1" noChangeArrowheads="1"/>
            </p:cNvPicPr>
            <p:nvPr/>
          </p:nvPicPr>
          <p:blipFill>
            <a:blip r:embed="rId29" cstate="email"/>
            <a:srcRect/>
            <a:stretch>
              <a:fillRect/>
            </a:stretch>
          </p:blipFill>
          <p:spPr bwMode="auto">
            <a:xfrm>
              <a:off x="43591" y="1011042"/>
              <a:ext cx="3321401" cy="2223389"/>
            </a:xfrm>
            <a:prstGeom prst="rect">
              <a:avLst/>
            </a:prstGeom>
            <a:noFill/>
            <a:ln w="9525">
              <a:noFill/>
              <a:miter lim="800000"/>
              <a:headEnd/>
              <a:tailEnd/>
            </a:ln>
          </p:spPr>
        </p:pic>
        <p:sp>
          <p:nvSpPr>
            <p:cNvPr id="54332" name="TextBox 107"/>
            <p:cNvSpPr txBox="1">
              <a:spLocks noChangeArrowheads="1"/>
            </p:cNvSpPr>
            <p:nvPr/>
          </p:nvSpPr>
          <p:spPr bwMode="auto">
            <a:xfrm>
              <a:off x="65835" y="3218574"/>
              <a:ext cx="3228975" cy="276999"/>
            </a:xfrm>
            <a:prstGeom prst="rect">
              <a:avLst/>
            </a:prstGeom>
            <a:noFill/>
            <a:ln w="9525">
              <a:noFill/>
              <a:miter lim="800000"/>
              <a:headEnd/>
              <a:tailEnd/>
            </a:ln>
          </p:spPr>
          <p:txBody>
            <a:bodyPr>
              <a:spAutoFit/>
            </a:bodyPr>
            <a:lstStyle/>
            <a:p>
              <a:pPr algn="ctr"/>
              <a:endParaRPr lang="en-US" sz="1200">
                <a:latin typeface="Gill Sans MT" pitchFamily="34" charset="0"/>
              </a:endParaRPr>
            </a:p>
          </p:txBody>
        </p:sp>
      </p:grpSp>
    </p:spTree>
  </p:cSld>
  <p:clrMapOvr>
    <a:masterClrMapping/>
  </p:clrMapOvr>
  <p:transition xmlns:p14="http://schemas.microsoft.com/office/powerpoint/2010/main" advClick="0"/>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101401"/>
                                        </p:tgtEl>
                                        <p:attrNameLst>
                                          <p:attrName>style.visibility</p:attrName>
                                        </p:attrNameLst>
                                      </p:cBhvr>
                                      <p:to>
                                        <p:strVal val="visible"/>
                                      </p:to>
                                    </p:set>
                                    <p:animEffect transition="in" filter="strips(downLeft)">
                                      <p:cBhvr>
                                        <p:cTn id="7" dur="500"/>
                                        <p:tgtEl>
                                          <p:spTgt spid="101401"/>
                                        </p:tgtEl>
                                      </p:cBhvr>
                                    </p:animEffect>
                                  </p:childTnLst>
                                </p:cTn>
                              </p:par>
                            </p:childTnLst>
                          </p:cTn>
                        </p:par>
                        <p:par>
                          <p:cTn id="8" fill="hold">
                            <p:stCondLst>
                              <p:cond delay="500"/>
                            </p:stCondLst>
                            <p:childTnLst>
                              <p:par>
                                <p:cTn id="9" presetID="10" presetClass="exit" presetSubtype="0" fill="hold" nodeType="afterEffect">
                                  <p:stCondLst>
                                    <p:cond delay="0"/>
                                  </p:stCondLst>
                                  <p:childTnLst>
                                    <p:animEffect transition="out" filter="fade">
                                      <p:cBhvr>
                                        <p:cTn id="10" dur="2000"/>
                                        <p:tgtEl>
                                          <p:spTgt spid="101401"/>
                                        </p:tgtEl>
                                      </p:cBhvr>
                                    </p:animEffect>
                                    <p:set>
                                      <p:cBhvr>
                                        <p:cTn id="11" dur="1" fill="hold">
                                          <p:stCondLst>
                                            <p:cond delay="1999"/>
                                          </p:stCondLst>
                                        </p:cTn>
                                        <p:tgtEl>
                                          <p:spTgt spid="101401"/>
                                        </p:tgtEl>
                                        <p:attrNameLst>
                                          <p:attrName>style.visibility</p:attrName>
                                        </p:attrNameLst>
                                      </p:cBhvr>
                                      <p:to>
                                        <p:strVal val="hidden"/>
                                      </p:to>
                                    </p:set>
                                  </p:childTnLst>
                                </p:cTn>
                              </p:par>
                              <p:par>
                                <p:cTn id="12" presetID="22" presetClass="entr" presetSubtype="1" fill="hold" nodeType="withEffect">
                                  <p:stCondLst>
                                    <p:cond delay="0"/>
                                  </p:stCondLst>
                                  <p:childTnLst>
                                    <p:set>
                                      <p:cBhvr>
                                        <p:cTn id="13" dur="1" fill="hold">
                                          <p:stCondLst>
                                            <p:cond delay="0"/>
                                          </p:stCondLst>
                                        </p:cTn>
                                        <p:tgtEl>
                                          <p:spTgt spid="55"/>
                                        </p:tgtEl>
                                        <p:attrNameLst>
                                          <p:attrName>style.visibility</p:attrName>
                                        </p:attrNameLst>
                                      </p:cBhvr>
                                      <p:to>
                                        <p:strVal val="visible"/>
                                      </p:to>
                                    </p:set>
                                    <p:animEffect transition="in" filter="wipe(up)">
                                      <p:cBhvr>
                                        <p:cTn id="14" dur="1000"/>
                                        <p:tgtEl>
                                          <p:spTgt spid="55"/>
                                        </p:tgtEl>
                                      </p:cBhvr>
                                    </p:animEffect>
                                  </p:childTnLst>
                                </p:cTn>
                              </p:par>
                            </p:childTnLst>
                          </p:cTn>
                        </p:par>
                        <p:par>
                          <p:cTn id="15" fill="hold">
                            <p:stCondLst>
                              <p:cond delay="2500"/>
                            </p:stCondLst>
                            <p:childTnLst>
                              <p:par>
                                <p:cTn id="16" presetID="10" presetClass="entr" presetSubtype="0" fill="hold" nodeType="afterEffect">
                                  <p:stCondLst>
                                    <p:cond delay="0"/>
                                  </p:stCondLst>
                                  <p:childTnLst>
                                    <p:set>
                                      <p:cBhvr>
                                        <p:cTn id="17" dur="1" fill="hold">
                                          <p:stCondLst>
                                            <p:cond delay="0"/>
                                          </p:stCondLst>
                                        </p:cTn>
                                        <p:tgtEl>
                                          <p:spTgt spid="101408"/>
                                        </p:tgtEl>
                                        <p:attrNameLst>
                                          <p:attrName>style.visibility</p:attrName>
                                        </p:attrNameLst>
                                      </p:cBhvr>
                                      <p:to>
                                        <p:strVal val="visible"/>
                                      </p:to>
                                    </p:set>
                                    <p:animEffect transition="in" filter="fade">
                                      <p:cBhvr>
                                        <p:cTn id="18" dur="2000"/>
                                        <p:tgtEl>
                                          <p:spTgt spid="101408"/>
                                        </p:tgtEl>
                                      </p:cBhvr>
                                    </p:animEffect>
                                  </p:childTnLst>
                                </p:cTn>
                              </p:par>
                              <p:par>
                                <p:cTn id="19" presetID="22" presetClass="entr" presetSubtype="8"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left)">
                                      <p:cBhvr>
                                        <p:cTn id="21" dur="500"/>
                                        <p:tgtEl>
                                          <p:spTgt spid="2"/>
                                        </p:tgtEl>
                                      </p:cBhvr>
                                    </p:animEffect>
                                  </p:childTnLst>
                                </p:cTn>
                              </p:par>
                              <p:par>
                                <p:cTn id="22" presetID="10" presetClass="entr" presetSubtype="0" fill="hold" nodeType="withEffect">
                                  <p:stCondLst>
                                    <p:cond delay="0"/>
                                  </p:stCondLst>
                                  <p:childTnLst>
                                    <p:set>
                                      <p:cBhvr>
                                        <p:cTn id="23" dur="1" fill="hold">
                                          <p:stCondLst>
                                            <p:cond delay="0"/>
                                          </p:stCondLst>
                                        </p:cTn>
                                        <p:tgtEl>
                                          <p:spTgt spid="57"/>
                                        </p:tgtEl>
                                        <p:attrNameLst>
                                          <p:attrName>style.visibility</p:attrName>
                                        </p:attrNameLst>
                                      </p:cBhvr>
                                      <p:to>
                                        <p:strVal val="visible"/>
                                      </p:to>
                                    </p:set>
                                    <p:animEffect transition="in" filter="fade">
                                      <p:cBhvr>
                                        <p:cTn id="24" dur="2000"/>
                                        <p:tgtEl>
                                          <p:spTgt spid="57"/>
                                        </p:tgtEl>
                                      </p:cBhvr>
                                    </p:animEffect>
                                  </p:childTnLst>
                                </p:cTn>
                              </p:par>
                            </p:childTnLst>
                          </p:cTn>
                        </p:par>
                        <p:par>
                          <p:cTn id="25" fill="hold">
                            <p:stCondLst>
                              <p:cond delay="4500"/>
                            </p:stCondLst>
                            <p:childTnLst>
                              <p:par>
                                <p:cTn id="26" presetID="18" presetClass="entr" presetSubtype="12" fill="hold" nodeType="after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strips(downLeft)">
                                      <p:cBhvr>
                                        <p:cTn id="28" dur="500"/>
                                        <p:tgtEl>
                                          <p:spTgt spid="4"/>
                                        </p:tgtEl>
                                      </p:cBhvr>
                                    </p:animEffect>
                                  </p:childTnLst>
                                </p:cTn>
                              </p:par>
                              <p:par>
                                <p:cTn id="29" presetID="22" presetClass="entr" presetSubtype="1" fill="hold" nodeType="withEffect">
                                  <p:stCondLst>
                                    <p:cond delay="0"/>
                                  </p:stCondLst>
                                  <p:childTnLst>
                                    <p:set>
                                      <p:cBhvr>
                                        <p:cTn id="30" dur="1" fill="hold">
                                          <p:stCondLst>
                                            <p:cond delay="0"/>
                                          </p:stCondLst>
                                        </p:cTn>
                                        <p:tgtEl>
                                          <p:spTgt spid="101405"/>
                                        </p:tgtEl>
                                        <p:attrNameLst>
                                          <p:attrName>style.visibility</p:attrName>
                                        </p:attrNameLst>
                                      </p:cBhvr>
                                      <p:to>
                                        <p:strVal val="visible"/>
                                      </p:to>
                                    </p:set>
                                    <p:animEffect transition="in" filter="wipe(up)">
                                      <p:cBhvr>
                                        <p:cTn id="31" dur="1000"/>
                                        <p:tgtEl>
                                          <p:spTgt spid="101405"/>
                                        </p:tgtEl>
                                      </p:cBhvr>
                                    </p:animEffect>
                                  </p:childTnLst>
                                </p:cTn>
                              </p:par>
                            </p:childTnLst>
                          </p:cTn>
                        </p:par>
                        <p:par>
                          <p:cTn id="32" fill="hold">
                            <p:stCondLst>
                              <p:cond delay="5500"/>
                            </p:stCondLst>
                            <p:childTnLst>
                              <p:par>
                                <p:cTn id="33" presetID="22" presetClass="entr" presetSubtype="8" fill="hold" nodeType="after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ipe(left)">
                                      <p:cBhvr>
                                        <p:cTn id="35" dur="500"/>
                                        <p:tgtEl>
                                          <p:spTgt spid="3"/>
                                        </p:tgtEl>
                                      </p:cBhvr>
                                    </p:animEffect>
                                  </p:childTnLst>
                                </p:cTn>
                              </p:par>
                              <p:par>
                                <p:cTn id="36" presetID="12" presetClass="entr" presetSubtype="4"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slide(fromBottom)">
                                      <p:cBhvr>
                                        <p:cTn id="38" dur="500"/>
                                        <p:tgtEl>
                                          <p:spTgt spid="13"/>
                                        </p:tgtEl>
                                      </p:cBhvr>
                                    </p:animEffect>
                                  </p:childTnLst>
                                </p:cTn>
                              </p:par>
                              <p:par>
                                <p:cTn id="39" presetID="12" presetClass="entr" presetSubtype="4"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slide(fromBottom)">
                                      <p:cBhvr>
                                        <p:cTn id="41" dur="500"/>
                                        <p:tgtEl>
                                          <p:spTgt spid="14"/>
                                        </p:tgtEl>
                                      </p:cBhvr>
                                    </p:animEffect>
                                  </p:childTnLst>
                                </p:cTn>
                              </p:par>
                              <p:par>
                                <p:cTn id="42" presetID="12" presetClass="entr" presetSubtype="4"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slide(fromBottom)">
                                      <p:cBhvr>
                                        <p:cTn id="44" dur="500"/>
                                        <p:tgtEl>
                                          <p:spTgt spid="15"/>
                                        </p:tgtEl>
                                      </p:cBhvr>
                                    </p:animEffect>
                                  </p:childTnLst>
                                </p:cTn>
                              </p:par>
                              <p:par>
                                <p:cTn id="45" presetID="12" presetClass="entr" presetSubtype="4"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slide(fromBottom)">
                                      <p:cBhvr>
                                        <p:cTn id="47" dur="500"/>
                                        <p:tgtEl>
                                          <p:spTgt spid="16"/>
                                        </p:tgtEl>
                                      </p:cBhvr>
                                    </p:animEffect>
                                  </p:childTnLst>
                                </p:cTn>
                              </p:par>
                              <p:par>
                                <p:cTn id="48" presetID="12" presetClass="entr" presetSubtype="4" fill="hold" grpId="0" nodeType="with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slide(fromBottom)">
                                      <p:cBhvr>
                                        <p:cTn id="50" dur="500"/>
                                        <p:tgtEl>
                                          <p:spTgt spid="29"/>
                                        </p:tgtEl>
                                      </p:cBhvr>
                                    </p:animEffect>
                                  </p:childTnLst>
                                </p:cTn>
                              </p:par>
                              <p:par>
                                <p:cTn id="51" presetID="12" presetClass="entr" presetSubtype="4" fill="hold" grpId="0" nodeType="with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slide(fromBottom)">
                                      <p:cBhvr>
                                        <p:cTn id="53" dur="500"/>
                                        <p:tgtEl>
                                          <p:spTgt spid="31"/>
                                        </p:tgtEl>
                                      </p:cBhvr>
                                    </p:animEffect>
                                  </p:childTnLst>
                                </p:cTn>
                              </p:par>
                              <p:par>
                                <p:cTn id="54" presetID="12" presetClass="entr" presetSubtype="4" fill="hold" grpId="0" nodeType="withEffect">
                                  <p:stCondLst>
                                    <p:cond delay="0"/>
                                  </p:stCondLst>
                                  <p:childTnLst>
                                    <p:set>
                                      <p:cBhvr>
                                        <p:cTn id="55" dur="1" fill="hold">
                                          <p:stCondLst>
                                            <p:cond delay="0"/>
                                          </p:stCondLst>
                                        </p:cTn>
                                        <p:tgtEl>
                                          <p:spTgt spid="39"/>
                                        </p:tgtEl>
                                        <p:attrNameLst>
                                          <p:attrName>style.visibility</p:attrName>
                                        </p:attrNameLst>
                                      </p:cBhvr>
                                      <p:to>
                                        <p:strVal val="visible"/>
                                      </p:to>
                                    </p:set>
                                    <p:animEffect transition="in" filter="slide(fromBottom)">
                                      <p:cBhvr>
                                        <p:cTn id="56" dur="500"/>
                                        <p:tgtEl>
                                          <p:spTgt spid="39"/>
                                        </p:tgtEl>
                                      </p:cBhvr>
                                    </p:animEffect>
                                  </p:childTnLst>
                                </p:cTn>
                              </p:par>
                              <p:par>
                                <p:cTn id="57" presetID="12" presetClass="entr" presetSubtype="4" fill="hold" grpId="0" nodeType="withEffect">
                                  <p:stCondLst>
                                    <p:cond delay="0"/>
                                  </p:stCondLst>
                                  <p:childTnLst>
                                    <p:set>
                                      <p:cBhvr>
                                        <p:cTn id="58" dur="1" fill="hold">
                                          <p:stCondLst>
                                            <p:cond delay="0"/>
                                          </p:stCondLst>
                                        </p:cTn>
                                        <p:tgtEl>
                                          <p:spTgt spid="40"/>
                                        </p:tgtEl>
                                        <p:attrNameLst>
                                          <p:attrName>style.visibility</p:attrName>
                                        </p:attrNameLst>
                                      </p:cBhvr>
                                      <p:to>
                                        <p:strVal val="visible"/>
                                      </p:to>
                                    </p:set>
                                    <p:animEffect transition="in" filter="slide(fromBottom)">
                                      <p:cBhvr>
                                        <p:cTn id="59" dur="500"/>
                                        <p:tgtEl>
                                          <p:spTgt spid="40"/>
                                        </p:tgtEl>
                                      </p:cBhvr>
                                    </p:animEffect>
                                  </p:childTnLst>
                                </p:cTn>
                              </p:par>
                              <p:par>
                                <p:cTn id="60" presetID="12" presetClass="entr" presetSubtype="4" fill="hold" grpId="0" nodeType="withEffect">
                                  <p:stCondLst>
                                    <p:cond delay="0"/>
                                  </p:stCondLst>
                                  <p:childTnLst>
                                    <p:set>
                                      <p:cBhvr>
                                        <p:cTn id="61" dur="1" fill="hold">
                                          <p:stCondLst>
                                            <p:cond delay="0"/>
                                          </p:stCondLst>
                                        </p:cTn>
                                        <p:tgtEl>
                                          <p:spTgt spid="43"/>
                                        </p:tgtEl>
                                        <p:attrNameLst>
                                          <p:attrName>style.visibility</p:attrName>
                                        </p:attrNameLst>
                                      </p:cBhvr>
                                      <p:to>
                                        <p:strVal val="visible"/>
                                      </p:to>
                                    </p:set>
                                    <p:animEffect transition="in" filter="slide(fromBottom)">
                                      <p:cBhvr>
                                        <p:cTn id="62" dur="500"/>
                                        <p:tgtEl>
                                          <p:spTgt spid="43"/>
                                        </p:tgtEl>
                                      </p:cBhvr>
                                    </p:animEffect>
                                  </p:childTnLst>
                                </p:cTn>
                              </p:par>
                              <p:par>
                                <p:cTn id="63" presetID="12" presetClass="entr" presetSubtype="4" fill="hold" grpId="0" nodeType="withEffect">
                                  <p:stCondLst>
                                    <p:cond delay="0"/>
                                  </p:stCondLst>
                                  <p:childTnLst>
                                    <p:set>
                                      <p:cBhvr>
                                        <p:cTn id="64" dur="1" fill="hold">
                                          <p:stCondLst>
                                            <p:cond delay="0"/>
                                          </p:stCondLst>
                                        </p:cTn>
                                        <p:tgtEl>
                                          <p:spTgt spid="44"/>
                                        </p:tgtEl>
                                        <p:attrNameLst>
                                          <p:attrName>style.visibility</p:attrName>
                                        </p:attrNameLst>
                                      </p:cBhvr>
                                      <p:to>
                                        <p:strVal val="visible"/>
                                      </p:to>
                                    </p:set>
                                    <p:animEffect transition="in" filter="slide(fromBottom)">
                                      <p:cBhvr>
                                        <p:cTn id="65" dur="500"/>
                                        <p:tgtEl>
                                          <p:spTgt spid="44"/>
                                        </p:tgtEl>
                                      </p:cBhvr>
                                    </p:animEffect>
                                  </p:childTnLst>
                                </p:cTn>
                              </p:par>
                              <p:par>
                                <p:cTn id="66" presetID="12" presetClass="entr" presetSubtype="4" fill="hold" grpId="0" nodeType="withEffect">
                                  <p:stCondLst>
                                    <p:cond delay="0"/>
                                  </p:stCondLst>
                                  <p:childTnLst>
                                    <p:set>
                                      <p:cBhvr>
                                        <p:cTn id="67" dur="1" fill="hold">
                                          <p:stCondLst>
                                            <p:cond delay="0"/>
                                          </p:stCondLst>
                                        </p:cTn>
                                        <p:tgtEl>
                                          <p:spTgt spid="66"/>
                                        </p:tgtEl>
                                        <p:attrNameLst>
                                          <p:attrName>style.visibility</p:attrName>
                                        </p:attrNameLst>
                                      </p:cBhvr>
                                      <p:to>
                                        <p:strVal val="visible"/>
                                      </p:to>
                                    </p:set>
                                    <p:animEffect transition="in" filter="slide(fromBottom)">
                                      <p:cBhvr>
                                        <p:cTn id="68" dur="500"/>
                                        <p:tgtEl>
                                          <p:spTgt spid="66"/>
                                        </p:tgtEl>
                                      </p:cBhvr>
                                    </p:animEffect>
                                  </p:childTnLst>
                                </p:cTn>
                              </p:par>
                              <p:par>
                                <p:cTn id="69" presetID="12" presetClass="entr" presetSubtype="4" fill="hold" grpId="0" nodeType="withEffect">
                                  <p:stCondLst>
                                    <p:cond delay="0"/>
                                  </p:stCondLst>
                                  <p:childTnLst>
                                    <p:set>
                                      <p:cBhvr>
                                        <p:cTn id="70" dur="1" fill="hold">
                                          <p:stCondLst>
                                            <p:cond delay="0"/>
                                          </p:stCondLst>
                                        </p:cTn>
                                        <p:tgtEl>
                                          <p:spTgt spid="80"/>
                                        </p:tgtEl>
                                        <p:attrNameLst>
                                          <p:attrName>style.visibility</p:attrName>
                                        </p:attrNameLst>
                                      </p:cBhvr>
                                      <p:to>
                                        <p:strVal val="visible"/>
                                      </p:to>
                                    </p:set>
                                    <p:animEffect transition="in" filter="slide(fromBottom)">
                                      <p:cBhvr>
                                        <p:cTn id="71" dur="500"/>
                                        <p:tgtEl>
                                          <p:spTgt spid="80"/>
                                        </p:tgtEl>
                                      </p:cBhvr>
                                    </p:animEffect>
                                  </p:childTnLst>
                                </p:cTn>
                              </p:par>
                              <p:par>
                                <p:cTn id="72" presetID="1" presetClass="entr" presetSubtype="0" fill="hold" nodeType="withEffect">
                                  <p:stCondLst>
                                    <p:cond delay="0"/>
                                  </p:stCondLst>
                                  <p:childTnLst>
                                    <p:set>
                                      <p:cBhvr>
                                        <p:cTn id="73" dur="1" fill="hold">
                                          <p:stCondLst>
                                            <p:cond delay="0"/>
                                          </p:stCondLst>
                                        </p:cTn>
                                        <p:tgtEl>
                                          <p:spTgt spid="5"/>
                                        </p:tgtEl>
                                        <p:attrNameLst>
                                          <p:attrName>style.visibility</p:attrName>
                                        </p:attrNameLst>
                                      </p:cBhvr>
                                      <p:to>
                                        <p:strVal val="visible"/>
                                      </p:to>
                                    </p:set>
                                  </p:childTnLst>
                                </p:cTn>
                              </p:par>
                              <p:par>
                                <p:cTn id="74" presetID="1" presetClass="entr" presetSubtype="0" fill="hold" nodeType="withEffect">
                                  <p:stCondLst>
                                    <p:cond delay="0"/>
                                  </p:stCondLst>
                                  <p:childTnLst>
                                    <p:set>
                                      <p:cBhvr>
                                        <p:cTn id="75" dur="1" fill="hold">
                                          <p:stCondLst>
                                            <p:cond delay="0"/>
                                          </p:stCondLst>
                                        </p:cTn>
                                        <p:tgtEl>
                                          <p:spTgt spid="6"/>
                                        </p:tgtEl>
                                        <p:attrNameLst>
                                          <p:attrName>style.visibility</p:attrName>
                                        </p:attrNameLst>
                                      </p:cBhvr>
                                      <p:to>
                                        <p:strVal val="visible"/>
                                      </p:to>
                                    </p:set>
                                  </p:childTnLst>
                                </p:cTn>
                              </p:par>
                              <p:par>
                                <p:cTn id="76" presetID="1" presetClass="entr" presetSubtype="0" fill="hold" nodeType="withEffect">
                                  <p:stCondLst>
                                    <p:cond delay="0"/>
                                  </p:stCondLst>
                                  <p:childTnLst>
                                    <p:set>
                                      <p:cBhvr>
                                        <p:cTn id="77" dur="1" fill="hold">
                                          <p:stCondLst>
                                            <p:cond delay="0"/>
                                          </p:stCondLst>
                                        </p:cTn>
                                        <p:tgtEl>
                                          <p:spTgt spid="7"/>
                                        </p:tgtEl>
                                        <p:attrNameLst>
                                          <p:attrName>style.visibility</p:attrName>
                                        </p:attrNameLst>
                                      </p:cBhvr>
                                      <p:to>
                                        <p:strVal val="visible"/>
                                      </p:to>
                                    </p:set>
                                  </p:childTnLst>
                                </p:cTn>
                              </p:par>
                              <p:par>
                                <p:cTn id="78" presetID="1" presetClass="entr" presetSubtype="0" fill="hold" nodeType="withEffect">
                                  <p:stCondLst>
                                    <p:cond delay="0"/>
                                  </p:stCondLst>
                                  <p:childTnLst>
                                    <p:set>
                                      <p:cBhvr>
                                        <p:cTn id="79" dur="1" fill="hold">
                                          <p:stCondLst>
                                            <p:cond delay="0"/>
                                          </p:stCondLst>
                                        </p:cTn>
                                        <p:tgtEl>
                                          <p:spTgt spid="8"/>
                                        </p:tgtEl>
                                        <p:attrNameLst>
                                          <p:attrName>style.visibility</p:attrName>
                                        </p:attrNameLst>
                                      </p:cBhvr>
                                      <p:to>
                                        <p:strVal val="visible"/>
                                      </p:to>
                                    </p:set>
                                  </p:childTnLst>
                                </p:cTn>
                              </p:par>
                              <p:par>
                                <p:cTn id="80" presetID="1" presetClass="entr" presetSubtype="0" fill="hold" nodeType="withEffect">
                                  <p:stCondLst>
                                    <p:cond delay="0"/>
                                  </p:stCondLst>
                                  <p:childTnLst>
                                    <p:set>
                                      <p:cBhvr>
                                        <p:cTn id="81" dur="1" fill="hold">
                                          <p:stCondLst>
                                            <p:cond delay="0"/>
                                          </p:stCondLst>
                                        </p:cTn>
                                        <p:tgtEl>
                                          <p:spTgt spid="9"/>
                                        </p:tgtEl>
                                        <p:attrNameLst>
                                          <p:attrName>style.visibility</p:attrName>
                                        </p:attrNameLst>
                                      </p:cBhvr>
                                      <p:to>
                                        <p:strVal val="visible"/>
                                      </p:to>
                                    </p:set>
                                  </p:childTnLst>
                                </p:cTn>
                              </p:par>
                              <p:par>
                                <p:cTn id="82" presetID="1" presetClass="entr" presetSubtype="0" fill="hold" nodeType="withEffect">
                                  <p:stCondLst>
                                    <p:cond delay="0"/>
                                  </p:stCondLst>
                                  <p:childTnLst>
                                    <p:set>
                                      <p:cBhvr>
                                        <p:cTn id="83" dur="1" fill="hold">
                                          <p:stCondLst>
                                            <p:cond delay="0"/>
                                          </p:stCondLst>
                                        </p:cTn>
                                        <p:tgtEl>
                                          <p:spTgt spid="10"/>
                                        </p:tgtEl>
                                        <p:attrNameLst>
                                          <p:attrName>style.visibility</p:attrName>
                                        </p:attrNameLst>
                                      </p:cBhvr>
                                      <p:to>
                                        <p:strVal val="visible"/>
                                      </p:to>
                                    </p:set>
                                  </p:childTnLst>
                                </p:cTn>
                              </p:par>
                              <p:par>
                                <p:cTn id="84" presetID="1" presetClass="entr" presetSubtype="0" fill="hold" nodeType="withEffect">
                                  <p:stCondLst>
                                    <p:cond delay="0"/>
                                  </p:stCondLst>
                                  <p:childTnLst>
                                    <p:set>
                                      <p:cBhvr>
                                        <p:cTn id="85" dur="1" fill="hold">
                                          <p:stCondLst>
                                            <p:cond delay="0"/>
                                          </p:stCondLst>
                                        </p:cTn>
                                        <p:tgtEl>
                                          <p:spTgt spid="11"/>
                                        </p:tgtEl>
                                        <p:attrNameLst>
                                          <p:attrName>style.visibility</p:attrName>
                                        </p:attrNameLst>
                                      </p:cBhvr>
                                      <p:to>
                                        <p:strVal val="visible"/>
                                      </p:to>
                                    </p:set>
                                  </p:childTnLst>
                                </p:cTn>
                              </p:par>
                              <p:par>
                                <p:cTn id="86" presetID="1" presetClass="entr" presetSubtype="0" fill="hold" nodeType="withEffect">
                                  <p:stCondLst>
                                    <p:cond delay="0"/>
                                  </p:stCondLst>
                                  <p:childTnLst>
                                    <p:set>
                                      <p:cBhvr>
                                        <p:cTn id="87" dur="1" fill="hold">
                                          <p:stCondLst>
                                            <p:cond delay="0"/>
                                          </p:stCondLst>
                                        </p:cTn>
                                        <p:tgtEl>
                                          <p:spTgt spid="12"/>
                                        </p:tgtEl>
                                        <p:attrNameLst>
                                          <p:attrName>style.visibility</p:attrName>
                                        </p:attrNameLst>
                                      </p:cBhvr>
                                      <p:to>
                                        <p:strVal val="visible"/>
                                      </p:to>
                                    </p:set>
                                  </p:childTnLst>
                                </p:cTn>
                              </p:par>
                              <p:par>
                                <p:cTn id="88" presetID="1" presetClass="exit" presetSubtype="0" fill="hold" nodeType="withEffect">
                                  <p:stCondLst>
                                    <p:cond delay="0"/>
                                  </p:stCondLst>
                                  <p:childTnLst>
                                    <p:set>
                                      <p:cBhvr>
                                        <p:cTn id="89" dur="1" fill="hold">
                                          <p:stCondLst>
                                            <p:cond delay="0"/>
                                          </p:stCondLst>
                                        </p:cTn>
                                        <p:tgtEl>
                                          <p:spTgt spid="5"/>
                                        </p:tgtEl>
                                        <p:attrNameLst>
                                          <p:attrName>style.visibility</p:attrName>
                                        </p:attrNameLst>
                                      </p:cBhvr>
                                      <p:to>
                                        <p:strVal val="hidden"/>
                                      </p:to>
                                    </p:set>
                                  </p:childTnLst>
                                </p:cTn>
                              </p:par>
                              <p:par>
                                <p:cTn id="90" presetID="1" presetClass="exit" presetSubtype="0" fill="hold" nodeType="withEffect">
                                  <p:stCondLst>
                                    <p:cond delay="0"/>
                                  </p:stCondLst>
                                  <p:childTnLst>
                                    <p:set>
                                      <p:cBhvr>
                                        <p:cTn id="91" dur="1" fill="hold">
                                          <p:stCondLst>
                                            <p:cond delay="0"/>
                                          </p:stCondLst>
                                        </p:cTn>
                                        <p:tgtEl>
                                          <p:spTgt spid="6"/>
                                        </p:tgtEl>
                                        <p:attrNameLst>
                                          <p:attrName>style.visibility</p:attrName>
                                        </p:attrNameLst>
                                      </p:cBhvr>
                                      <p:to>
                                        <p:strVal val="hidden"/>
                                      </p:to>
                                    </p:set>
                                  </p:childTnLst>
                                </p:cTn>
                              </p:par>
                              <p:par>
                                <p:cTn id="92" presetID="1" presetClass="exit" presetSubtype="0" fill="hold" nodeType="withEffect">
                                  <p:stCondLst>
                                    <p:cond delay="0"/>
                                  </p:stCondLst>
                                  <p:childTnLst>
                                    <p:set>
                                      <p:cBhvr>
                                        <p:cTn id="93" dur="1" fill="hold">
                                          <p:stCondLst>
                                            <p:cond delay="0"/>
                                          </p:stCondLst>
                                        </p:cTn>
                                        <p:tgtEl>
                                          <p:spTgt spid="7"/>
                                        </p:tgtEl>
                                        <p:attrNameLst>
                                          <p:attrName>style.visibility</p:attrName>
                                        </p:attrNameLst>
                                      </p:cBhvr>
                                      <p:to>
                                        <p:strVal val="hidden"/>
                                      </p:to>
                                    </p:set>
                                  </p:childTnLst>
                                </p:cTn>
                              </p:par>
                              <p:par>
                                <p:cTn id="94" presetID="1" presetClass="exit" presetSubtype="0" fill="hold" nodeType="withEffect">
                                  <p:stCondLst>
                                    <p:cond delay="0"/>
                                  </p:stCondLst>
                                  <p:childTnLst>
                                    <p:set>
                                      <p:cBhvr>
                                        <p:cTn id="95" dur="1" fill="hold">
                                          <p:stCondLst>
                                            <p:cond delay="0"/>
                                          </p:stCondLst>
                                        </p:cTn>
                                        <p:tgtEl>
                                          <p:spTgt spid="8"/>
                                        </p:tgtEl>
                                        <p:attrNameLst>
                                          <p:attrName>style.visibility</p:attrName>
                                        </p:attrNameLst>
                                      </p:cBhvr>
                                      <p:to>
                                        <p:strVal val="hidden"/>
                                      </p:to>
                                    </p:set>
                                  </p:childTnLst>
                                </p:cTn>
                              </p:par>
                              <p:par>
                                <p:cTn id="96" presetID="1" presetClass="exit" presetSubtype="0" fill="hold" nodeType="withEffect">
                                  <p:stCondLst>
                                    <p:cond delay="0"/>
                                  </p:stCondLst>
                                  <p:childTnLst>
                                    <p:set>
                                      <p:cBhvr>
                                        <p:cTn id="97" dur="1" fill="hold">
                                          <p:stCondLst>
                                            <p:cond delay="0"/>
                                          </p:stCondLst>
                                        </p:cTn>
                                        <p:tgtEl>
                                          <p:spTgt spid="9"/>
                                        </p:tgtEl>
                                        <p:attrNameLst>
                                          <p:attrName>style.visibility</p:attrName>
                                        </p:attrNameLst>
                                      </p:cBhvr>
                                      <p:to>
                                        <p:strVal val="hidden"/>
                                      </p:to>
                                    </p:set>
                                  </p:childTnLst>
                                </p:cTn>
                              </p:par>
                              <p:par>
                                <p:cTn id="98" presetID="1" presetClass="exit" presetSubtype="0" fill="hold" nodeType="withEffect">
                                  <p:stCondLst>
                                    <p:cond delay="0"/>
                                  </p:stCondLst>
                                  <p:childTnLst>
                                    <p:set>
                                      <p:cBhvr>
                                        <p:cTn id="99" dur="1" fill="hold">
                                          <p:stCondLst>
                                            <p:cond delay="0"/>
                                          </p:stCondLst>
                                        </p:cTn>
                                        <p:tgtEl>
                                          <p:spTgt spid="10"/>
                                        </p:tgtEl>
                                        <p:attrNameLst>
                                          <p:attrName>style.visibility</p:attrName>
                                        </p:attrNameLst>
                                      </p:cBhvr>
                                      <p:to>
                                        <p:strVal val="hidden"/>
                                      </p:to>
                                    </p:set>
                                  </p:childTnLst>
                                </p:cTn>
                              </p:par>
                              <p:par>
                                <p:cTn id="100" presetID="1" presetClass="exit" presetSubtype="0" fill="hold" nodeType="withEffect">
                                  <p:stCondLst>
                                    <p:cond delay="0"/>
                                  </p:stCondLst>
                                  <p:childTnLst>
                                    <p:set>
                                      <p:cBhvr>
                                        <p:cTn id="101" dur="1" fill="hold">
                                          <p:stCondLst>
                                            <p:cond delay="0"/>
                                          </p:stCondLst>
                                        </p:cTn>
                                        <p:tgtEl>
                                          <p:spTgt spid="11"/>
                                        </p:tgtEl>
                                        <p:attrNameLst>
                                          <p:attrName>style.visibility</p:attrName>
                                        </p:attrNameLst>
                                      </p:cBhvr>
                                      <p:to>
                                        <p:strVal val="hidden"/>
                                      </p:to>
                                    </p:set>
                                  </p:childTnLst>
                                </p:cTn>
                              </p:par>
                              <p:par>
                                <p:cTn id="102" presetID="1" presetClass="exit" presetSubtype="0" fill="hold" nodeType="withEffect">
                                  <p:stCondLst>
                                    <p:cond delay="0"/>
                                  </p:stCondLst>
                                  <p:childTnLst>
                                    <p:set>
                                      <p:cBhvr>
                                        <p:cTn id="103"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4" restart="whenNotActive" fill="hold" evtFilter="cancelBubble" nodeType="interactiveSeq">
                <p:stCondLst>
                  <p:cond evt="onClick" delay="0">
                    <p:tgtEl>
                      <p:spTgt spid="13"/>
                    </p:tgtEl>
                  </p:cond>
                </p:stCondLst>
                <p:endSync evt="end" delay="0">
                  <p:rtn val="all"/>
                </p:endSync>
                <p:childTnLst>
                  <p:par>
                    <p:cTn id="105" fill="hold">
                      <p:stCondLst>
                        <p:cond delay="0"/>
                      </p:stCondLst>
                      <p:childTnLst>
                        <p:par>
                          <p:cTn id="106" fill="hold">
                            <p:stCondLst>
                              <p:cond delay="0"/>
                            </p:stCondLst>
                            <p:childTnLst>
                              <p:par>
                                <p:cTn id="107" presetID="10" presetClass="entr" presetSubtype="0" fill="hold" nodeType="afterEffect">
                                  <p:stCondLst>
                                    <p:cond delay="0"/>
                                  </p:stCondLst>
                                  <p:childTnLst>
                                    <p:set>
                                      <p:cBhvr>
                                        <p:cTn id="108" dur="1" fill="hold">
                                          <p:stCondLst>
                                            <p:cond delay="0"/>
                                          </p:stCondLst>
                                        </p:cTn>
                                        <p:tgtEl>
                                          <p:spTgt spid="56"/>
                                        </p:tgtEl>
                                        <p:attrNameLst>
                                          <p:attrName>style.visibility</p:attrName>
                                        </p:attrNameLst>
                                      </p:cBhvr>
                                      <p:to>
                                        <p:strVal val="visible"/>
                                      </p:to>
                                    </p:set>
                                    <p:animEffect transition="in" filter="fade">
                                      <p:cBhvr>
                                        <p:cTn id="109" dur="2000"/>
                                        <p:tgtEl>
                                          <p:spTgt spid="56"/>
                                        </p:tgtEl>
                                      </p:cBhvr>
                                    </p:animEffect>
                                  </p:childTnLst>
                                </p:cTn>
                              </p:par>
                              <p:par>
                                <p:cTn id="110" presetID="1" presetClass="entr" presetSubtype="0" fill="hold" grpId="0" nodeType="withEffect">
                                  <p:stCondLst>
                                    <p:cond delay="0"/>
                                  </p:stCondLst>
                                  <p:childTnLst>
                                    <p:set>
                                      <p:cBhvr>
                                        <p:cTn id="111" dur="1" fill="hold">
                                          <p:stCondLst>
                                            <p:cond delay="0"/>
                                          </p:stCondLst>
                                        </p:cTn>
                                        <p:tgtEl>
                                          <p:spTgt spid="53"/>
                                        </p:tgtEl>
                                        <p:attrNameLst>
                                          <p:attrName>style.visibility</p:attrName>
                                        </p:attrNameLst>
                                      </p:cBhvr>
                                      <p:to>
                                        <p:strVal val="visible"/>
                                      </p:to>
                                    </p:set>
                                  </p:childTnLst>
                                </p:cTn>
                              </p:par>
                              <p:par>
                                <p:cTn id="112" presetID="22" presetClass="entr" presetSubtype="1" fill="hold" nodeType="withEffect">
                                  <p:stCondLst>
                                    <p:cond delay="0"/>
                                  </p:stCondLst>
                                  <p:childTnLst>
                                    <p:set>
                                      <p:cBhvr>
                                        <p:cTn id="113" dur="1" fill="hold">
                                          <p:stCondLst>
                                            <p:cond delay="0"/>
                                          </p:stCondLst>
                                        </p:cTn>
                                        <p:tgtEl>
                                          <p:spTgt spid="101406"/>
                                        </p:tgtEl>
                                        <p:attrNameLst>
                                          <p:attrName>style.visibility</p:attrName>
                                        </p:attrNameLst>
                                      </p:cBhvr>
                                      <p:to>
                                        <p:strVal val="visible"/>
                                      </p:to>
                                    </p:set>
                                    <p:animEffect transition="in" filter="wipe(up)">
                                      <p:cBhvr>
                                        <p:cTn id="114" dur="1000"/>
                                        <p:tgtEl>
                                          <p:spTgt spid="101406"/>
                                        </p:tgtEl>
                                      </p:cBhvr>
                                    </p:animEffect>
                                  </p:childTnLst>
                                </p:cTn>
                              </p:par>
                              <p:par>
                                <p:cTn id="115" presetID="18" presetClass="entr" presetSubtype="12" fill="hold" nodeType="withEffect">
                                  <p:stCondLst>
                                    <p:cond delay="0"/>
                                  </p:stCondLst>
                                  <p:childTnLst>
                                    <p:set>
                                      <p:cBhvr>
                                        <p:cTn id="116" dur="1" fill="hold">
                                          <p:stCondLst>
                                            <p:cond delay="0"/>
                                          </p:stCondLst>
                                        </p:cTn>
                                        <p:tgtEl>
                                          <p:spTgt spid="101407"/>
                                        </p:tgtEl>
                                        <p:attrNameLst>
                                          <p:attrName>style.visibility</p:attrName>
                                        </p:attrNameLst>
                                      </p:cBhvr>
                                      <p:to>
                                        <p:strVal val="visible"/>
                                      </p:to>
                                    </p:set>
                                    <p:animEffect transition="in" filter="strips(downLeft)">
                                      <p:cBhvr>
                                        <p:cTn id="117" dur="500"/>
                                        <p:tgtEl>
                                          <p:spTgt spid="101407"/>
                                        </p:tgtEl>
                                      </p:cBhvr>
                                    </p:animEffect>
                                  </p:childTnLst>
                                </p:cTn>
                              </p:par>
                              <p:par>
                                <p:cTn id="118" presetID="18" presetClass="entr" presetSubtype="12" fill="hold" nodeType="withEffect">
                                  <p:stCondLst>
                                    <p:cond delay="0"/>
                                  </p:stCondLst>
                                  <p:childTnLst>
                                    <p:set>
                                      <p:cBhvr>
                                        <p:cTn id="119" dur="1" fill="hold">
                                          <p:stCondLst>
                                            <p:cond delay="0"/>
                                          </p:stCondLst>
                                        </p:cTn>
                                        <p:tgtEl>
                                          <p:spTgt spid="4"/>
                                        </p:tgtEl>
                                        <p:attrNameLst>
                                          <p:attrName>style.visibility</p:attrName>
                                        </p:attrNameLst>
                                      </p:cBhvr>
                                      <p:to>
                                        <p:strVal val="visible"/>
                                      </p:to>
                                    </p:set>
                                    <p:animEffect transition="in" filter="strips(downLeft)">
                                      <p:cBhvr>
                                        <p:cTn id="120" dur="500"/>
                                        <p:tgtEl>
                                          <p:spTgt spid="4"/>
                                        </p:tgtEl>
                                      </p:cBhvr>
                                    </p:animEffect>
                                  </p:childTnLst>
                                </p:cTn>
                              </p:par>
                              <p:par>
                                <p:cTn id="121" presetID="1" presetClass="exit" presetSubtype="0" fill="hold" nodeType="withEffect">
                                  <p:stCondLst>
                                    <p:cond delay="0"/>
                                  </p:stCondLst>
                                  <p:childTnLst>
                                    <p:set>
                                      <p:cBhvr>
                                        <p:cTn id="122" dur="1" fill="hold">
                                          <p:stCondLst>
                                            <p:cond delay="0"/>
                                          </p:stCondLst>
                                        </p:cTn>
                                        <p:tgtEl>
                                          <p:spTgt spid="5"/>
                                        </p:tgtEl>
                                        <p:attrNameLst>
                                          <p:attrName>style.visibility</p:attrName>
                                        </p:attrNameLst>
                                      </p:cBhvr>
                                      <p:to>
                                        <p:strVal val="hidden"/>
                                      </p:to>
                                    </p:set>
                                  </p:childTnLst>
                                </p:cTn>
                              </p:par>
                              <p:par>
                                <p:cTn id="123" presetID="1" presetClass="exit" presetSubtype="0" fill="hold" nodeType="withEffect">
                                  <p:stCondLst>
                                    <p:cond delay="0"/>
                                  </p:stCondLst>
                                  <p:childTnLst>
                                    <p:set>
                                      <p:cBhvr>
                                        <p:cTn id="124" dur="1" fill="hold">
                                          <p:stCondLst>
                                            <p:cond delay="0"/>
                                          </p:stCondLst>
                                        </p:cTn>
                                        <p:tgtEl>
                                          <p:spTgt spid="6"/>
                                        </p:tgtEl>
                                        <p:attrNameLst>
                                          <p:attrName>style.visibility</p:attrName>
                                        </p:attrNameLst>
                                      </p:cBhvr>
                                      <p:to>
                                        <p:strVal val="hidden"/>
                                      </p:to>
                                    </p:set>
                                  </p:childTnLst>
                                </p:cTn>
                              </p:par>
                              <p:par>
                                <p:cTn id="125" presetID="1" presetClass="exit" presetSubtype="0" fill="hold" nodeType="withEffect">
                                  <p:stCondLst>
                                    <p:cond delay="0"/>
                                  </p:stCondLst>
                                  <p:childTnLst>
                                    <p:set>
                                      <p:cBhvr>
                                        <p:cTn id="126" dur="1" fill="hold">
                                          <p:stCondLst>
                                            <p:cond delay="0"/>
                                          </p:stCondLst>
                                        </p:cTn>
                                        <p:tgtEl>
                                          <p:spTgt spid="7"/>
                                        </p:tgtEl>
                                        <p:attrNameLst>
                                          <p:attrName>style.visibility</p:attrName>
                                        </p:attrNameLst>
                                      </p:cBhvr>
                                      <p:to>
                                        <p:strVal val="hidden"/>
                                      </p:to>
                                    </p:set>
                                  </p:childTnLst>
                                </p:cTn>
                              </p:par>
                              <p:par>
                                <p:cTn id="127" presetID="1" presetClass="exit" presetSubtype="0" fill="hold" nodeType="withEffect">
                                  <p:stCondLst>
                                    <p:cond delay="0"/>
                                  </p:stCondLst>
                                  <p:childTnLst>
                                    <p:set>
                                      <p:cBhvr>
                                        <p:cTn id="128" dur="1" fill="hold">
                                          <p:stCondLst>
                                            <p:cond delay="0"/>
                                          </p:stCondLst>
                                        </p:cTn>
                                        <p:tgtEl>
                                          <p:spTgt spid="8"/>
                                        </p:tgtEl>
                                        <p:attrNameLst>
                                          <p:attrName>style.visibility</p:attrName>
                                        </p:attrNameLst>
                                      </p:cBhvr>
                                      <p:to>
                                        <p:strVal val="hidden"/>
                                      </p:to>
                                    </p:set>
                                  </p:childTnLst>
                                </p:cTn>
                              </p:par>
                              <p:par>
                                <p:cTn id="129" presetID="1" presetClass="exit" presetSubtype="0" fill="hold" nodeType="withEffect">
                                  <p:stCondLst>
                                    <p:cond delay="0"/>
                                  </p:stCondLst>
                                  <p:childTnLst>
                                    <p:set>
                                      <p:cBhvr>
                                        <p:cTn id="130" dur="1" fill="hold">
                                          <p:stCondLst>
                                            <p:cond delay="0"/>
                                          </p:stCondLst>
                                        </p:cTn>
                                        <p:tgtEl>
                                          <p:spTgt spid="9"/>
                                        </p:tgtEl>
                                        <p:attrNameLst>
                                          <p:attrName>style.visibility</p:attrName>
                                        </p:attrNameLst>
                                      </p:cBhvr>
                                      <p:to>
                                        <p:strVal val="hidden"/>
                                      </p:to>
                                    </p:set>
                                  </p:childTnLst>
                                </p:cTn>
                              </p:par>
                              <p:par>
                                <p:cTn id="131" presetID="1" presetClass="exit" presetSubtype="0" fill="hold" nodeType="withEffect">
                                  <p:stCondLst>
                                    <p:cond delay="0"/>
                                  </p:stCondLst>
                                  <p:childTnLst>
                                    <p:set>
                                      <p:cBhvr>
                                        <p:cTn id="132" dur="1" fill="hold">
                                          <p:stCondLst>
                                            <p:cond delay="0"/>
                                          </p:stCondLst>
                                        </p:cTn>
                                        <p:tgtEl>
                                          <p:spTgt spid="10"/>
                                        </p:tgtEl>
                                        <p:attrNameLst>
                                          <p:attrName>style.visibility</p:attrName>
                                        </p:attrNameLst>
                                      </p:cBhvr>
                                      <p:to>
                                        <p:strVal val="hidden"/>
                                      </p:to>
                                    </p:set>
                                  </p:childTnLst>
                                </p:cTn>
                              </p:par>
                              <p:par>
                                <p:cTn id="133" presetID="1" presetClass="exit" presetSubtype="0" fill="hold" nodeType="withEffect">
                                  <p:stCondLst>
                                    <p:cond delay="0"/>
                                  </p:stCondLst>
                                  <p:childTnLst>
                                    <p:set>
                                      <p:cBhvr>
                                        <p:cTn id="134" dur="1" fill="hold">
                                          <p:stCondLst>
                                            <p:cond delay="0"/>
                                          </p:stCondLst>
                                        </p:cTn>
                                        <p:tgtEl>
                                          <p:spTgt spid="11"/>
                                        </p:tgtEl>
                                        <p:attrNameLst>
                                          <p:attrName>style.visibility</p:attrName>
                                        </p:attrNameLst>
                                      </p:cBhvr>
                                      <p:to>
                                        <p:strVal val="hidden"/>
                                      </p:to>
                                    </p:set>
                                  </p:childTnLst>
                                </p:cTn>
                              </p:par>
                              <p:par>
                                <p:cTn id="135" presetID="1" presetClass="exit" presetSubtype="0" fill="hold" nodeType="withEffect">
                                  <p:stCondLst>
                                    <p:cond delay="0"/>
                                  </p:stCondLst>
                                  <p:childTnLst>
                                    <p:set>
                                      <p:cBhvr>
                                        <p:cTn id="136" dur="1" fill="hold">
                                          <p:stCondLst>
                                            <p:cond delay="0"/>
                                          </p:stCondLst>
                                        </p:cTn>
                                        <p:tgtEl>
                                          <p:spTgt spid="12"/>
                                        </p:tgtEl>
                                        <p:attrNameLst>
                                          <p:attrName>style.visibility</p:attrName>
                                        </p:attrNameLst>
                                      </p:cBhvr>
                                      <p:to>
                                        <p:strVal val="hidden"/>
                                      </p:to>
                                    </p:set>
                                  </p:childTnLst>
                                </p:cTn>
                              </p:par>
                            </p:childTnLst>
                          </p:cTn>
                        </p:par>
                      </p:childTnLst>
                    </p:cTn>
                  </p:par>
                  <p:par>
                    <p:cTn id="137" fill="hold">
                      <p:stCondLst>
                        <p:cond delay="indefinite"/>
                      </p:stCondLst>
                      <p:childTnLst>
                        <p:par>
                          <p:cTn id="138" fill="hold">
                            <p:stCondLst>
                              <p:cond delay="0"/>
                            </p:stCondLst>
                            <p:childTnLst>
                              <p:par>
                                <p:cTn id="139" presetID="1" presetClass="exit" presetSubtype="0" fill="hold" nodeType="clickEffect">
                                  <p:stCondLst>
                                    <p:cond delay="0"/>
                                  </p:stCondLst>
                                  <p:childTnLst>
                                    <p:set>
                                      <p:cBhvr>
                                        <p:cTn id="140" dur="1" fill="hold">
                                          <p:stCondLst>
                                            <p:cond delay="0"/>
                                          </p:stCondLst>
                                        </p:cTn>
                                        <p:tgtEl>
                                          <p:spTgt spid="101406"/>
                                        </p:tgtEl>
                                        <p:attrNameLst>
                                          <p:attrName>style.visibility</p:attrName>
                                        </p:attrNameLst>
                                      </p:cBhvr>
                                      <p:to>
                                        <p:strVal val="hidden"/>
                                      </p:to>
                                    </p:set>
                                  </p:childTnLst>
                                </p:cTn>
                              </p:par>
                              <p:par>
                                <p:cTn id="141" presetID="1" presetClass="exit" presetSubtype="0" fill="hold" grpId="1" nodeType="withEffect">
                                  <p:stCondLst>
                                    <p:cond delay="0"/>
                                  </p:stCondLst>
                                  <p:childTnLst>
                                    <p:set>
                                      <p:cBhvr>
                                        <p:cTn id="142" dur="1" fill="hold">
                                          <p:stCondLst>
                                            <p:cond delay="0"/>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43" restart="whenNotActive" fill="hold" evtFilter="cancelBubble" nodeType="interactiveSeq">
                <p:stCondLst>
                  <p:cond evt="onClick" delay="0">
                    <p:tgtEl>
                      <p:spTgt spid="14"/>
                    </p:tgtEl>
                  </p:cond>
                </p:stCondLst>
                <p:endSync evt="end" delay="0">
                  <p:rtn val="all"/>
                </p:endSync>
                <p:childTnLst>
                  <p:par>
                    <p:cTn id="144" fill="hold">
                      <p:stCondLst>
                        <p:cond delay="0"/>
                      </p:stCondLst>
                      <p:childTnLst>
                        <p:par>
                          <p:cTn id="145" fill="hold">
                            <p:stCondLst>
                              <p:cond delay="0"/>
                            </p:stCondLst>
                            <p:childTnLst>
                              <p:par>
                                <p:cTn id="146" presetID="22" presetClass="entr" presetSubtype="1" fill="hold" nodeType="clickEffect">
                                  <p:stCondLst>
                                    <p:cond delay="0"/>
                                  </p:stCondLst>
                                  <p:childTnLst>
                                    <p:set>
                                      <p:cBhvr>
                                        <p:cTn id="147" dur="1" fill="hold">
                                          <p:stCondLst>
                                            <p:cond delay="0"/>
                                          </p:stCondLst>
                                        </p:cTn>
                                        <p:tgtEl>
                                          <p:spTgt spid="101419"/>
                                        </p:tgtEl>
                                        <p:attrNameLst>
                                          <p:attrName>style.visibility</p:attrName>
                                        </p:attrNameLst>
                                      </p:cBhvr>
                                      <p:to>
                                        <p:strVal val="visible"/>
                                      </p:to>
                                    </p:set>
                                    <p:animEffect transition="in" filter="wipe(up)">
                                      <p:cBhvr>
                                        <p:cTn id="148" dur="1000"/>
                                        <p:tgtEl>
                                          <p:spTgt spid="101419"/>
                                        </p:tgtEl>
                                      </p:cBhvr>
                                    </p:animEffect>
                                  </p:childTnLst>
                                </p:cTn>
                              </p:par>
                              <p:par>
                                <p:cTn id="149" presetID="1" presetClass="entr" presetSubtype="0" fill="hold" grpId="0" nodeType="withEffect">
                                  <p:stCondLst>
                                    <p:cond delay="0"/>
                                  </p:stCondLst>
                                  <p:childTnLst>
                                    <p:set>
                                      <p:cBhvr>
                                        <p:cTn id="150" dur="1" fill="hold">
                                          <p:stCondLst>
                                            <p:cond delay="0"/>
                                          </p:stCondLst>
                                        </p:cTn>
                                        <p:tgtEl>
                                          <p:spTgt spid="54"/>
                                        </p:tgtEl>
                                        <p:attrNameLst>
                                          <p:attrName>style.visibility</p:attrName>
                                        </p:attrNameLst>
                                      </p:cBhvr>
                                      <p:to>
                                        <p:strVal val="visible"/>
                                      </p:to>
                                    </p:set>
                                  </p:childTnLst>
                                </p:cTn>
                              </p:par>
                              <p:par>
                                <p:cTn id="151" presetID="18" presetClass="entr" presetSubtype="12" fill="hold" nodeType="withEffect">
                                  <p:stCondLst>
                                    <p:cond delay="0"/>
                                  </p:stCondLst>
                                  <p:childTnLst>
                                    <p:set>
                                      <p:cBhvr>
                                        <p:cTn id="152" dur="1" fill="hold">
                                          <p:stCondLst>
                                            <p:cond delay="0"/>
                                          </p:stCondLst>
                                        </p:cTn>
                                        <p:tgtEl>
                                          <p:spTgt spid="6"/>
                                        </p:tgtEl>
                                        <p:attrNameLst>
                                          <p:attrName>style.visibility</p:attrName>
                                        </p:attrNameLst>
                                      </p:cBhvr>
                                      <p:to>
                                        <p:strVal val="visible"/>
                                      </p:to>
                                    </p:set>
                                    <p:animEffect transition="in" filter="strips(downLeft)">
                                      <p:cBhvr>
                                        <p:cTn id="153" dur="500"/>
                                        <p:tgtEl>
                                          <p:spTgt spid="6"/>
                                        </p:tgtEl>
                                      </p:cBhvr>
                                    </p:animEffect>
                                  </p:childTnLst>
                                </p:cTn>
                              </p:par>
                              <p:par>
                                <p:cTn id="154" presetID="1" presetClass="exit" presetSubtype="0" fill="hold" nodeType="withEffect">
                                  <p:stCondLst>
                                    <p:cond delay="0"/>
                                  </p:stCondLst>
                                  <p:childTnLst>
                                    <p:set>
                                      <p:cBhvr>
                                        <p:cTn id="155" dur="1" fill="hold">
                                          <p:stCondLst>
                                            <p:cond delay="0"/>
                                          </p:stCondLst>
                                        </p:cTn>
                                        <p:tgtEl>
                                          <p:spTgt spid="5"/>
                                        </p:tgtEl>
                                        <p:attrNameLst>
                                          <p:attrName>style.visibility</p:attrName>
                                        </p:attrNameLst>
                                      </p:cBhvr>
                                      <p:to>
                                        <p:strVal val="hidden"/>
                                      </p:to>
                                    </p:set>
                                  </p:childTnLst>
                                </p:cTn>
                              </p:par>
                              <p:par>
                                <p:cTn id="156" presetID="1" presetClass="exit" presetSubtype="0" fill="hold" nodeType="withEffect">
                                  <p:stCondLst>
                                    <p:cond delay="0"/>
                                  </p:stCondLst>
                                  <p:childTnLst>
                                    <p:set>
                                      <p:cBhvr>
                                        <p:cTn id="157" dur="1" fill="hold">
                                          <p:stCondLst>
                                            <p:cond delay="0"/>
                                          </p:stCondLst>
                                        </p:cTn>
                                        <p:tgtEl>
                                          <p:spTgt spid="7"/>
                                        </p:tgtEl>
                                        <p:attrNameLst>
                                          <p:attrName>style.visibility</p:attrName>
                                        </p:attrNameLst>
                                      </p:cBhvr>
                                      <p:to>
                                        <p:strVal val="hidden"/>
                                      </p:to>
                                    </p:set>
                                  </p:childTnLst>
                                </p:cTn>
                              </p:par>
                              <p:par>
                                <p:cTn id="158" presetID="1" presetClass="exit" presetSubtype="0" fill="hold" nodeType="withEffect">
                                  <p:stCondLst>
                                    <p:cond delay="0"/>
                                  </p:stCondLst>
                                  <p:childTnLst>
                                    <p:set>
                                      <p:cBhvr>
                                        <p:cTn id="159" dur="1" fill="hold">
                                          <p:stCondLst>
                                            <p:cond delay="0"/>
                                          </p:stCondLst>
                                        </p:cTn>
                                        <p:tgtEl>
                                          <p:spTgt spid="8"/>
                                        </p:tgtEl>
                                        <p:attrNameLst>
                                          <p:attrName>style.visibility</p:attrName>
                                        </p:attrNameLst>
                                      </p:cBhvr>
                                      <p:to>
                                        <p:strVal val="hidden"/>
                                      </p:to>
                                    </p:set>
                                  </p:childTnLst>
                                </p:cTn>
                              </p:par>
                              <p:par>
                                <p:cTn id="160" presetID="1" presetClass="exit" presetSubtype="0" fill="hold" nodeType="withEffect">
                                  <p:stCondLst>
                                    <p:cond delay="0"/>
                                  </p:stCondLst>
                                  <p:childTnLst>
                                    <p:set>
                                      <p:cBhvr>
                                        <p:cTn id="161" dur="1" fill="hold">
                                          <p:stCondLst>
                                            <p:cond delay="0"/>
                                          </p:stCondLst>
                                        </p:cTn>
                                        <p:tgtEl>
                                          <p:spTgt spid="9"/>
                                        </p:tgtEl>
                                        <p:attrNameLst>
                                          <p:attrName>style.visibility</p:attrName>
                                        </p:attrNameLst>
                                      </p:cBhvr>
                                      <p:to>
                                        <p:strVal val="hidden"/>
                                      </p:to>
                                    </p:set>
                                  </p:childTnLst>
                                </p:cTn>
                              </p:par>
                              <p:par>
                                <p:cTn id="162" presetID="1" presetClass="exit" presetSubtype="0" fill="hold" nodeType="withEffect">
                                  <p:stCondLst>
                                    <p:cond delay="0"/>
                                  </p:stCondLst>
                                  <p:childTnLst>
                                    <p:set>
                                      <p:cBhvr>
                                        <p:cTn id="163" dur="1" fill="hold">
                                          <p:stCondLst>
                                            <p:cond delay="0"/>
                                          </p:stCondLst>
                                        </p:cTn>
                                        <p:tgtEl>
                                          <p:spTgt spid="10"/>
                                        </p:tgtEl>
                                        <p:attrNameLst>
                                          <p:attrName>style.visibility</p:attrName>
                                        </p:attrNameLst>
                                      </p:cBhvr>
                                      <p:to>
                                        <p:strVal val="hidden"/>
                                      </p:to>
                                    </p:set>
                                  </p:childTnLst>
                                </p:cTn>
                              </p:par>
                              <p:par>
                                <p:cTn id="164" presetID="1" presetClass="exit" presetSubtype="0" fill="hold" nodeType="withEffect">
                                  <p:stCondLst>
                                    <p:cond delay="0"/>
                                  </p:stCondLst>
                                  <p:childTnLst>
                                    <p:set>
                                      <p:cBhvr>
                                        <p:cTn id="165" dur="1" fill="hold">
                                          <p:stCondLst>
                                            <p:cond delay="0"/>
                                          </p:stCondLst>
                                        </p:cTn>
                                        <p:tgtEl>
                                          <p:spTgt spid="11"/>
                                        </p:tgtEl>
                                        <p:attrNameLst>
                                          <p:attrName>style.visibility</p:attrName>
                                        </p:attrNameLst>
                                      </p:cBhvr>
                                      <p:to>
                                        <p:strVal val="hidden"/>
                                      </p:to>
                                    </p:set>
                                  </p:childTnLst>
                                </p:cTn>
                              </p:par>
                              <p:par>
                                <p:cTn id="166" presetID="1" presetClass="exit" presetSubtype="0" fill="hold" nodeType="withEffect">
                                  <p:stCondLst>
                                    <p:cond delay="0"/>
                                  </p:stCondLst>
                                  <p:childTnLst>
                                    <p:set>
                                      <p:cBhvr>
                                        <p:cTn id="167" dur="1" fill="hold">
                                          <p:stCondLst>
                                            <p:cond delay="0"/>
                                          </p:stCondLst>
                                        </p:cTn>
                                        <p:tgtEl>
                                          <p:spTgt spid="12"/>
                                        </p:tgtEl>
                                        <p:attrNameLst>
                                          <p:attrName>style.visibility</p:attrName>
                                        </p:attrNameLst>
                                      </p:cBhvr>
                                      <p:to>
                                        <p:strVal val="hidden"/>
                                      </p:to>
                                    </p:set>
                                  </p:childTnLst>
                                </p:cTn>
                              </p:par>
                            </p:childTnLst>
                          </p:cTn>
                        </p:par>
                      </p:childTnLst>
                    </p:cTn>
                  </p:par>
                  <p:par>
                    <p:cTn id="168" fill="hold">
                      <p:stCondLst>
                        <p:cond delay="indefinite"/>
                      </p:stCondLst>
                      <p:childTnLst>
                        <p:par>
                          <p:cTn id="169" fill="hold">
                            <p:stCondLst>
                              <p:cond delay="0"/>
                            </p:stCondLst>
                            <p:childTnLst>
                              <p:par>
                                <p:cTn id="170" presetID="1" presetClass="exit" presetSubtype="0" fill="hold" nodeType="clickEffect">
                                  <p:stCondLst>
                                    <p:cond delay="0"/>
                                  </p:stCondLst>
                                  <p:childTnLst>
                                    <p:set>
                                      <p:cBhvr>
                                        <p:cTn id="171" dur="1" fill="hold">
                                          <p:stCondLst>
                                            <p:cond delay="0"/>
                                          </p:stCondLst>
                                        </p:cTn>
                                        <p:tgtEl>
                                          <p:spTgt spid="101419"/>
                                        </p:tgtEl>
                                        <p:attrNameLst>
                                          <p:attrName>style.visibility</p:attrName>
                                        </p:attrNameLst>
                                      </p:cBhvr>
                                      <p:to>
                                        <p:strVal val="hidden"/>
                                      </p:to>
                                    </p:set>
                                  </p:childTnLst>
                                </p:cTn>
                              </p:par>
                              <p:par>
                                <p:cTn id="172" presetID="1" presetClass="exit" presetSubtype="0" fill="hold" grpId="1" nodeType="withEffect">
                                  <p:stCondLst>
                                    <p:cond delay="0"/>
                                  </p:stCondLst>
                                  <p:childTnLst>
                                    <p:set>
                                      <p:cBhvr>
                                        <p:cTn id="173" dur="1" fill="hold">
                                          <p:stCondLst>
                                            <p:cond delay="0"/>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74" restart="whenNotActive" fill="hold" evtFilter="cancelBubble" nodeType="interactiveSeq">
                <p:stCondLst>
                  <p:cond evt="onClick" delay="0">
                    <p:tgtEl>
                      <p:spTgt spid="15"/>
                    </p:tgtEl>
                  </p:cond>
                </p:stCondLst>
                <p:endSync evt="end" delay="0">
                  <p:rtn val="all"/>
                </p:endSync>
                <p:childTnLst>
                  <p:par>
                    <p:cTn id="175" fill="hold">
                      <p:stCondLst>
                        <p:cond delay="0"/>
                      </p:stCondLst>
                      <p:childTnLst>
                        <p:par>
                          <p:cTn id="176" fill="hold">
                            <p:stCondLst>
                              <p:cond delay="0"/>
                            </p:stCondLst>
                            <p:childTnLst>
                              <p:par>
                                <p:cTn id="177" presetID="18" presetClass="entr" presetSubtype="12" fill="hold" nodeType="clickEffect">
                                  <p:stCondLst>
                                    <p:cond delay="0"/>
                                  </p:stCondLst>
                                  <p:childTnLst>
                                    <p:set>
                                      <p:cBhvr>
                                        <p:cTn id="178" dur="1" fill="hold">
                                          <p:stCondLst>
                                            <p:cond delay="0"/>
                                          </p:stCondLst>
                                        </p:cTn>
                                        <p:tgtEl>
                                          <p:spTgt spid="101418"/>
                                        </p:tgtEl>
                                        <p:attrNameLst>
                                          <p:attrName>style.visibility</p:attrName>
                                        </p:attrNameLst>
                                      </p:cBhvr>
                                      <p:to>
                                        <p:strVal val="visible"/>
                                      </p:to>
                                    </p:set>
                                    <p:animEffect transition="in" filter="strips(downLeft)">
                                      <p:cBhvr>
                                        <p:cTn id="179" dur="500"/>
                                        <p:tgtEl>
                                          <p:spTgt spid="101418"/>
                                        </p:tgtEl>
                                      </p:cBhvr>
                                    </p:animEffect>
                                  </p:childTnLst>
                                </p:cTn>
                              </p:par>
                              <p:par>
                                <p:cTn id="180" presetID="1" presetClass="entr" presetSubtype="0" fill="hold" grpId="0" nodeType="withEffect">
                                  <p:stCondLst>
                                    <p:cond delay="0"/>
                                  </p:stCondLst>
                                  <p:childTnLst>
                                    <p:set>
                                      <p:cBhvr>
                                        <p:cTn id="181" dur="1" fill="hold">
                                          <p:stCondLst>
                                            <p:cond delay="0"/>
                                          </p:stCondLst>
                                        </p:cTn>
                                        <p:tgtEl>
                                          <p:spTgt spid="58"/>
                                        </p:tgtEl>
                                        <p:attrNameLst>
                                          <p:attrName>style.visibility</p:attrName>
                                        </p:attrNameLst>
                                      </p:cBhvr>
                                      <p:to>
                                        <p:strVal val="visible"/>
                                      </p:to>
                                    </p:set>
                                  </p:childTnLst>
                                </p:cTn>
                              </p:par>
                            </p:childTnLst>
                          </p:cTn>
                        </p:par>
                        <p:par>
                          <p:cTn id="182" fill="hold">
                            <p:stCondLst>
                              <p:cond delay="500"/>
                            </p:stCondLst>
                            <p:childTnLst>
                              <p:par>
                                <p:cTn id="183" presetID="22" presetClass="entr" presetSubtype="1" fill="hold" nodeType="afterEffect">
                                  <p:stCondLst>
                                    <p:cond delay="0"/>
                                  </p:stCondLst>
                                  <p:childTnLst>
                                    <p:set>
                                      <p:cBhvr>
                                        <p:cTn id="184" dur="1" fill="hold">
                                          <p:stCondLst>
                                            <p:cond delay="0"/>
                                          </p:stCondLst>
                                        </p:cTn>
                                        <p:tgtEl>
                                          <p:spTgt spid="101417"/>
                                        </p:tgtEl>
                                        <p:attrNameLst>
                                          <p:attrName>style.visibility</p:attrName>
                                        </p:attrNameLst>
                                      </p:cBhvr>
                                      <p:to>
                                        <p:strVal val="visible"/>
                                      </p:to>
                                    </p:set>
                                    <p:animEffect transition="in" filter="wipe(up)">
                                      <p:cBhvr>
                                        <p:cTn id="185" dur="2000"/>
                                        <p:tgtEl>
                                          <p:spTgt spid="101417"/>
                                        </p:tgtEl>
                                      </p:cBhvr>
                                    </p:animEffect>
                                  </p:childTnLst>
                                </p:cTn>
                              </p:par>
                              <p:par>
                                <p:cTn id="186" presetID="18" presetClass="entr" presetSubtype="12" fill="hold" nodeType="withEffect">
                                  <p:stCondLst>
                                    <p:cond delay="0"/>
                                  </p:stCondLst>
                                  <p:childTnLst>
                                    <p:set>
                                      <p:cBhvr>
                                        <p:cTn id="187" dur="1" fill="hold">
                                          <p:stCondLst>
                                            <p:cond delay="0"/>
                                          </p:stCondLst>
                                        </p:cTn>
                                        <p:tgtEl>
                                          <p:spTgt spid="5"/>
                                        </p:tgtEl>
                                        <p:attrNameLst>
                                          <p:attrName>style.visibility</p:attrName>
                                        </p:attrNameLst>
                                      </p:cBhvr>
                                      <p:to>
                                        <p:strVal val="visible"/>
                                      </p:to>
                                    </p:set>
                                    <p:animEffect transition="in" filter="strips(downLeft)">
                                      <p:cBhvr>
                                        <p:cTn id="188" dur="500"/>
                                        <p:tgtEl>
                                          <p:spTgt spid="5"/>
                                        </p:tgtEl>
                                      </p:cBhvr>
                                    </p:animEffect>
                                  </p:childTnLst>
                                </p:cTn>
                              </p:par>
                              <p:par>
                                <p:cTn id="189" presetID="1" presetClass="exit" presetSubtype="0" fill="hold" nodeType="withEffect">
                                  <p:stCondLst>
                                    <p:cond delay="0"/>
                                  </p:stCondLst>
                                  <p:childTnLst>
                                    <p:set>
                                      <p:cBhvr>
                                        <p:cTn id="190" dur="1" fill="hold">
                                          <p:stCondLst>
                                            <p:cond delay="0"/>
                                          </p:stCondLst>
                                        </p:cTn>
                                        <p:tgtEl>
                                          <p:spTgt spid="6"/>
                                        </p:tgtEl>
                                        <p:attrNameLst>
                                          <p:attrName>style.visibility</p:attrName>
                                        </p:attrNameLst>
                                      </p:cBhvr>
                                      <p:to>
                                        <p:strVal val="hidden"/>
                                      </p:to>
                                    </p:set>
                                  </p:childTnLst>
                                </p:cTn>
                              </p:par>
                              <p:par>
                                <p:cTn id="191" presetID="1" presetClass="exit" presetSubtype="0" fill="hold" nodeType="withEffect">
                                  <p:stCondLst>
                                    <p:cond delay="0"/>
                                  </p:stCondLst>
                                  <p:childTnLst>
                                    <p:set>
                                      <p:cBhvr>
                                        <p:cTn id="192" dur="1" fill="hold">
                                          <p:stCondLst>
                                            <p:cond delay="0"/>
                                          </p:stCondLst>
                                        </p:cTn>
                                        <p:tgtEl>
                                          <p:spTgt spid="7"/>
                                        </p:tgtEl>
                                        <p:attrNameLst>
                                          <p:attrName>style.visibility</p:attrName>
                                        </p:attrNameLst>
                                      </p:cBhvr>
                                      <p:to>
                                        <p:strVal val="hidden"/>
                                      </p:to>
                                    </p:set>
                                  </p:childTnLst>
                                </p:cTn>
                              </p:par>
                              <p:par>
                                <p:cTn id="193" presetID="1" presetClass="exit" presetSubtype="0" fill="hold" nodeType="withEffect">
                                  <p:stCondLst>
                                    <p:cond delay="0"/>
                                  </p:stCondLst>
                                  <p:childTnLst>
                                    <p:set>
                                      <p:cBhvr>
                                        <p:cTn id="194" dur="1" fill="hold">
                                          <p:stCondLst>
                                            <p:cond delay="0"/>
                                          </p:stCondLst>
                                        </p:cTn>
                                        <p:tgtEl>
                                          <p:spTgt spid="8"/>
                                        </p:tgtEl>
                                        <p:attrNameLst>
                                          <p:attrName>style.visibility</p:attrName>
                                        </p:attrNameLst>
                                      </p:cBhvr>
                                      <p:to>
                                        <p:strVal val="hidden"/>
                                      </p:to>
                                    </p:set>
                                  </p:childTnLst>
                                </p:cTn>
                              </p:par>
                              <p:par>
                                <p:cTn id="195" presetID="1" presetClass="exit" presetSubtype="0" fill="hold" nodeType="withEffect">
                                  <p:stCondLst>
                                    <p:cond delay="0"/>
                                  </p:stCondLst>
                                  <p:childTnLst>
                                    <p:set>
                                      <p:cBhvr>
                                        <p:cTn id="196" dur="1" fill="hold">
                                          <p:stCondLst>
                                            <p:cond delay="0"/>
                                          </p:stCondLst>
                                        </p:cTn>
                                        <p:tgtEl>
                                          <p:spTgt spid="9"/>
                                        </p:tgtEl>
                                        <p:attrNameLst>
                                          <p:attrName>style.visibility</p:attrName>
                                        </p:attrNameLst>
                                      </p:cBhvr>
                                      <p:to>
                                        <p:strVal val="hidden"/>
                                      </p:to>
                                    </p:set>
                                  </p:childTnLst>
                                </p:cTn>
                              </p:par>
                              <p:par>
                                <p:cTn id="197" presetID="1" presetClass="exit" presetSubtype="0" fill="hold" nodeType="withEffect">
                                  <p:stCondLst>
                                    <p:cond delay="0"/>
                                  </p:stCondLst>
                                  <p:childTnLst>
                                    <p:set>
                                      <p:cBhvr>
                                        <p:cTn id="198" dur="1" fill="hold">
                                          <p:stCondLst>
                                            <p:cond delay="0"/>
                                          </p:stCondLst>
                                        </p:cTn>
                                        <p:tgtEl>
                                          <p:spTgt spid="10"/>
                                        </p:tgtEl>
                                        <p:attrNameLst>
                                          <p:attrName>style.visibility</p:attrName>
                                        </p:attrNameLst>
                                      </p:cBhvr>
                                      <p:to>
                                        <p:strVal val="hidden"/>
                                      </p:to>
                                    </p:set>
                                  </p:childTnLst>
                                </p:cTn>
                              </p:par>
                              <p:par>
                                <p:cTn id="199" presetID="1" presetClass="exit" presetSubtype="0" fill="hold" nodeType="withEffect">
                                  <p:stCondLst>
                                    <p:cond delay="0"/>
                                  </p:stCondLst>
                                  <p:childTnLst>
                                    <p:set>
                                      <p:cBhvr>
                                        <p:cTn id="200" dur="1" fill="hold">
                                          <p:stCondLst>
                                            <p:cond delay="0"/>
                                          </p:stCondLst>
                                        </p:cTn>
                                        <p:tgtEl>
                                          <p:spTgt spid="11"/>
                                        </p:tgtEl>
                                        <p:attrNameLst>
                                          <p:attrName>style.visibility</p:attrName>
                                        </p:attrNameLst>
                                      </p:cBhvr>
                                      <p:to>
                                        <p:strVal val="hidden"/>
                                      </p:to>
                                    </p:set>
                                  </p:childTnLst>
                                </p:cTn>
                              </p:par>
                              <p:par>
                                <p:cTn id="201" presetID="1" presetClass="exit" presetSubtype="0" fill="hold" nodeType="withEffect">
                                  <p:stCondLst>
                                    <p:cond delay="0"/>
                                  </p:stCondLst>
                                  <p:childTnLst>
                                    <p:set>
                                      <p:cBhvr>
                                        <p:cTn id="202" dur="1" fill="hold">
                                          <p:stCondLst>
                                            <p:cond delay="0"/>
                                          </p:stCondLst>
                                        </p:cTn>
                                        <p:tgtEl>
                                          <p:spTgt spid="12"/>
                                        </p:tgtEl>
                                        <p:attrNameLst>
                                          <p:attrName>style.visibility</p:attrName>
                                        </p:attrNameLst>
                                      </p:cBhvr>
                                      <p:to>
                                        <p:strVal val="hidden"/>
                                      </p:to>
                                    </p:set>
                                  </p:childTnLst>
                                </p:cTn>
                              </p:par>
                              <p:par>
                                <p:cTn id="203" presetID="1" presetClass="exit" presetSubtype="0" fill="hold" nodeType="withEffect">
                                  <p:stCondLst>
                                    <p:cond delay="0"/>
                                  </p:stCondLst>
                                  <p:childTnLst>
                                    <p:set>
                                      <p:cBhvr>
                                        <p:cTn id="204" dur="1" fill="hold">
                                          <p:stCondLst>
                                            <p:cond delay="0"/>
                                          </p:stCondLst>
                                        </p:cTn>
                                        <p:tgtEl>
                                          <p:spTgt spid="4"/>
                                        </p:tgtEl>
                                        <p:attrNameLst>
                                          <p:attrName>style.visibility</p:attrName>
                                        </p:attrNameLst>
                                      </p:cBhvr>
                                      <p:to>
                                        <p:strVal val="hidden"/>
                                      </p:to>
                                    </p:set>
                                  </p:childTnLst>
                                </p:cTn>
                              </p:par>
                            </p:childTnLst>
                          </p:cTn>
                        </p:par>
                      </p:childTnLst>
                    </p:cTn>
                  </p:par>
                  <p:par>
                    <p:cTn id="205" fill="hold">
                      <p:stCondLst>
                        <p:cond delay="indefinite"/>
                      </p:stCondLst>
                      <p:childTnLst>
                        <p:par>
                          <p:cTn id="206" fill="hold">
                            <p:stCondLst>
                              <p:cond delay="0"/>
                            </p:stCondLst>
                            <p:childTnLst>
                              <p:par>
                                <p:cTn id="207" presetID="1" presetClass="exit" presetSubtype="0" fill="hold" nodeType="clickEffect">
                                  <p:stCondLst>
                                    <p:cond delay="0"/>
                                  </p:stCondLst>
                                  <p:childTnLst>
                                    <p:set>
                                      <p:cBhvr>
                                        <p:cTn id="208" dur="1" fill="hold">
                                          <p:stCondLst>
                                            <p:cond delay="0"/>
                                          </p:stCondLst>
                                        </p:cTn>
                                        <p:tgtEl>
                                          <p:spTgt spid="101418"/>
                                        </p:tgtEl>
                                        <p:attrNameLst>
                                          <p:attrName>style.visibility</p:attrName>
                                        </p:attrNameLst>
                                      </p:cBhvr>
                                      <p:to>
                                        <p:strVal val="hidden"/>
                                      </p:to>
                                    </p:set>
                                  </p:childTnLst>
                                </p:cTn>
                              </p:par>
                              <p:par>
                                <p:cTn id="209" presetID="1" presetClass="exit" presetSubtype="0" fill="hold" grpId="1" nodeType="withEffect">
                                  <p:stCondLst>
                                    <p:cond delay="0"/>
                                  </p:stCondLst>
                                  <p:childTnLst>
                                    <p:set>
                                      <p:cBhvr>
                                        <p:cTn id="210" dur="1" fill="hold">
                                          <p:stCondLst>
                                            <p:cond delay="0"/>
                                          </p:stCondLst>
                                        </p:cTn>
                                        <p:tgtEl>
                                          <p:spTgt spid="58"/>
                                        </p:tgtEl>
                                        <p:attrNameLst>
                                          <p:attrName>style.visibility</p:attrName>
                                        </p:attrNameLst>
                                      </p:cBhvr>
                                      <p:to>
                                        <p:strVal val="hidden"/>
                                      </p:to>
                                    </p:set>
                                  </p:childTnLst>
                                </p:cTn>
                              </p:par>
                              <p:par>
                                <p:cTn id="211" presetID="1" presetClass="exit" presetSubtype="0" fill="hold" nodeType="withEffect">
                                  <p:stCondLst>
                                    <p:cond delay="0"/>
                                  </p:stCondLst>
                                  <p:childTnLst>
                                    <p:set>
                                      <p:cBhvr>
                                        <p:cTn id="212" dur="1" fill="hold">
                                          <p:stCondLst>
                                            <p:cond delay="0"/>
                                          </p:stCondLst>
                                        </p:cTn>
                                        <p:tgtEl>
                                          <p:spTgt spid="10141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13" restart="whenNotActive" fill="hold" evtFilter="cancelBubble" nodeType="interactiveSeq">
                <p:stCondLst>
                  <p:cond evt="onClick" delay="0">
                    <p:tgtEl>
                      <p:spTgt spid="16"/>
                    </p:tgtEl>
                  </p:cond>
                </p:stCondLst>
                <p:endSync evt="end" delay="0">
                  <p:rtn val="all"/>
                </p:endSync>
                <p:childTnLst>
                  <p:par>
                    <p:cTn id="214" fill="hold">
                      <p:stCondLst>
                        <p:cond delay="0"/>
                      </p:stCondLst>
                      <p:childTnLst>
                        <p:par>
                          <p:cTn id="215" fill="hold">
                            <p:stCondLst>
                              <p:cond delay="0"/>
                            </p:stCondLst>
                            <p:childTnLst>
                              <p:par>
                                <p:cTn id="216" presetID="22" presetClass="entr" presetSubtype="1" fill="hold" nodeType="clickEffect">
                                  <p:stCondLst>
                                    <p:cond delay="0"/>
                                  </p:stCondLst>
                                  <p:childTnLst>
                                    <p:set>
                                      <p:cBhvr>
                                        <p:cTn id="217" dur="1" fill="hold">
                                          <p:stCondLst>
                                            <p:cond delay="0"/>
                                          </p:stCondLst>
                                        </p:cTn>
                                        <p:tgtEl>
                                          <p:spTgt spid="101416"/>
                                        </p:tgtEl>
                                        <p:attrNameLst>
                                          <p:attrName>style.visibility</p:attrName>
                                        </p:attrNameLst>
                                      </p:cBhvr>
                                      <p:to>
                                        <p:strVal val="visible"/>
                                      </p:to>
                                    </p:set>
                                    <p:animEffect transition="in" filter="wipe(up)">
                                      <p:cBhvr>
                                        <p:cTn id="218" dur="1000"/>
                                        <p:tgtEl>
                                          <p:spTgt spid="101416"/>
                                        </p:tgtEl>
                                      </p:cBhvr>
                                    </p:animEffect>
                                  </p:childTnLst>
                                </p:cTn>
                              </p:par>
                              <p:par>
                                <p:cTn id="219" presetID="1" presetClass="entr" presetSubtype="0" fill="hold" grpId="0" nodeType="withEffect">
                                  <p:stCondLst>
                                    <p:cond delay="0"/>
                                  </p:stCondLst>
                                  <p:childTnLst>
                                    <p:set>
                                      <p:cBhvr>
                                        <p:cTn id="220" dur="1" fill="hold">
                                          <p:stCondLst>
                                            <p:cond delay="0"/>
                                          </p:stCondLst>
                                        </p:cTn>
                                        <p:tgtEl>
                                          <p:spTgt spid="59"/>
                                        </p:tgtEl>
                                        <p:attrNameLst>
                                          <p:attrName>style.visibility</p:attrName>
                                        </p:attrNameLst>
                                      </p:cBhvr>
                                      <p:to>
                                        <p:strVal val="visible"/>
                                      </p:to>
                                    </p:set>
                                  </p:childTnLst>
                                </p:cTn>
                              </p:par>
                              <p:par>
                                <p:cTn id="221" presetID="18" presetClass="entr" presetSubtype="12" fill="hold" nodeType="withEffect">
                                  <p:stCondLst>
                                    <p:cond delay="0"/>
                                  </p:stCondLst>
                                  <p:childTnLst>
                                    <p:set>
                                      <p:cBhvr>
                                        <p:cTn id="222" dur="1" fill="hold">
                                          <p:stCondLst>
                                            <p:cond delay="0"/>
                                          </p:stCondLst>
                                        </p:cTn>
                                        <p:tgtEl>
                                          <p:spTgt spid="10"/>
                                        </p:tgtEl>
                                        <p:attrNameLst>
                                          <p:attrName>style.visibility</p:attrName>
                                        </p:attrNameLst>
                                      </p:cBhvr>
                                      <p:to>
                                        <p:strVal val="visible"/>
                                      </p:to>
                                    </p:set>
                                    <p:animEffect transition="in" filter="strips(downLeft)">
                                      <p:cBhvr>
                                        <p:cTn id="223" dur="500"/>
                                        <p:tgtEl>
                                          <p:spTgt spid="10"/>
                                        </p:tgtEl>
                                      </p:cBhvr>
                                    </p:animEffect>
                                  </p:childTnLst>
                                </p:cTn>
                              </p:par>
                              <p:par>
                                <p:cTn id="224" presetID="1" presetClass="exit" presetSubtype="0" fill="hold" nodeType="withEffect">
                                  <p:stCondLst>
                                    <p:cond delay="0"/>
                                  </p:stCondLst>
                                  <p:childTnLst>
                                    <p:set>
                                      <p:cBhvr>
                                        <p:cTn id="225" dur="1" fill="hold">
                                          <p:stCondLst>
                                            <p:cond delay="0"/>
                                          </p:stCondLst>
                                        </p:cTn>
                                        <p:tgtEl>
                                          <p:spTgt spid="5"/>
                                        </p:tgtEl>
                                        <p:attrNameLst>
                                          <p:attrName>style.visibility</p:attrName>
                                        </p:attrNameLst>
                                      </p:cBhvr>
                                      <p:to>
                                        <p:strVal val="hidden"/>
                                      </p:to>
                                    </p:set>
                                  </p:childTnLst>
                                </p:cTn>
                              </p:par>
                              <p:par>
                                <p:cTn id="226" presetID="1" presetClass="exit" presetSubtype="0" fill="hold" nodeType="withEffect">
                                  <p:stCondLst>
                                    <p:cond delay="0"/>
                                  </p:stCondLst>
                                  <p:childTnLst>
                                    <p:set>
                                      <p:cBhvr>
                                        <p:cTn id="227" dur="1" fill="hold">
                                          <p:stCondLst>
                                            <p:cond delay="0"/>
                                          </p:stCondLst>
                                        </p:cTn>
                                        <p:tgtEl>
                                          <p:spTgt spid="6"/>
                                        </p:tgtEl>
                                        <p:attrNameLst>
                                          <p:attrName>style.visibility</p:attrName>
                                        </p:attrNameLst>
                                      </p:cBhvr>
                                      <p:to>
                                        <p:strVal val="hidden"/>
                                      </p:to>
                                    </p:set>
                                  </p:childTnLst>
                                </p:cTn>
                              </p:par>
                              <p:par>
                                <p:cTn id="228" presetID="1" presetClass="exit" presetSubtype="0" fill="hold" nodeType="withEffect">
                                  <p:stCondLst>
                                    <p:cond delay="0"/>
                                  </p:stCondLst>
                                  <p:childTnLst>
                                    <p:set>
                                      <p:cBhvr>
                                        <p:cTn id="229" dur="1" fill="hold">
                                          <p:stCondLst>
                                            <p:cond delay="0"/>
                                          </p:stCondLst>
                                        </p:cTn>
                                        <p:tgtEl>
                                          <p:spTgt spid="7"/>
                                        </p:tgtEl>
                                        <p:attrNameLst>
                                          <p:attrName>style.visibility</p:attrName>
                                        </p:attrNameLst>
                                      </p:cBhvr>
                                      <p:to>
                                        <p:strVal val="hidden"/>
                                      </p:to>
                                    </p:set>
                                  </p:childTnLst>
                                </p:cTn>
                              </p:par>
                              <p:par>
                                <p:cTn id="230" presetID="1" presetClass="exit" presetSubtype="0" fill="hold" nodeType="withEffect">
                                  <p:stCondLst>
                                    <p:cond delay="0"/>
                                  </p:stCondLst>
                                  <p:childTnLst>
                                    <p:set>
                                      <p:cBhvr>
                                        <p:cTn id="231" dur="1" fill="hold">
                                          <p:stCondLst>
                                            <p:cond delay="0"/>
                                          </p:stCondLst>
                                        </p:cTn>
                                        <p:tgtEl>
                                          <p:spTgt spid="8"/>
                                        </p:tgtEl>
                                        <p:attrNameLst>
                                          <p:attrName>style.visibility</p:attrName>
                                        </p:attrNameLst>
                                      </p:cBhvr>
                                      <p:to>
                                        <p:strVal val="hidden"/>
                                      </p:to>
                                    </p:set>
                                  </p:childTnLst>
                                </p:cTn>
                              </p:par>
                              <p:par>
                                <p:cTn id="232" presetID="1" presetClass="exit" presetSubtype="0" fill="hold" nodeType="withEffect">
                                  <p:stCondLst>
                                    <p:cond delay="0"/>
                                  </p:stCondLst>
                                  <p:childTnLst>
                                    <p:set>
                                      <p:cBhvr>
                                        <p:cTn id="233" dur="1" fill="hold">
                                          <p:stCondLst>
                                            <p:cond delay="0"/>
                                          </p:stCondLst>
                                        </p:cTn>
                                        <p:tgtEl>
                                          <p:spTgt spid="9"/>
                                        </p:tgtEl>
                                        <p:attrNameLst>
                                          <p:attrName>style.visibility</p:attrName>
                                        </p:attrNameLst>
                                      </p:cBhvr>
                                      <p:to>
                                        <p:strVal val="hidden"/>
                                      </p:to>
                                    </p:set>
                                  </p:childTnLst>
                                </p:cTn>
                              </p:par>
                              <p:par>
                                <p:cTn id="234" presetID="1" presetClass="exit" presetSubtype="0" fill="hold" nodeType="withEffect">
                                  <p:stCondLst>
                                    <p:cond delay="0"/>
                                  </p:stCondLst>
                                  <p:childTnLst>
                                    <p:set>
                                      <p:cBhvr>
                                        <p:cTn id="235" dur="1" fill="hold">
                                          <p:stCondLst>
                                            <p:cond delay="0"/>
                                          </p:stCondLst>
                                        </p:cTn>
                                        <p:tgtEl>
                                          <p:spTgt spid="11"/>
                                        </p:tgtEl>
                                        <p:attrNameLst>
                                          <p:attrName>style.visibility</p:attrName>
                                        </p:attrNameLst>
                                      </p:cBhvr>
                                      <p:to>
                                        <p:strVal val="hidden"/>
                                      </p:to>
                                    </p:set>
                                  </p:childTnLst>
                                </p:cTn>
                              </p:par>
                              <p:par>
                                <p:cTn id="236" presetID="1" presetClass="exit" presetSubtype="0" fill="hold" nodeType="withEffect">
                                  <p:stCondLst>
                                    <p:cond delay="0"/>
                                  </p:stCondLst>
                                  <p:childTnLst>
                                    <p:set>
                                      <p:cBhvr>
                                        <p:cTn id="237" dur="1" fill="hold">
                                          <p:stCondLst>
                                            <p:cond delay="0"/>
                                          </p:stCondLst>
                                        </p:cTn>
                                        <p:tgtEl>
                                          <p:spTgt spid="12"/>
                                        </p:tgtEl>
                                        <p:attrNameLst>
                                          <p:attrName>style.visibility</p:attrName>
                                        </p:attrNameLst>
                                      </p:cBhvr>
                                      <p:to>
                                        <p:strVal val="hidden"/>
                                      </p:to>
                                    </p:set>
                                  </p:childTnLst>
                                </p:cTn>
                              </p:par>
                              <p:par>
                                <p:cTn id="238" presetID="1" presetClass="exit" presetSubtype="0" fill="hold" nodeType="withEffect">
                                  <p:stCondLst>
                                    <p:cond delay="0"/>
                                  </p:stCondLst>
                                  <p:childTnLst>
                                    <p:set>
                                      <p:cBhvr>
                                        <p:cTn id="239" dur="1" fill="hold">
                                          <p:stCondLst>
                                            <p:cond delay="0"/>
                                          </p:stCondLst>
                                        </p:cTn>
                                        <p:tgtEl>
                                          <p:spTgt spid="4"/>
                                        </p:tgtEl>
                                        <p:attrNameLst>
                                          <p:attrName>style.visibility</p:attrName>
                                        </p:attrNameLst>
                                      </p:cBhvr>
                                      <p:to>
                                        <p:strVal val="hidden"/>
                                      </p:to>
                                    </p:set>
                                  </p:childTnLst>
                                </p:cTn>
                              </p:par>
                            </p:childTnLst>
                          </p:cTn>
                        </p:par>
                      </p:childTnLst>
                    </p:cTn>
                  </p:par>
                  <p:par>
                    <p:cTn id="240" fill="hold">
                      <p:stCondLst>
                        <p:cond delay="indefinite"/>
                      </p:stCondLst>
                      <p:childTnLst>
                        <p:par>
                          <p:cTn id="241" fill="hold">
                            <p:stCondLst>
                              <p:cond delay="0"/>
                            </p:stCondLst>
                            <p:childTnLst>
                              <p:par>
                                <p:cTn id="242" presetID="1" presetClass="exit" presetSubtype="0" fill="hold" nodeType="clickEffect">
                                  <p:stCondLst>
                                    <p:cond delay="0"/>
                                  </p:stCondLst>
                                  <p:childTnLst>
                                    <p:set>
                                      <p:cBhvr>
                                        <p:cTn id="243" dur="1" fill="hold">
                                          <p:stCondLst>
                                            <p:cond delay="0"/>
                                          </p:stCondLst>
                                        </p:cTn>
                                        <p:tgtEl>
                                          <p:spTgt spid="101416"/>
                                        </p:tgtEl>
                                        <p:attrNameLst>
                                          <p:attrName>style.visibility</p:attrName>
                                        </p:attrNameLst>
                                      </p:cBhvr>
                                      <p:to>
                                        <p:strVal val="hidden"/>
                                      </p:to>
                                    </p:set>
                                  </p:childTnLst>
                                </p:cTn>
                              </p:par>
                              <p:par>
                                <p:cTn id="244" presetID="1" presetClass="exit" presetSubtype="0" fill="hold" grpId="1" nodeType="withEffect">
                                  <p:stCondLst>
                                    <p:cond delay="0"/>
                                  </p:stCondLst>
                                  <p:childTnLst>
                                    <p:set>
                                      <p:cBhvr>
                                        <p:cTn id="245" dur="1" fill="hold">
                                          <p:stCondLst>
                                            <p:cond delay="0"/>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46" restart="whenNotActive" fill="hold" evtFilter="cancelBubble" nodeType="interactiveSeq">
                <p:stCondLst>
                  <p:cond evt="onClick" delay="0">
                    <p:tgtEl>
                      <p:spTgt spid="29"/>
                    </p:tgtEl>
                  </p:cond>
                </p:stCondLst>
                <p:endSync evt="end" delay="0">
                  <p:rtn val="all"/>
                </p:endSync>
                <p:childTnLst>
                  <p:par>
                    <p:cTn id="247" fill="hold">
                      <p:stCondLst>
                        <p:cond delay="0"/>
                      </p:stCondLst>
                      <p:childTnLst>
                        <p:par>
                          <p:cTn id="248" fill="hold">
                            <p:stCondLst>
                              <p:cond delay="0"/>
                            </p:stCondLst>
                            <p:childTnLst>
                              <p:par>
                                <p:cTn id="249" presetID="22" presetClass="entr" presetSubtype="1" fill="hold" nodeType="clickEffect">
                                  <p:stCondLst>
                                    <p:cond delay="0"/>
                                  </p:stCondLst>
                                  <p:childTnLst>
                                    <p:set>
                                      <p:cBhvr>
                                        <p:cTn id="250" dur="1" fill="hold">
                                          <p:stCondLst>
                                            <p:cond delay="0"/>
                                          </p:stCondLst>
                                        </p:cTn>
                                        <p:tgtEl>
                                          <p:spTgt spid="101410"/>
                                        </p:tgtEl>
                                        <p:attrNameLst>
                                          <p:attrName>style.visibility</p:attrName>
                                        </p:attrNameLst>
                                      </p:cBhvr>
                                      <p:to>
                                        <p:strVal val="visible"/>
                                      </p:to>
                                    </p:set>
                                    <p:animEffect transition="in" filter="wipe(up)">
                                      <p:cBhvr>
                                        <p:cTn id="251" dur="2000"/>
                                        <p:tgtEl>
                                          <p:spTgt spid="101410"/>
                                        </p:tgtEl>
                                      </p:cBhvr>
                                    </p:animEffect>
                                  </p:childTnLst>
                                </p:cTn>
                              </p:par>
                              <p:par>
                                <p:cTn id="252" presetID="1" presetClass="entr" presetSubtype="0" fill="hold" grpId="0" nodeType="withEffect">
                                  <p:stCondLst>
                                    <p:cond delay="0"/>
                                  </p:stCondLst>
                                  <p:childTnLst>
                                    <p:set>
                                      <p:cBhvr>
                                        <p:cTn id="253" dur="1" fill="hold">
                                          <p:stCondLst>
                                            <p:cond delay="0"/>
                                          </p:stCondLst>
                                        </p:cTn>
                                        <p:tgtEl>
                                          <p:spTgt spid="64"/>
                                        </p:tgtEl>
                                        <p:attrNameLst>
                                          <p:attrName>style.visibility</p:attrName>
                                        </p:attrNameLst>
                                      </p:cBhvr>
                                      <p:to>
                                        <p:strVal val="visible"/>
                                      </p:to>
                                    </p:set>
                                  </p:childTnLst>
                                </p:cTn>
                              </p:par>
                              <p:par>
                                <p:cTn id="254" presetID="18" presetClass="entr" presetSubtype="12" fill="hold" nodeType="withEffect">
                                  <p:stCondLst>
                                    <p:cond delay="0"/>
                                  </p:stCondLst>
                                  <p:childTnLst>
                                    <p:set>
                                      <p:cBhvr>
                                        <p:cTn id="255" dur="1" fill="hold">
                                          <p:stCondLst>
                                            <p:cond delay="0"/>
                                          </p:stCondLst>
                                        </p:cTn>
                                        <p:tgtEl>
                                          <p:spTgt spid="9"/>
                                        </p:tgtEl>
                                        <p:attrNameLst>
                                          <p:attrName>style.visibility</p:attrName>
                                        </p:attrNameLst>
                                      </p:cBhvr>
                                      <p:to>
                                        <p:strVal val="visible"/>
                                      </p:to>
                                    </p:set>
                                    <p:animEffect transition="in" filter="strips(downLeft)">
                                      <p:cBhvr>
                                        <p:cTn id="256" dur="500"/>
                                        <p:tgtEl>
                                          <p:spTgt spid="9"/>
                                        </p:tgtEl>
                                      </p:cBhvr>
                                    </p:animEffect>
                                  </p:childTnLst>
                                </p:cTn>
                              </p:par>
                              <p:par>
                                <p:cTn id="257" presetID="1" presetClass="exit" presetSubtype="0" fill="hold" nodeType="withEffect">
                                  <p:stCondLst>
                                    <p:cond delay="0"/>
                                  </p:stCondLst>
                                  <p:childTnLst>
                                    <p:set>
                                      <p:cBhvr>
                                        <p:cTn id="258" dur="1" fill="hold">
                                          <p:stCondLst>
                                            <p:cond delay="0"/>
                                          </p:stCondLst>
                                        </p:cTn>
                                        <p:tgtEl>
                                          <p:spTgt spid="5"/>
                                        </p:tgtEl>
                                        <p:attrNameLst>
                                          <p:attrName>style.visibility</p:attrName>
                                        </p:attrNameLst>
                                      </p:cBhvr>
                                      <p:to>
                                        <p:strVal val="hidden"/>
                                      </p:to>
                                    </p:set>
                                  </p:childTnLst>
                                </p:cTn>
                              </p:par>
                              <p:par>
                                <p:cTn id="259" presetID="1" presetClass="exit" presetSubtype="0" fill="hold" nodeType="withEffect">
                                  <p:stCondLst>
                                    <p:cond delay="0"/>
                                  </p:stCondLst>
                                  <p:childTnLst>
                                    <p:set>
                                      <p:cBhvr>
                                        <p:cTn id="260" dur="1" fill="hold">
                                          <p:stCondLst>
                                            <p:cond delay="0"/>
                                          </p:stCondLst>
                                        </p:cTn>
                                        <p:tgtEl>
                                          <p:spTgt spid="6"/>
                                        </p:tgtEl>
                                        <p:attrNameLst>
                                          <p:attrName>style.visibility</p:attrName>
                                        </p:attrNameLst>
                                      </p:cBhvr>
                                      <p:to>
                                        <p:strVal val="hidden"/>
                                      </p:to>
                                    </p:set>
                                  </p:childTnLst>
                                </p:cTn>
                              </p:par>
                              <p:par>
                                <p:cTn id="261" presetID="1" presetClass="exit" presetSubtype="0" fill="hold" nodeType="withEffect">
                                  <p:stCondLst>
                                    <p:cond delay="0"/>
                                  </p:stCondLst>
                                  <p:childTnLst>
                                    <p:set>
                                      <p:cBhvr>
                                        <p:cTn id="262" dur="1" fill="hold">
                                          <p:stCondLst>
                                            <p:cond delay="0"/>
                                          </p:stCondLst>
                                        </p:cTn>
                                        <p:tgtEl>
                                          <p:spTgt spid="7"/>
                                        </p:tgtEl>
                                        <p:attrNameLst>
                                          <p:attrName>style.visibility</p:attrName>
                                        </p:attrNameLst>
                                      </p:cBhvr>
                                      <p:to>
                                        <p:strVal val="hidden"/>
                                      </p:to>
                                    </p:set>
                                  </p:childTnLst>
                                </p:cTn>
                              </p:par>
                              <p:par>
                                <p:cTn id="263" presetID="1" presetClass="exit" presetSubtype="0" fill="hold" nodeType="withEffect">
                                  <p:stCondLst>
                                    <p:cond delay="0"/>
                                  </p:stCondLst>
                                  <p:childTnLst>
                                    <p:set>
                                      <p:cBhvr>
                                        <p:cTn id="264" dur="1" fill="hold">
                                          <p:stCondLst>
                                            <p:cond delay="0"/>
                                          </p:stCondLst>
                                        </p:cTn>
                                        <p:tgtEl>
                                          <p:spTgt spid="8"/>
                                        </p:tgtEl>
                                        <p:attrNameLst>
                                          <p:attrName>style.visibility</p:attrName>
                                        </p:attrNameLst>
                                      </p:cBhvr>
                                      <p:to>
                                        <p:strVal val="hidden"/>
                                      </p:to>
                                    </p:set>
                                  </p:childTnLst>
                                </p:cTn>
                              </p:par>
                              <p:par>
                                <p:cTn id="265" presetID="1" presetClass="exit" presetSubtype="0" fill="hold" nodeType="withEffect">
                                  <p:stCondLst>
                                    <p:cond delay="0"/>
                                  </p:stCondLst>
                                  <p:childTnLst>
                                    <p:set>
                                      <p:cBhvr>
                                        <p:cTn id="266" dur="1" fill="hold">
                                          <p:stCondLst>
                                            <p:cond delay="0"/>
                                          </p:stCondLst>
                                        </p:cTn>
                                        <p:tgtEl>
                                          <p:spTgt spid="10"/>
                                        </p:tgtEl>
                                        <p:attrNameLst>
                                          <p:attrName>style.visibility</p:attrName>
                                        </p:attrNameLst>
                                      </p:cBhvr>
                                      <p:to>
                                        <p:strVal val="hidden"/>
                                      </p:to>
                                    </p:set>
                                  </p:childTnLst>
                                </p:cTn>
                              </p:par>
                              <p:par>
                                <p:cTn id="267" presetID="1" presetClass="exit" presetSubtype="0" fill="hold" nodeType="withEffect">
                                  <p:stCondLst>
                                    <p:cond delay="0"/>
                                  </p:stCondLst>
                                  <p:childTnLst>
                                    <p:set>
                                      <p:cBhvr>
                                        <p:cTn id="268" dur="1" fill="hold">
                                          <p:stCondLst>
                                            <p:cond delay="0"/>
                                          </p:stCondLst>
                                        </p:cTn>
                                        <p:tgtEl>
                                          <p:spTgt spid="11"/>
                                        </p:tgtEl>
                                        <p:attrNameLst>
                                          <p:attrName>style.visibility</p:attrName>
                                        </p:attrNameLst>
                                      </p:cBhvr>
                                      <p:to>
                                        <p:strVal val="hidden"/>
                                      </p:to>
                                    </p:set>
                                  </p:childTnLst>
                                </p:cTn>
                              </p:par>
                              <p:par>
                                <p:cTn id="269" presetID="1" presetClass="exit" presetSubtype="0" fill="hold" nodeType="withEffect">
                                  <p:stCondLst>
                                    <p:cond delay="0"/>
                                  </p:stCondLst>
                                  <p:childTnLst>
                                    <p:set>
                                      <p:cBhvr>
                                        <p:cTn id="270" dur="1" fill="hold">
                                          <p:stCondLst>
                                            <p:cond delay="0"/>
                                          </p:stCondLst>
                                        </p:cTn>
                                        <p:tgtEl>
                                          <p:spTgt spid="12"/>
                                        </p:tgtEl>
                                        <p:attrNameLst>
                                          <p:attrName>style.visibility</p:attrName>
                                        </p:attrNameLst>
                                      </p:cBhvr>
                                      <p:to>
                                        <p:strVal val="hidden"/>
                                      </p:to>
                                    </p:set>
                                  </p:childTnLst>
                                </p:cTn>
                              </p:par>
                              <p:par>
                                <p:cTn id="271" presetID="1" presetClass="exit" presetSubtype="0" fill="hold" nodeType="withEffect">
                                  <p:stCondLst>
                                    <p:cond delay="0"/>
                                  </p:stCondLst>
                                  <p:childTnLst>
                                    <p:set>
                                      <p:cBhvr>
                                        <p:cTn id="272" dur="1" fill="hold">
                                          <p:stCondLst>
                                            <p:cond delay="0"/>
                                          </p:stCondLst>
                                        </p:cTn>
                                        <p:tgtEl>
                                          <p:spTgt spid="4"/>
                                        </p:tgtEl>
                                        <p:attrNameLst>
                                          <p:attrName>style.visibility</p:attrName>
                                        </p:attrNameLst>
                                      </p:cBhvr>
                                      <p:to>
                                        <p:strVal val="hidden"/>
                                      </p:to>
                                    </p:set>
                                  </p:childTnLst>
                                </p:cTn>
                              </p:par>
                            </p:childTnLst>
                          </p:cTn>
                        </p:par>
                      </p:childTnLst>
                    </p:cTn>
                  </p:par>
                  <p:par>
                    <p:cTn id="273" fill="hold">
                      <p:stCondLst>
                        <p:cond delay="indefinite"/>
                      </p:stCondLst>
                      <p:childTnLst>
                        <p:par>
                          <p:cTn id="274" fill="hold">
                            <p:stCondLst>
                              <p:cond delay="0"/>
                            </p:stCondLst>
                            <p:childTnLst>
                              <p:par>
                                <p:cTn id="275" presetID="1" presetClass="exit" presetSubtype="0" fill="hold" nodeType="clickEffect">
                                  <p:stCondLst>
                                    <p:cond delay="0"/>
                                  </p:stCondLst>
                                  <p:childTnLst>
                                    <p:set>
                                      <p:cBhvr>
                                        <p:cTn id="276" dur="1" fill="hold">
                                          <p:stCondLst>
                                            <p:cond delay="0"/>
                                          </p:stCondLst>
                                        </p:cTn>
                                        <p:tgtEl>
                                          <p:spTgt spid="101410"/>
                                        </p:tgtEl>
                                        <p:attrNameLst>
                                          <p:attrName>style.visibility</p:attrName>
                                        </p:attrNameLst>
                                      </p:cBhvr>
                                      <p:to>
                                        <p:strVal val="hidden"/>
                                      </p:to>
                                    </p:set>
                                  </p:childTnLst>
                                </p:cTn>
                              </p:par>
                              <p:par>
                                <p:cTn id="277" presetID="1" presetClass="exit" presetSubtype="0" fill="hold" grpId="1" nodeType="withEffect">
                                  <p:stCondLst>
                                    <p:cond delay="0"/>
                                  </p:stCondLst>
                                  <p:childTnLst>
                                    <p:set>
                                      <p:cBhvr>
                                        <p:cTn id="278" dur="1" fill="hold">
                                          <p:stCondLst>
                                            <p:cond delay="0"/>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279" restart="whenNotActive" fill="hold" evtFilter="cancelBubble" nodeType="interactiveSeq">
                <p:stCondLst>
                  <p:cond evt="onClick" delay="0">
                    <p:tgtEl>
                      <p:spTgt spid="31"/>
                    </p:tgtEl>
                  </p:cond>
                </p:stCondLst>
                <p:endSync evt="end" delay="0">
                  <p:rtn val="all"/>
                </p:endSync>
                <p:childTnLst>
                  <p:par>
                    <p:cTn id="280" fill="hold">
                      <p:stCondLst>
                        <p:cond delay="0"/>
                      </p:stCondLst>
                      <p:childTnLst>
                        <p:par>
                          <p:cTn id="281" fill="hold">
                            <p:stCondLst>
                              <p:cond delay="0"/>
                            </p:stCondLst>
                            <p:childTnLst>
                              <p:par>
                                <p:cTn id="282" presetID="22" presetClass="entr" presetSubtype="1" fill="hold" nodeType="clickEffect">
                                  <p:stCondLst>
                                    <p:cond delay="0"/>
                                  </p:stCondLst>
                                  <p:childTnLst>
                                    <p:set>
                                      <p:cBhvr>
                                        <p:cTn id="283" dur="1" fill="hold">
                                          <p:stCondLst>
                                            <p:cond delay="0"/>
                                          </p:stCondLst>
                                        </p:cTn>
                                        <p:tgtEl>
                                          <p:spTgt spid="101411"/>
                                        </p:tgtEl>
                                        <p:attrNameLst>
                                          <p:attrName>style.visibility</p:attrName>
                                        </p:attrNameLst>
                                      </p:cBhvr>
                                      <p:to>
                                        <p:strVal val="visible"/>
                                      </p:to>
                                    </p:set>
                                    <p:animEffect transition="in" filter="wipe(up)">
                                      <p:cBhvr>
                                        <p:cTn id="284" dur="500"/>
                                        <p:tgtEl>
                                          <p:spTgt spid="101411"/>
                                        </p:tgtEl>
                                      </p:cBhvr>
                                    </p:animEffect>
                                  </p:childTnLst>
                                </p:cTn>
                              </p:par>
                              <p:par>
                                <p:cTn id="285" presetID="1" presetClass="entr" presetSubtype="0" fill="hold" grpId="0" nodeType="withEffect">
                                  <p:stCondLst>
                                    <p:cond delay="0"/>
                                  </p:stCondLst>
                                  <p:childTnLst>
                                    <p:set>
                                      <p:cBhvr>
                                        <p:cTn id="286" dur="1" fill="hold">
                                          <p:stCondLst>
                                            <p:cond delay="0"/>
                                          </p:stCondLst>
                                        </p:cTn>
                                        <p:tgtEl>
                                          <p:spTgt spid="65"/>
                                        </p:tgtEl>
                                        <p:attrNameLst>
                                          <p:attrName>style.visibility</p:attrName>
                                        </p:attrNameLst>
                                      </p:cBhvr>
                                      <p:to>
                                        <p:strVal val="visible"/>
                                      </p:to>
                                    </p:set>
                                  </p:childTnLst>
                                </p:cTn>
                              </p:par>
                            </p:childTnLst>
                          </p:cTn>
                        </p:par>
                      </p:childTnLst>
                    </p:cTn>
                  </p:par>
                  <p:par>
                    <p:cTn id="287" fill="hold">
                      <p:stCondLst>
                        <p:cond delay="indefinite"/>
                      </p:stCondLst>
                      <p:childTnLst>
                        <p:par>
                          <p:cTn id="288" fill="hold">
                            <p:stCondLst>
                              <p:cond delay="0"/>
                            </p:stCondLst>
                            <p:childTnLst>
                              <p:par>
                                <p:cTn id="289" presetID="1" presetClass="exit" presetSubtype="0" fill="hold" nodeType="clickEffect">
                                  <p:stCondLst>
                                    <p:cond delay="0"/>
                                  </p:stCondLst>
                                  <p:childTnLst>
                                    <p:set>
                                      <p:cBhvr>
                                        <p:cTn id="290" dur="1" fill="hold">
                                          <p:stCondLst>
                                            <p:cond delay="0"/>
                                          </p:stCondLst>
                                        </p:cTn>
                                        <p:tgtEl>
                                          <p:spTgt spid="101411"/>
                                        </p:tgtEl>
                                        <p:attrNameLst>
                                          <p:attrName>style.visibility</p:attrName>
                                        </p:attrNameLst>
                                      </p:cBhvr>
                                      <p:to>
                                        <p:strVal val="hidden"/>
                                      </p:to>
                                    </p:set>
                                  </p:childTnLst>
                                </p:cTn>
                              </p:par>
                              <p:par>
                                <p:cTn id="291" presetID="1" presetClass="exit" presetSubtype="0" fill="hold" grpId="1" nodeType="withEffect">
                                  <p:stCondLst>
                                    <p:cond delay="0"/>
                                  </p:stCondLst>
                                  <p:childTnLst>
                                    <p:set>
                                      <p:cBhvr>
                                        <p:cTn id="292" dur="1" fill="hold">
                                          <p:stCondLst>
                                            <p:cond delay="0"/>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293" restart="whenNotActive" fill="hold" evtFilter="cancelBubble" nodeType="interactiveSeq">
                <p:stCondLst>
                  <p:cond evt="onClick" delay="0">
                    <p:tgtEl>
                      <p:spTgt spid="39"/>
                    </p:tgtEl>
                  </p:cond>
                </p:stCondLst>
                <p:endSync evt="end" delay="0">
                  <p:rtn val="all"/>
                </p:endSync>
                <p:childTnLst>
                  <p:par>
                    <p:cTn id="294" fill="hold">
                      <p:stCondLst>
                        <p:cond delay="0"/>
                      </p:stCondLst>
                      <p:childTnLst>
                        <p:par>
                          <p:cTn id="295" fill="hold">
                            <p:stCondLst>
                              <p:cond delay="0"/>
                            </p:stCondLst>
                            <p:childTnLst>
                              <p:par>
                                <p:cTn id="296" presetID="20" presetClass="entr" presetSubtype="0" fill="hold" grpId="0" nodeType="clickEffect">
                                  <p:stCondLst>
                                    <p:cond delay="0"/>
                                  </p:stCondLst>
                                  <p:childTnLst>
                                    <p:set>
                                      <p:cBhvr>
                                        <p:cTn id="297" dur="1" fill="hold">
                                          <p:stCondLst>
                                            <p:cond delay="0"/>
                                          </p:stCondLst>
                                        </p:cTn>
                                        <p:tgtEl>
                                          <p:spTgt spid="36"/>
                                        </p:tgtEl>
                                        <p:attrNameLst>
                                          <p:attrName>style.visibility</p:attrName>
                                        </p:attrNameLst>
                                      </p:cBhvr>
                                      <p:to>
                                        <p:strVal val="visible"/>
                                      </p:to>
                                    </p:set>
                                    <p:animEffect transition="in" filter="wedge">
                                      <p:cBhvr>
                                        <p:cTn id="298" dur="1000"/>
                                        <p:tgtEl>
                                          <p:spTgt spid="36"/>
                                        </p:tgtEl>
                                      </p:cBhvr>
                                    </p:animEffect>
                                  </p:childTnLst>
                                </p:cTn>
                              </p:par>
                              <p:par>
                                <p:cTn id="299" presetID="1" presetClass="entr" presetSubtype="0" fill="hold" grpId="0" nodeType="withEffect">
                                  <p:stCondLst>
                                    <p:cond delay="0"/>
                                  </p:stCondLst>
                                  <p:childTnLst>
                                    <p:set>
                                      <p:cBhvr>
                                        <p:cTn id="300" dur="1" fill="hold">
                                          <p:stCondLst>
                                            <p:cond delay="0"/>
                                          </p:stCondLst>
                                        </p:cTn>
                                        <p:tgtEl>
                                          <p:spTgt spid="60"/>
                                        </p:tgtEl>
                                        <p:attrNameLst>
                                          <p:attrName>style.visibility</p:attrName>
                                        </p:attrNameLst>
                                      </p:cBhvr>
                                      <p:to>
                                        <p:strVal val="visible"/>
                                      </p:to>
                                    </p:set>
                                  </p:childTnLst>
                                </p:cTn>
                              </p:par>
                            </p:childTnLst>
                          </p:cTn>
                        </p:par>
                        <p:par>
                          <p:cTn id="301" fill="hold">
                            <p:stCondLst>
                              <p:cond delay="1000"/>
                            </p:stCondLst>
                            <p:childTnLst>
                              <p:par>
                                <p:cTn id="302" presetID="20" presetClass="entr" presetSubtype="0" fill="hold" grpId="0" nodeType="afterEffect">
                                  <p:stCondLst>
                                    <p:cond delay="0"/>
                                  </p:stCondLst>
                                  <p:childTnLst>
                                    <p:set>
                                      <p:cBhvr>
                                        <p:cTn id="303" dur="1" fill="hold">
                                          <p:stCondLst>
                                            <p:cond delay="0"/>
                                          </p:stCondLst>
                                        </p:cTn>
                                        <p:tgtEl>
                                          <p:spTgt spid="37"/>
                                        </p:tgtEl>
                                        <p:attrNameLst>
                                          <p:attrName>style.visibility</p:attrName>
                                        </p:attrNameLst>
                                      </p:cBhvr>
                                      <p:to>
                                        <p:strVal val="visible"/>
                                      </p:to>
                                    </p:set>
                                    <p:animEffect transition="in" filter="wedge">
                                      <p:cBhvr>
                                        <p:cTn id="304" dur="1000"/>
                                        <p:tgtEl>
                                          <p:spTgt spid="37"/>
                                        </p:tgtEl>
                                      </p:cBhvr>
                                    </p:animEffect>
                                  </p:childTnLst>
                                </p:cTn>
                              </p:par>
                            </p:childTnLst>
                          </p:cTn>
                        </p:par>
                        <p:par>
                          <p:cTn id="305" fill="hold">
                            <p:stCondLst>
                              <p:cond delay="2000"/>
                            </p:stCondLst>
                            <p:childTnLst>
                              <p:par>
                                <p:cTn id="306" presetID="20" presetClass="entr" presetSubtype="0" fill="hold" grpId="0" nodeType="afterEffect">
                                  <p:stCondLst>
                                    <p:cond delay="0"/>
                                  </p:stCondLst>
                                  <p:childTnLst>
                                    <p:set>
                                      <p:cBhvr>
                                        <p:cTn id="307" dur="1" fill="hold">
                                          <p:stCondLst>
                                            <p:cond delay="0"/>
                                          </p:stCondLst>
                                        </p:cTn>
                                        <p:tgtEl>
                                          <p:spTgt spid="38"/>
                                        </p:tgtEl>
                                        <p:attrNameLst>
                                          <p:attrName>style.visibility</p:attrName>
                                        </p:attrNameLst>
                                      </p:cBhvr>
                                      <p:to>
                                        <p:strVal val="visible"/>
                                      </p:to>
                                    </p:set>
                                    <p:animEffect transition="in" filter="wedge">
                                      <p:cBhvr>
                                        <p:cTn id="308" dur="1000"/>
                                        <p:tgtEl>
                                          <p:spTgt spid="38"/>
                                        </p:tgtEl>
                                      </p:cBhvr>
                                    </p:animEffect>
                                  </p:childTnLst>
                                </p:cTn>
                              </p:par>
                            </p:childTnLst>
                          </p:cTn>
                        </p:par>
                      </p:childTnLst>
                    </p:cTn>
                  </p:par>
                  <p:par>
                    <p:cTn id="309" fill="hold">
                      <p:stCondLst>
                        <p:cond delay="indefinite"/>
                      </p:stCondLst>
                      <p:childTnLst>
                        <p:par>
                          <p:cTn id="310" fill="hold">
                            <p:stCondLst>
                              <p:cond delay="0"/>
                            </p:stCondLst>
                            <p:childTnLst>
                              <p:par>
                                <p:cTn id="311" presetID="1" presetClass="exit" presetSubtype="0" fill="hold" grpId="1" nodeType="clickEffect">
                                  <p:stCondLst>
                                    <p:cond delay="0"/>
                                  </p:stCondLst>
                                  <p:childTnLst>
                                    <p:set>
                                      <p:cBhvr>
                                        <p:cTn id="312" dur="1" fill="hold">
                                          <p:stCondLst>
                                            <p:cond delay="0"/>
                                          </p:stCondLst>
                                        </p:cTn>
                                        <p:tgtEl>
                                          <p:spTgt spid="38"/>
                                        </p:tgtEl>
                                        <p:attrNameLst>
                                          <p:attrName>style.visibility</p:attrName>
                                        </p:attrNameLst>
                                      </p:cBhvr>
                                      <p:to>
                                        <p:strVal val="hidden"/>
                                      </p:to>
                                    </p:set>
                                  </p:childTnLst>
                                </p:cTn>
                              </p:par>
                              <p:par>
                                <p:cTn id="313" presetID="1" presetClass="exit" presetSubtype="0" fill="hold" grpId="1" nodeType="withEffect">
                                  <p:stCondLst>
                                    <p:cond delay="0"/>
                                  </p:stCondLst>
                                  <p:childTnLst>
                                    <p:set>
                                      <p:cBhvr>
                                        <p:cTn id="314" dur="1" fill="hold">
                                          <p:stCondLst>
                                            <p:cond delay="0"/>
                                          </p:stCondLst>
                                        </p:cTn>
                                        <p:tgtEl>
                                          <p:spTgt spid="60"/>
                                        </p:tgtEl>
                                        <p:attrNameLst>
                                          <p:attrName>style.visibility</p:attrName>
                                        </p:attrNameLst>
                                      </p:cBhvr>
                                      <p:to>
                                        <p:strVal val="hidden"/>
                                      </p:to>
                                    </p:set>
                                  </p:childTnLst>
                                </p:cTn>
                              </p:par>
                              <p:par>
                                <p:cTn id="315" presetID="1" presetClass="exit" presetSubtype="0" fill="hold" grpId="1" nodeType="withEffect">
                                  <p:stCondLst>
                                    <p:cond delay="0"/>
                                  </p:stCondLst>
                                  <p:childTnLst>
                                    <p:set>
                                      <p:cBhvr>
                                        <p:cTn id="316" dur="1" fill="hold">
                                          <p:stCondLst>
                                            <p:cond delay="0"/>
                                          </p:stCondLst>
                                        </p:cTn>
                                        <p:tgtEl>
                                          <p:spTgt spid="37"/>
                                        </p:tgtEl>
                                        <p:attrNameLst>
                                          <p:attrName>style.visibility</p:attrName>
                                        </p:attrNameLst>
                                      </p:cBhvr>
                                      <p:to>
                                        <p:strVal val="hidden"/>
                                      </p:to>
                                    </p:set>
                                  </p:childTnLst>
                                </p:cTn>
                              </p:par>
                              <p:par>
                                <p:cTn id="317" presetID="1" presetClass="exit" presetSubtype="0" fill="hold" grpId="1" nodeType="withEffect">
                                  <p:stCondLst>
                                    <p:cond delay="0"/>
                                  </p:stCondLst>
                                  <p:childTnLst>
                                    <p:set>
                                      <p:cBhvr>
                                        <p:cTn id="318"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319" restart="whenNotActive" fill="hold" evtFilter="cancelBubble" nodeType="interactiveSeq">
                <p:stCondLst>
                  <p:cond evt="onClick" delay="0">
                    <p:tgtEl>
                      <p:spTgt spid="40"/>
                    </p:tgtEl>
                  </p:cond>
                </p:stCondLst>
                <p:endSync evt="end" delay="0">
                  <p:rtn val="all"/>
                </p:endSync>
                <p:childTnLst>
                  <p:par>
                    <p:cTn id="320" fill="hold">
                      <p:stCondLst>
                        <p:cond delay="0"/>
                      </p:stCondLst>
                      <p:childTnLst>
                        <p:par>
                          <p:cTn id="321" fill="hold">
                            <p:stCondLst>
                              <p:cond delay="0"/>
                            </p:stCondLst>
                            <p:childTnLst>
                              <p:par>
                                <p:cTn id="322" presetID="22" presetClass="entr" presetSubtype="1" fill="hold" nodeType="clickEffect">
                                  <p:stCondLst>
                                    <p:cond delay="0"/>
                                  </p:stCondLst>
                                  <p:childTnLst>
                                    <p:set>
                                      <p:cBhvr>
                                        <p:cTn id="323" dur="1" fill="hold">
                                          <p:stCondLst>
                                            <p:cond delay="0"/>
                                          </p:stCondLst>
                                        </p:cTn>
                                        <p:tgtEl>
                                          <p:spTgt spid="41"/>
                                        </p:tgtEl>
                                        <p:attrNameLst>
                                          <p:attrName>style.visibility</p:attrName>
                                        </p:attrNameLst>
                                      </p:cBhvr>
                                      <p:to>
                                        <p:strVal val="visible"/>
                                      </p:to>
                                    </p:set>
                                    <p:animEffect transition="in" filter="wipe(up)">
                                      <p:cBhvr>
                                        <p:cTn id="324" dur="1000"/>
                                        <p:tgtEl>
                                          <p:spTgt spid="41"/>
                                        </p:tgtEl>
                                      </p:cBhvr>
                                    </p:animEffect>
                                  </p:childTnLst>
                                </p:cTn>
                              </p:par>
                              <p:par>
                                <p:cTn id="325" presetID="1" presetClass="entr" presetSubtype="0" fill="hold" grpId="0" nodeType="withEffect">
                                  <p:stCondLst>
                                    <p:cond delay="0"/>
                                  </p:stCondLst>
                                  <p:childTnLst>
                                    <p:set>
                                      <p:cBhvr>
                                        <p:cTn id="326" dur="1" fill="hold">
                                          <p:stCondLst>
                                            <p:cond delay="0"/>
                                          </p:stCondLst>
                                        </p:cTn>
                                        <p:tgtEl>
                                          <p:spTgt spid="61"/>
                                        </p:tgtEl>
                                        <p:attrNameLst>
                                          <p:attrName>style.visibility</p:attrName>
                                        </p:attrNameLst>
                                      </p:cBhvr>
                                      <p:to>
                                        <p:strVal val="visible"/>
                                      </p:to>
                                    </p:set>
                                  </p:childTnLst>
                                </p:cTn>
                              </p:par>
                            </p:childTnLst>
                          </p:cTn>
                        </p:par>
                      </p:childTnLst>
                    </p:cTn>
                  </p:par>
                  <p:par>
                    <p:cTn id="327" fill="hold">
                      <p:stCondLst>
                        <p:cond delay="indefinite"/>
                      </p:stCondLst>
                      <p:childTnLst>
                        <p:par>
                          <p:cTn id="328" fill="hold">
                            <p:stCondLst>
                              <p:cond delay="0"/>
                            </p:stCondLst>
                            <p:childTnLst>
                              <p:par>
                                <p:cTn id="329" presetID="1" presetClass="exit" presetSubtype="0" fill="hold" nodeType="clickEffect">
                                  <p:stCondLst>
                                    <p:cond delay="0"/>
                                  </p:stCondLst>
                                  <p:childTnLst>
                                    <p:set>
                                      <p:cBhvr>
                                        <p:cTn id="330" dur="1" fill="hold">
                                          <p:stCondLst>
                                            <p:cond delay="0"/>
                                          </p:stCondLst>
                                        </p:cTn>
                                        <p:tgtEl>
                                          <p:spTgt spid="41"/>
                                        </p:tgtEl>
                                        <p:attrNameLst>
                                          <p:attrName>style.visibility</p:attrName>
                                        </p:attrNameLst>
                                      </p:cBhvr>
                                      <p:to>
                                        <p:strVal val="hidden"/>
                                      </p:to>
                                    </p:set>
                                  </p:childTnLst>
                                </p:cTn>
                              </p:par>
                              <p:par>
                                <p:cTn id="331" presetID="1" presetClass="exit" presetSubtype="0" fill="hold" grpId="1" nodeType="withEffect">
                                  <p:stCondLst>
                                    <p:cond delay="0"/>
                                  </p:stCondLst>
                                  <p:childTnLst>
                                    <p:set>
                                      <p:cBhvr>
                                        <p:cTn id="332" dur="1" fill="hold">
                                          <p:stCondLst>
                                            <p:cond delay="0"/>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333" restart="whenNotActive" fill="hold" evtFilter="cancelBubble" nodeType="interactiveSeq">
                <p:stCondLst>
                  <p:cond evt="onClick" delay="0">
                    <p:tgtEl>
                      <p:spTgt spid="43"/>
                    </p:tgtEl>
                  </p:cond>
                </p:stCondLst>
                <p:endSync evt="end" delay="0">
                  <p:rtn val="all"/>
                </p:endSync>
                <p:childTnLst>
                  <p:par>
                    <p:cTn id="334" fill="hold">
                      <p:stCondLst>
                        <p:cond delay="0"/>
                      </p:stCondLst>
                      <p:childTnLst>
                        <p:par>
                          <p:cTn id="335" fill="hold">
                            <p:stCondLst>
                              <p:cond delay="0"/>
                            </p:stCondLst>
                            <p:childTnLst>
                              <p:par>
                                <p:cTn id="336" presetID="22" presetClass="entr" presetSubtype="1" fill="hold" nodeType="clickEffect">
                                  <p:stCondLst>
                                    <p:cond delay="0"/>
                                  </p:stCondLst>
                                  <p:childTnLst>
                                    <p:set>
                                      <p:cBhvr>
                                        <p:cTn id="337" dur="1" fill="hold">
                                          <p:stCondLst>
                                            <p:cond delay="0"/>
                                          </p:stCondLst>
                                        </p:cTn>
                                        <p:tgtEl>
                                          <p:spTgt spid="42"/>
                                        </p:tgtEl>
                                        <p:attrNameLst>
                                          <p:attrName>style.visibility</p:attrName>
                                        </p:attrNameLst>
                                      </p:cBhvr>
                                      <p:to>
                                        <p:strVal val="visible"/>
                                      </p:to>
                                    </p:set>
                                    <p:animEffect transition="in" filter="wipe(up)">
                                      <p:cBhvr>
                                        <p:cTn id="338" dur="1000"/>
                                        <p:tgtEl>
                                          <p:spTgt spid="42"/>
                                        </p:tgtEl>
                                      </p:cBhvr>
                                    </p:animEffect>
                                  </p:childTnLst>
                                </p:cTn>
                              </p:par>
                              <p:par>
                                <p:cTn id="339" presetID="1" presetClass="entr" presetSubtype="0" fill="hold" grpId="0" nodeType="withEffect">
                                  <p:stCondLst>
                                    <p:cond delay="0"/>
                                  </p:stCondLst>
                                  <p:childTnLst>
                                    <p:set>
                                      <p:cBhvr>
                                        <p:cTn id="340" dur="1" fill="hold">
                                          <p:stCondLst>
                                            <p:cond delay="0"/>
                                          </p:stCondLst>
                                        </p:cTn>
                                        <p:tgtEl>
                                          <p:spTgt spid="62"/>
                                        </p:tgtEl>
                                        <p:attrNameLst>
                                          <p:attrName>style.visibility</p:attrName>
                                        </p:attrNameLst>
                                      </p:cBhvr>
                                      <p:to>
                                        <p:strVal val="visible"/>
                                      </p:to>
                                    </p:set>
                                  </p:childTnLst>
                                </p:cTn>
                              </p:par>
                              <p:par>
                                <p:cTn id="341" presetID="18" presetClass="entr" presetSubtype="12" fill="hold" nodeType="withEffect">
                                  <p:stCondLst>
                                    <p:cond delay="0"/>
                                  </p:stCondLst>
                                  <p:childTnLst>
                                    <p:set>
                                      <p:cBhvr>
                                        <p:cTn id="342" dur="1" fill="hold">
                                          <p:stCondLst>
                                            <p:cond delay="0"/>
                                          </p:stCondLst>
                                        </p:cTn>
                                        <p:tgtEl>
                                          <p:spTgt spid="8"/>
                                        </p:tgtEl>
                                        <p:attrNameLst>
                                          <p:attrName>style.visibility</p:attrName>
                                        </p:attrNameLst>
                                      </p:cBhvr>
                                      <p:to>
                                        <p:strVal val="visible"/>
                                      </p:to>
                                    </p:set>
                                    <p:animEffect transition="in" filter="strips(downLeft)">
                                      <p:cBhvr>
                                        <p:cTn id="343" dur="500"/>
                                        <p:tgtEl>
                                          <p:spTgt spid="8"/>
                                        </p:tgtEl>
                                      </p:cBhvr>
                                    </p:animEffect>
                                  </p:childTnLst>
                                </p:cTn>
                              </p:par>
                              <p:par>
                                <p:cTn id="344" presetID="1" presetClass="exit" presetSubtype="0" fill="hold" nodeType="withEffect">
                                  <p:stCondLst>
                                    <p:cond delay="0"/>
                                  </p:stCondLst>
                                  <p:childTnLst>
                                    <p:set>
                                      <p:cBhvr>
                                        <p:cTn id="345" dur="1" fill="hold">
                                          <p:stCondLst>
                                            <p:cond delay="0"/>
                                          </p:stCondLst>
                                        </p:cTn>
                                        <p:tgtEl>
                                          <p:spTgt spid="5"/>
                                        </p:tgtEl>
                                        <p:attrNameLst>
                                          <p:attrName>style.visibility</p:attrName>
                                        </p:attrNameLst>
                                      </p:cBhvr>
                                      <p:to>
                                        <p:strVal val="hidden"/>
                                      </p:to>
                                    </p:set>
                                  </p:childTnLst>
                                </p:cTn>
                              </p:par>
                              <p:par>
                                <p:cTn id="346" presetID="1" presetClass="exit" presetSubtype="0" fill="hold" nodeType="withEffect">
                                  <p:stCondLst>
                                    <p:cond delay="0"/>
                                  </p:stCondLst>
                                  <p:childTnLst>
                                    <p:set>
                                      <p:cBhvr>
                                        <p:cTn id="347" dur="1" fill="hold">
                                          <p:stCondLst>
                                            <p:cond delay="0"/>
                                          </p:stCondLst>
                                        </p:cTn>
                                        <p:tgtEl>
                                          <p:spTgt spid="6"/>
                                        </p:tgtEl>
                                        <p:attrNameLst>
                                          <p:attrName>style.visibility</p:attrName>
                                        </p:attrNameLst>
                                      </p:cBhvr>
                                      <p:to>
                                        <p:strVal val="hidden"/>
                                      </p:to>
                                    </p:set>
                                  </p:childTnLst>
                                </p:cTn>
                              </p:par>
                              <p:par>
                                <p:cTn id="348" presetID="1" presetClass="exit" presetSubtype="0" fill="hold" nodeType="withEffect">
                                  <p:stCondLst>
                                    <p:cond delay="0"/>
                                  </p:stCondLst>
                                  <p:childTnLst>
                                    <p:set>
                                      <p:cBhvr>
                                        <p:cTn id="349" dur="1" fill="hold">
                                          <p:stCondLst>
                                            <p:cond delay="0"/>
                                          </p:stCondLst>
                                        </p:cTn>
                                        <p:tgtEl>
                                          <p:spTgt spid="7"/>
                                        </p:tgtEl>
                                        <p:attrNameLst>
                                          <p:attrName>style.visibility</p:attrName>
                                        </p:attrNameLst>
                                      </p:cBhvr>
                                      <p:to>
                                        <p:strVal val="hidden"/>
                                      </p:to>
                                    </p:set>
                                  </p:childTnLst>
                                </p:cTn>
                              </p:par>
                              <p:par>
                                <p:cTn id="350" presetID="1" presetClass="exit" presetSubtype="0" fill="hold" nodeType="withEffect">
                                  <p:stCondLst>
                                    <p:cond delay="0"/>
                                  </p:stCondLst>
                                  <p:childTnLst>
                                    <p:set>
                                      <p:cBhvr>
                                        <p:cTn id="351" dur="1" fill="hold">
                                          <p:stCondLst>
                                            <p:cond delay="0"/>
                                          </p:stCondLst>
                                        </p:cTn>
                                        <p:tgtEl>
                                          <p:spTgt spid="9"/>
                                        </p:tgtEl>
                                        <p:attrNameLst>
                                          <p:attrName>style.visibility</p:attrName>
                                        </p:attrNameLst>
                                      </p:cBhvr>
                                      <p:to>
                                        <p:strVal val="hidden"/>
                                      </p:to>
                                    </p:set>
                                  </p:childTnLst>
                                </p:cTn>
                              </p:par>
                              <p:par>
                                <p:cTn id="352" presetID="1" presetClass="exit" presetSubtype="0" fill="hold" nodeType="withEffect">
                                  <p:stCondLst>
                                    <p:cond delay="0"/>
                                  </p:stCondLst>
                                  <p:childTnLst>
                                    <p:set>
                                      <p:cBhvr>
                                        <p:cTn id="353" dur="1" fill="hold">
                                          <p:stCondLst>
                                            <p:cond delay="0"/>
                                          </p:stCondLst>
                                        </p:cTn>
                                        <p:tgtEl>
                                          <p:spTgt spid="10"/>
                                        </p:tgtEl>
                                        <p:attrNameLst>
                                          <p:attrName>style.visibility</p:attrName>
                                        </p:attrNameLst>
                                      </p:cBhvr>
                                      <p:to>
                                        <p:strVal val="hidden"/>
                                      </p:to>
                                    </p:set>
                                  </p:childTnLst>
                                </p:cTn>
                              </p:par>
                              <p:par>
                                <p:cTn id="354" presetID="1" presetClass="exit" presetSubtype="0" fill="hold" nodeType="withEffect">
                                  <p:stCondLst>
                                    <p:cond delay="0"/>
                                  </p:stCondLst>
                                  <p:childTnLst>
                                    <p:set>
                                      <p:cBhvr>
                                        <p:cTn id="355" dur="1" fill="hold">
                                          <p:stCondLst>
                                            <p:cond delay="0"/>
                                          </p:stCondLst>
                                        </p:cTn>
                                        <p:tgtEl>
                                          <p:spTgt spid="11"/>
                                        </p:tgtEl>
                                        <p:attrNameLst>
                                          <p:attrName>style.visibility</p:attrName>
                                        </p:attrNameLst>
                                      </p:cBhvr>
                                      <p:to>
                                        <p:strVal val="hidden"/>
                                      </p:to>
                                    </p:set>
                                  </p:childTnLst>
                                </p:cTn>
                              </p:par>
                              <p:par>
                                <p:cTn id="356" presetID="1" presetClass="exit" presetSubtype="0" fill="hold" nodeType="withEffect">
                                  <p:stCondLst>
                                    <p:cond delay="0"/>
                                  </p:stCondLst>
                                  <p:childTnLst>
                                    <p:set>
                                      <p:cBhvr>
                                        <p:cTn id="357" dur="1" fill="hold">
                                          <p:stCondLst>
                                            <p:cond delay="0"/>
                                          </p:stCondLst>
                                        </p:cTn>
                                        <p:tgtEl>
                                          <p:spTgt spid="12"/>
                                        </p:tgtEl>
                                        <p:attrNameLst>
                                          <p:attrName>style.visibility</p:attrName>
                                        </p:attrNameLst>
                                      </p:cBhvr>
                                      <p:to>
                                        <p:strVal val="hidden"/>
                                      </p:to>
                                    </p:set>
                                  </p:childTnLst>
                                </p:cTn>
                              </p:par>
                              <p:par>
                                <p:cTn id="358" presetID="1" presetClass="exit" presetSubtype="0" fill="hold" nodeType="withEffect">
                                  <p:stCondLst>
                                    <p:cond delay="0"/>
                                  </p:stCondLst>
                                  <p:childTnLst>
                                    <p:set>
                                      <p:cBhvr>
                                        <p:cTn id="359" dur="1" fill="hold">
                                          <p:stCondLst>
                                            <p:cond delay="0"/>
                                          </p:stCondLst>
                                        </p:cTn>
                                        <p:tgtEl>
                                          <p:spTgt spid="4"/>
                                        </p:tgtEl>
                                        <p:attrNameLst>
                                          <p:attrName>style.visibility</p:attrName>
                                        </p:attrNameLst>
                                      </p:cBhvr>
                                      <p:to>
                                        <p:strVal val="hidden"/>
                                      </p:to>
                                    </p:set>
                                  </p:childTnLst>
                                </p:cTn>
                              </p:par>
                            </p:childTnLst>
                          </p:cTn>
                        </p:par>
                      </p:childTnLst>
                    </p:cTn>
                  </p:par>
                  <p:par>
                    <p:cTn id="360" fill="hold">
                      <p:stCondLst>
                        <p:cond delay="indefinite"/>
                      </p:stCondLst>
                      <p:childTnLst>
                        <p:par>
                          <p:cTn id="361" fill="hold">
                            <p:stCondLst>
                              <p:cond delay="0"/>
                            </p:stCondLst>
                            <p:childTnLst>
                              <p:par>
                                <p:cTn id="362" presetID="1" presetClass="exit" presetSubtype="0" fill="hold" nodeType="clickEffect">
                                  <p:stCondLst>
                                    <p:cond delay="0"/>
                                  </p:stCondLst>
                                  <p:childTnLst>
                                    <p:set>
                                      <p:cBhvr>
                                        <p:cTn id="363" dur="1" fill="hold">
                                          <p:stCondLst>
                                            <p:cond delay="0"/>
                                          </p:stCondLst>
                                        </p:cTn>
                                        <p:tgtEl>
                                          <p:spTgt spid="42"/>
                                        </p:tgtEl>
                                        <p:attrNameLst>
                                          <p:attrName>style.visibility</p:attrName>
                                        </p:attrNameLst>
                                      </p:cBhvr>
                                      <p:to>
                                        <p:strVal val="hidden"/>
                                      </p:to>
                                    </p:set>
                                  </p:childTnLst>
                                </p:cTn>
                              </p:par>
                              <p:par>
                                <p:cTn id="364" presetID="1" presetClass="exit" presetSubtype="0" fill="hold" grpId="1" nodeType="withEffect">
                                  <p:stCondLst>
                                    <p:cond delay="0"/>
                                  </p:stCondLst>
                                  <p:childTnLst>
                                    <p:set>
                                      <p:cBhvr>
                                        <p:cTn id="365" dur="1" fill="hold">
                                          <p:stCondLst>
                                            <p:cond delay="0"/>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366" restart="whenNotActive" fill="hold" evtFilter="cancelBubble" nodeType="interactiveSeq">
                <p:stCondLst>
                  <p:cond evt="onClick" delay="0">
                    <p:tgtEl>
                      <p:spTgt spid="44"/>
                    </p:tgtEl>
                  </p:cond>
                </p:stCondLst>
                <p:endSync evt="end" delay="0">
                  <p:rtn val="all"/>
                </p:endSync>
                <p:childTnLst>
                  <p:par>
                    <p:cTn id="367" fill="hold">
                      <p:stCondLst>
                        <p:cond delay="0"/>
                      </p:stCondLst>
                      <p:childTnLst>
                        <p:par>
                          <p:cTn id="368" fill="hold">
                            <p:stCondLst>
                              <p:cond delay="0"/>
                            </p:stCondLst>
                            <p:childTnLst>
                              <p:par>
                                <p:cTn id="369" presetID="22" presetClass="entr" presetSubtype="1" fill="hold" nodeType="clickEffect">
                                  <p:stCondLst>
                                    <p:cond delay="0"/>
                                  </p:stCondLst>
                                  <p:childTnLst>
                                    <p:set>
                                      <p:cBhvr>
                                        <p:cTn id="370" dur="1" fill="hold">
                                          <p:stCondLst>
                                            <p:cond delay="0"/>
                                          </p:stCondLst>
                                        </p:cTn>
                                        <p:tgtEl>
                                          <p:spTgt spid="45"/>
                                        </p:tgtEl>
                                        <p:attrNameLst>
                                          <p:attrName>style.visibility</p:attrName>
                                        </p:attrNameLst>
                                      </p:cBhvr>
                                      <p:to>
                                        <p:strVal val="visible"/>
                                      </p:to>
                                    </p:set>
                                    <p:animEffect transition="in" filter="wipe(up)">
                                      <p:cBhvr>
                                        <p:cTn id="371" dur="1000"/>
                                        <p:tgtEl>
                                          <p:spTgt spid="45"/>
                                        </p:tgtEl>
                                      </p:cBhvr>
                                    </p:animEffect>
                                  </p:childTnLst>
                                </p:cTn>
                              </p:par>
                              <p:par>
                                <p:cTn id="372" presetID="1" presetClass="entr" presetSubtype="0" fill="hold" grpId="0" nodeType="withEffect">
                                  <p:stCondLst>
                                    <p:cond delay="0"/>
                                  </p:stCondLst>
                                  <p:childTnLst>
                                    <p:set>
                                      <p:cBhvr>
                                        <p:cTn id="373" dur="1" fill="hold">
                                          <p:stCondLst>
                                            <p:cond delay="0"/>
                                          </p:stCondLst>
                                        </p:cTn>
                                        <p:tgtEl>
                                          <p:spTgt spid="63"/>
                                        </p:tgtEl>
                                        <p:attrNameLst>
                                          <p:attrName>style.visibility</p:attrName>
                                        </p:attrNameLst>
                                      </p:cBhvr>
                                      <p:to>
                                        <p:strVal val="visible"/>
                                      </p:to>
                                    </p:set>
                                  </p:childTnLst>
                                </p:cTn>
                              </p:par>
                              <p:par>
                                <p:cTn id="374" presetID="18" presetClass="entr" presetSubtype="12" fill="hold" nodeType="withEffect">
                                  <p:stCondLst>
                                    <p:cond delay="0"/>
                                  </p:stCondLst>
                                  <p:childTnLst>
                                    <p:set>
                                      <p:cBhvr>
                                        <p:cTn id="375" dur="1" fill="hold">
                                          <p:stCondLst>
                                            <p:cond delay="0"/>
                                          </p:stCondLst>
                                        </p:cTn>
                                        <p:tgtEl>
                                          <p:spTgt spid="11"/>
                                        </p:tgtEl>
                                        <p:attrNameLst>
                                          <p:attrName>style.visibility</p:attrName>
                                        </p:attrNameLst>
                                      </p:cBhvr>
                                      <p:to>
                                        <p:strVal val="visible"/>
                                      </p:to>
                                    </p:set>
                                    <p:animEffect transition="in" filter="strips(downLeft)">
                                      <p:cBhvr>
                                        <p:cTn id="376" dur="500"/>
                                        <p:tgtEl>
                                          <p:spTgt spid="11"/>
                                        </p:tgtEl>
                                      </p:cBhvr>
                                    </p:animEffect>
                                  </p:childTnLst>
                                </p:cTn>
                              </p:par>
                              <p:par>
                                <p:cTn id="377" presetID="1" presetClass="exit" presetSubtype="0" fill="hold" nodeType="withEffect">
                                  <p:stCondLst>
                                    <p:cond delay="0"/>
                                  </p:stCondLst>
                                  <p:childTnLst>
                                    <p:set>
                                      <p:cBhvr>
                                        <p:cTn id="378" dur="1" fill="hold">
                                          <p:stCondLst>
                                            <p:cond delay="0"/>
                                          </p:stCondLst>
                                        </p:cTn>
                                        <p:tgtEl>
                                          <p:spTgt spid="5"/>
                                        </p:tgtEl>
                                        <p:attrNameLst>
                                          <p:attrName>style.visibility</p:attrName>
                                        </p:attrNameLst>
                                      </p:cBhvr>
                                      <p:to>
                                        <p:strVal val="hidden"/>
                                      </p:to>
                                    </p:set>
                                  </p:childTnLst>
                                </p:cTn>
                              </p:par>
                              <p:par>
                                <p:cTn id="379" presetID="1" presetClass="exit" presetSubtype="0" fill="hold" nodeType="withEffect">
                                  <p:stCondLst>
                                    <p:cond delay="0"/>
                                  </p:stCondLst>
                                  <p:childTnLst>
                                    <p:set>
                                      <p:cBhvr>
                                        <p:cTn id="380" dur="1" fill="hold">
                                          <p:stCondLst>
                                            <p:cond delay="0"/>
                                          </p:stCondLst>
                                        </p:cTn>
                                        <p:tgtEl>
                                          <p:spTgt spid="6"/>
                                        </p:tgtEl>
                                        <p:attrNameLst>
                                          <p:attrName>style.visibility</p:attrName>
                                        </p:attrNameLst>
                                      </p:cBhvr>
                                      <p:to>
                                        <p:strVal val="hidden"/>
                                      </p:to>
                                    </p:set>
                                  </p:childTnLst>
                                </p:cTn>
                              </p:par>
                              <p:par>
                                <p:cTn id="381" presetID="1" presetClass="exit" presetSubtype="0" fill="hold" nodeType="withEffect">
                                  <p:stCondLst>
                                    <p:cond delay="0"/>
                                  </p:stCondLst>
                                  <p:childTnLst>
                                    <p:set>
                                      <p:cBhvr>
                                        <p:cTn id="382" dur="1" fill="hold">
                                          <p:stCondLst>
                                            <p:cond delay="0"/>
                                          </p:stCondLst>
                                        </p:cTn>
                                        <p:tgtEl>
                                          <p:spTgt spid="7"/>
                                        </p:tgtEl>
                                        <p:attrNameLst>
                                          <p:attrName>style.visibility</p:attrName>
                                        </p:attrNameLst>
                                      </p:cBhvr>
                                      <p:to>
                                        <p:strVal val="hidden"/>
                                      </p:to>
                                    </p:set>
                                  </p:childTnLst>
                                </p:cTn>
                              </p:par>
                              <p:par>
                                <p:cTn id="383" presetID="1" presetClass="exit" presetSubtype="0" fill="hold" nodeType="withEffect">
                                  <p:stCondLst>
                                    <p:cond delay="0"/>
                                  </p:stCondLst>
                                  <p:childTnLst>
                                    <p:set>
                                      <p:cBhvr>
                                        <p:cTn id="384" dur="1" fill="hold">
                                          <p:stCondLst>
                                            <p:cond delay="0"/>
                                          </p:stCondLst>
                                        </p:cTn>
                                        <p:tgtEl>
                                          <p:spTgt spid="8"/>
                                        </p:tgtEl>
                                        <p:attrNameLst>
                                          <p:attrName>style.visibility</p:attrName>
                                        </p:attrNameLst>
                                      </p:cBhvr>
                                      <p:to>
                                        <p:strVal val="hidden"/>
                                      </p:to>
                                    </p:set>
                                  </p:childTnLst>
                                </p:cTn>
                              </p:par>
                              <p:par>
                                <p:cTn id="385" presetID="1" presetClass="exit" presetSubtype="0" fill="hold" nodeType="withEffect">
                                  <p:stCondLst>
                                    <p:cond delay="0"/>
                                  </p:stCondLst>
                                  <p:childTnLst>
                                    <p:set>
                                      <p:cBhvr>
                                        <p:cTn id="386" dur="1" fill="hold">
                                          <p:stCondLst>
                                            <p:cond delay="0"/>
                                          </p:stCondLst>
                                        </p:cTn>
                                        <p:tgtEl>
                                          <p:spTgt spid="9"/>
                                        </p:tgtEl>
                                        <p:attrNameLst>
                                          <p:attrName>style.visibility</p:attrName>
                                        </p:attrNameLst>
                                      </p:cBhvr>
                                      <p:to>
                                        <p:strVal val="hidden"/>
                                      </p:to>
                                    </p:set>
                                  </p:childTnLst>
                                </p:cTn>
                              </p:par>
                              <p:par>
                                <p:cTn id="387" presetID="1" presetClass="exit" presetSubtype="0" fill="hold" nodeType="withEffect">
                                  <p:stCondLst>
                                    <p:cond delay="0"/>
                                  </p:stCondLst>
                                  <p:childTnLst>
                                    <p:set>
                                      <p:cBhvr>
                                        <p:cTn id="388" dur="1" fill="hold">
                                          <p:stCondLst>
                                            <p:cond delay="0"/>
                                          </p:stCondLst>
                                        </p:cTn>
                                        <p:tgtEl>
                                          <p:spTgt spid="10"/>
                                        </p:tgtEl>
                                        <p:attrNameLst>
                                          <p:attrName>style.visibility</p:attrName>
                                        </p:attrNameLst>
                                      </p:cBhvr>
                                      <p:to>
                                        <p:strVal val="hidden"/>
                                      </p:to>
                                    </p:set>
                                  </p:childTnLst>
                                </p:cTn>
                              </p:par>
                              <p:par>
                                <p:cTn id="389" presetID="1" presetClass="exit" presetSubtype="0" fill="hold" nodeType="withEffect">
                                  <p:stCondLst>
                                    <p:cond delay="0"/>
                                  </p:stCondLst>
                                  <p:childTnLst>
                                    <p:set>
                                      <p:cBhvr>
                                        <p:cTn id="390" dur="1" fill="hold">
                                          <p:stCondLst>
                                            <p:cond delay="0"/>
                                          </p:stCondLst>
                                        </p:cTn>
                                        <p:tgtEl>
                                          <p:spTgt spid="12"/>
                                        </p:tgtEl>
                                        <p:attrNameLst>
                                          <p:attrName>style.visibility</p:attrName>
                                        </p:attrNameLst>
                                      </p:cBhvr>
                                      <p:to>
                                        <p:strVal val="hidden"/>
                                      </p:to>
                                    </p:set>
                                  </p:childTnLst>
                                </p:cTn>
                              </p:par>
                              <p:par>
                                <p:cTn id="391" presetID="1" presetClass="exit" presetSubtype="0" fill="hold" nodeType="withEffect">
                                  <p:stCondLst>
                                    <p:cond delay="0"/>
                                  </p:stCondLst>
                                  <p:childTnLst>
                                    <p:set>
                                      <p:cBhvr>
                                        <p:cTn id="392" dur="1" fill="hold">
                                          <p:stCondLst>
                                            <p:cond delay="0"/>
                                          </p:stCondLst>
                                        </p:cTn>
                                        <p:tgtEl>
                                          <p:spTgt spid="4"/>
                                        </p:tgtEl>
                                        <p:attrNameLst>
                                          <p:attrName>style.visibility</p:attrName>
                                        </p:attrNameLst>
                                      </p:cBhvr>
                                      <p:to>
                                        <p:strVal val="hidden"/>
                                      </p:to>
                                    </p:set>
                                  </p:childTnLst>
                                </p:cTn>
                              </p:par>
                            </p:childTnLst>
                          </p:cTn>
                        </p:par>
                        <p:par>
                          <p:cTn id="393" fill="hold">
                            <p:stCondLst>
                              <p:cond delay="1500"/>
                            </p:stCondLst>
                            <p:childTnLst>
                              <p:par>
                                <p:cTn id="394" presetID="10" presetClass="exit" presetSubtype="0" fill="hold" nodeType="afterEffect">
                                  <p:stCondLst>
                                    <p:cond delay="0"/>
                                  </p:stCondLst>
                                  <p:childTnLst>
                                    <p:animEffect transition="out" filter="fade">
                                      <p:cBhvr>
                                        <p:cTn id="395" dur="500"/>
                                        <p:tgtEl>
                                          <p:spTgt spid="45"/>
                                        </p:tgtEl>
                                      </p:cBhvr>
                                    </p:animEffect>
                                    <p:set>
                                      <p:cBhvr>
                                        <p:cTn id="396" dur="1" fill="hold">
                                          <p:stCondLst>
                                            <p:cond delay="499"/>
                                          </p:stCondLst>
                                        </p:cTn>
                                        <p:tgtEl>
                                          <p:spTgt spid="45"/>
                                        </p:tgtEl>
                                        <p:attrNameLst>
                                          <p:attrName>style.visibility</p:attrName>
                                        </p:attrNameLst>
                                      </p:cBhvr>
                                      <p:to>
                                        <p:strVal val="hidden"/>
                                      </p:to>
                                    </p:set>
                                  </p:childTnLst>
                                </p:cTn>
                              </p:par>
                            </p:childTnLst>
                          </p:cTn>
                        </p:par>
                        <p:par>
                          <p:cTn id="397" fill="hold">
                            <p:stCondLst>
                              <p:cond delay="2000"/>
                            </p:stCondLst>
                            <p:childTnLst>
                              <p:par>
                                <p:cTn id="398" presetID="10" presetClass="entr" presetSubtype="0" fill="hold" nodeType="afterEffect">
                                  <p:stCondLst>
                                    <p:cond delay="0"/>
                                  </p:stCondLst>
                                  <p:childTnLst>
                                    <p:set>
                                      <p:cBhvr>
                                        <p:cTn id="399" dur="1" fill="hold">
                                          <p:stCondLst>
                                            <p:cond delay="0"/>
                                          </p:stCondLst>
                                        </p:cTn>
                                        <p:tgtEl>
                                          <p:spTgt spid="45"/>
                                        </p:tgtEl>
                                        <p:attrNameLst>
                                          <p:attrName>style.visibility</p:attrName>
                                        </p:attrNameLst>
                                      </p:cBhvr>
                                      <p:to>
                                        <p:strVal val="visible"/>
                                      </p:to>
                                    </p:set>
                                    <p:animEffect transition="in" filter="fade">
                                      <p:cBhvr>
                                        <p:cTn id="400" dur="500"/>
                                        <p:tgtEl>
                                          <p:spTgt spid="45"/>
                                        </p:tgtEl>
                                      </p:cBhvr>
                                    </p:animEffect>
                                  </p:childTnLst>
                                </p:cTn>
                              </p:par>
                            </p:childTnLst>
                          </p:cTn>
                        </p:par>
                      </p:childTnLst>
                    </p:cTn>
                  </p:par>
                  <p:par>
                    <p:cTn id="401" fill="hold">
                      <p:stCondLst>
                        <p:cond delay="indefinite"/>
                      </p:stCondLst>
                      <p:childTnLst>
                        <p:par>
                          <p:cTn id="402" fill="hold">
                            <p:stCondLst>
                              <p:cond delay="0"/>
                            </p:stCondLst>
                            <p:childTnLst>
                              <p:par>
                                <p:cTn id="403" presetID="1" presetClass="exit" presetSubtype="0" fill="hold" nodeType="clickEffect">
                                  <p:stCondLst>
                                    <p:cond delay="0"/>
                                  </p:stCondLst>
                                  <p:childTnLst>
                                    <p:set>
                                      <p:cBhvr>
                                        <p:cTn id="404" dur="1" fill="hold">
                                          <p:stCondLst>
                                            <p:cond delay="0"/>
                                          </p:stCondLst>
                                        </p:cTn>
                                        <p:tgtEl>
                                          <p:spTgt spid="45"/>
                                        </p:tgtEl>
                                        <p:attrNameLst>
                                          <p:attrName>style.visibility</p:attrName>
                                        </p:attrNameLst>
                                      </p:cBhvr>
                                      <p:to>
                                        <p:strVal val="hidden"/>
                                      </p:to>
                                    </p:set>
                                  </p:childTnLst>
                                </p:cTn>
                              </p:par>
                              <p:par>
                                <p:cTn id="405" presetID="1" presetClass="exit" presetSubtype="0" fill="hold" grpId="1" nodeType="withEffect">
                                  <p:stCondLst>
                                    <p:cond delay="0"/>
                                  </p:stCondLst>
                                  <p:childTnLst>
                                    <p:set>
                                      <p:cBhvr>
                                        <p:cTn id="406" dur="1" fill="hold">
                                          <p:stCondLst>
                                            <p:cond delay="0"/>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407" restart="whenNotActive" fill="hold" evtFilter="cancelBubble" nodeType="interactiveSeq">
                <p:stCondLst>
                  <p:cond evt="onClick" delay="0">
                    <p:tgtEl>
                      <p:spTgt spid="66"/>
                    </p:tgtEl>
                  </p:cond>
                </p:stCondLst>
                <p:endSync evt="end" delay="0">
                  <p:rtn val="all"/>
                </p:endSync>
                <p:childTnLst>
                  <p:par>
                    <p:cTn id="408" fill="hold">
                      <p:stCondLst>
                        <p:cond delay="0"/>
                      </p:stCondLst>
                      <p:childTnLst>
                        <p:par>
                          <p:cTn id="409" fill="hold">
                            <p:stCondLst>
                              <p:cond delay="0"/>
                            </p:stCondLst>
                            <p:childTnLst>
                              <p:par>
                                <p:cTn id="410" presetID="22" presetClass="entr" presetSubtype="1" fill="hold" nodeType="clickEffect">
                                  <p:stCondLst>
                                    <p:cond delay="0"/>
                                  </p:stCondLst>
                                  <p:childTnLst>
                                    <p:set>
                                      <p:cBhvr>
                                        <p:cTn id="411" dur="1" fill="hold">
                                          <p:stCondLst>
                                            <p:cond delay="0"/>
                                          </p:stCondLst>
                                        </p:cTn>
                                        <p:tgtEl>
                                          <p:spTgt spid="101412"/>
                                        </p:tgtEl>
                                        <p:attrNameLst>
                                          <p:attrName>style.visibility</p:attrName>
                                        </p:attrNameLst>
                                      </p:cBhvr>
                                      <p:to>
                                        <p:strVal val="visible"/>
                                      </p:to>
                                    </p:set>
                                    <p:animEffect transition="in" filter="wipe(up)">
                                      <p:cBhvr>
                                        <p:cTn id="412" dur="1000"/>
                                        <p:tgtEl>
                                          <p:spTgt spid="101412"/>
                                        </p:tgtEl>
                                      </p:cBhvr>
                                    </p:animEffect>
                                  </p:childTnLst>
                                </p:cTn>
                              </p:par>
                              <p:par>
                                <p:cTn id="413" presetID="1" presetClass="entr" presetSubtype="0" fill="hold" grpId="0" nodeType="withEffect">
                                  <p:stCondLst>
                                    <p:cond delay="0"/>
                                  </p:stCondLst>
                                  <p:childTnLst>
                                    <p:set>
                                      <p:cBhvr>
                                        <p:cTn id="414" dur="1" fill="hold">
                                          <p:stCondLst>
                                            <p:cond delay="0"/>
                                          </p:stCondLst>
                                        </p:cTn>
                                        <p:tgtEl>
                                          <p:spTgt spid="67"/>
                                        </p:tgtEl>
                                        <p:attrNameLst>
                                          <p:attrName>style.visibility</p:attrName>
                                        </p:attrNameLst>
                                      </p:cBhvr>
                                      <p:to>
                                        <p:strVal val="visible"/>
                                      </p:to>
                                    </p:set>
                                  </p:childTnLst>
                                </p:cTn>
                              </p:par>
                              <p:par>
                                <p:cTn id="415" presetID="18" presetClass="entr" presetSubtype="12" fill="hold" nodeType="withEffect">
                                  <p:stCondLst>
                                    <p:cond delay="0"/>
                                  </p:stCondLst>
                                  <p:childTnLst>
                                    <p:set>
                                      <p:cBhvr>
                                        <p:cTn id="416" dur="1" fill="hold">
                                          <p:stCondLst>
                                            <p:cond delay="0"/>
                                          </p:stCondLst>
                                        </p:cTn>
                                        <p:tgtEl>
                                          <p:spTgt spid="12"/>
                                        </p:tgtEl>
                                        <p:attrNameLst>
                                          <p:attrName>style.visibility</p:attrName>
                                        </p:attrNameLst>
                                      </p:cBhvr>
                                      <p:to>
                                        <p:strVal val="visible"/>
                                      </p:to>
                                    </p:set>
                                    <p:animEffect transition="in" filter="strips(downLeft)">
                                      <p:cBhvr>
                                        <p:cTn id="417" dur="500"/>
                                        <p:tgtEl>
                                          <p:spTgt spid="12"/>
                                        </p:tgtEl>
                                      </p:cBhvr>
                                    </p:animEffect>
                                  </p:childTnLst>
                                </p:cTn>
                              </p:par>
                              <p:par>
                                <p:cTn id="418" presetID="1" presetClass="exit" presetSubtype="0" fill="hold" nodeType="withEffect">
                                  <p:stCondLst>
                                    <p:cond delay="0"/>
                                  </p:stCondLst>
                                  <p:childTnLst>
                                    <p:set>
                                      <p:cBhvr>
                                        <p:cTn id="419" dur="1" fill="hold">
                                          <p:stCondLst>
                                            <p:cond delay="0"/>
                                          </p:stCondLst>
                                        </p:cTn>
                                        <p:tgtEl>
                                          <p:spTgt spid="5"/>
                                        </p:tgtEl>
                                        <p:attrNameLst>
                                          <p:attrName>style.visibility</p:attrName>
                                        </p:attrNameLst>
                                      </p:cBhvr>
                                      <p:to>
                                        <p:strVal val="hidden"/>
                                      </p:to>
                                    </p:set>
                                  </p:childTnLst>
                                </p:cTn>
                              </p:par>
                              <p:par>
                                <p:cTn id="420" presetID="1" presetClass="exit" presetSubtype="0" fill="hold" nodeType="withEffect">
                                  <p:stCondLst>
                                    <p:cond delay="0"/>
                                  </p:stCondLst>
                                  <p:childTnLst>
                                    <p:set>
                                      <p:cBhvr>
                                        <p:cTn id="421" dur="1" fill="hold">
                                          <p:stCondLst>
                                            <p:cond delay="0"/>
                                          </p:stCondLst>
                                        </p:cTn>
                                        <p:tgtEl>
                                          <p:spTgt spid="6"/>
                                        </p:tgtEl>
                                        <p:attrNameLst>
                                          <p:attrName>style.visibility</p:attrName>
                                        </p:attrNameLst>
                                      </p:cBhvr>
                                      <p:to>
                                        <p:strVal val="hidden"/>
                                      </p:to>
                                    </p:set>
                                  </p:childTnLst>
                                </p:cTn>
                              </p:par>
                              <p:par>
                                <p:cTn id="422" presetID="1" presetClass="exit" presetSubtype="0" fill="hold" nodeType="withEffect">
                                  <p:stCondLst>
                                    <p:cond delay="0"/>
                                  </p:stCondLst>
                                  <p:childTnLst>
                                    <p:set>
                                      <p:cBhvr>
                                        <p:cTn id="423" dur="1" fill="hold">
                                          <p:stCondLst>
                                            <p:cond delay="0"/>
                                          </p:stCondLst>
                                        </p:cTn>
                                        <p:tgtEl>
                                          <p:spTgt spid="7"/>
                                        </p:tgtEl>
                                        <p:attrNameLst>
                                          <p:attrName>style.visibility</p:attrName>
                                        </p:attrNameLst>
                                      </p:cBhvr>
                                      <p:to>
                                        <p:strVal val="hidden"/>
                                      </p:to>
                                    </p:set>
                                  </p:childTnLst>
                                </p:cTn>
                              </p:par>
                              <p:par>
                                <p:cTn id="424" presetID="1" presetClass="exit" presetSubtype="0" fill="hold" nodeType="withEffect">
                                  <p:stCondLst>
                                    <p:cond delay="0"/>
                                  </p:stCondLst>
                                  <p:childTnLst>
                                    <p:set>
                                      <p:cBhvr>
                                        <p:cTn id="425" dur="1" fill="hold">
                                          <p:stCondLst>
                                            <p:cond delay="0"/>
                                          </p:stCondLst>
                                        </p:cTn>
                                        <p:tgtEl>
                                          <p:spTgt spid="8"/>
                                        </p:tgtEl>
                                        <p:attrNameLst>
                                          <p:attrName>style.visibility</p:attrName>
                                        </p:attrNameLst>
                                      </p:cBhvr>
                                      <p:to>
                                        <p:strVal val="hidden"/>
                                      </p:to>
                                    </p:set>
                                  </p:childTnLst>
                                </p:cTn>
                              </p:par>
                              <p:par>
                                <p:cTn id="426" presetID="1" presetClass="exit" presetSubtype="0" fill="hold" nodeType="withEffect">
                                  <p:stCondLst>
                                    <p:cond delay="0"/>
                                  </p:stCondLst>
                                  <p:childTnLst>
                                    <p:set>
                                      <p:cBhvr>
                                        <p:cTn id="427" dur="1" fill="hold">
                                          <p:stCondLst>
                                            <p:cond delay="0"/>
                                          </p:stCondLst>
                                        </p:cTn>
                                        <p:tgtEl>
                                          <p:spTgt spid="9"/>
                                        </p:tgtEl>
                                        <p:attrNameLst>
                                          <p:attrName>style.visibility</p:attrName>
                                        </p:attrNameLst>
                                      </p:cBhvr>
                                      <p:to>
                                        <p:strVal val="hidden"/>
                                      </p:to>
                                    </p:set>
                                  </p:childTnLst>
                                </p:cTn>
                              </p:par>
                              <p:par>
                                <p:cTn id="428" presetID="1" presetClass="exit" presetSubtype="0" fill="hold" nodeType="withEffect">
                                  <p:stCondLst>
                                    <p:cond delay="0"/>
                                  </p:stCondLst>
                                  <p:childTnLst>
                                    <p:set>
                                      <p:cBhvr>
                                        <p:cTn id="429" dur="1" fill="hold">
                                          <p:stCondLst>
                                            <p:cond delay="0"/>
                                          </p:stCondLst>
                                        </p:cTn>
                                        <p:tgtEl>
                                          <p:spTgt spid="10"/>
                                        </p:tgtEl>
                                        <p:attrNameLst>
                                          <p:attrName>style.visibility</p:attrName>
                                        </p:attrNameLst>
                                      </p:cBhvr>
                                      <p:to>
                                        <p:strVal val="hidden"/>
                                      </p:to>
                                    </p:set>
                                  </p:childTnLst>
                                </p:cTn>
                              </p:par>
                              <p:par>
                                <p:cTn id="430" presetID="1" presetClass="exit" presetSubtype="0" fill="hold" nodeType="withEffect">
                                  <p:stCondLst>
                                    <p:cond delay="0"/>
                                  </p:stCondLst>
                                  <p:childTnLst>
                                    <p:set>
                                      <p:cBhvr>
                                        <p:cTn id="431" dur="1" fill="hold">
                                          <p:stCondLst>
                                            <p:cond delay="0"/>
                                          </p:stCondLst>
                                        </p:cTn>
                                        <p:tgtEl>
                                          <p:spTgt spid="11"/>
                                        </p:tgtEl>
                                        <p:attrNameLst>
                                          <p:attrName>style.visibility</p:attrName>
                                        </p:attrNameLst>
                                      </p:cBhvr>
                                      <p:to>
                                        <p:strVal val="hidden"/>
                                      </p:to>
                                    </p:set>
                                  </p:childTnLst>
                                </p:cTn>
                              </p:par>
                              <p:par>
                                <p:cTn id="432" presetID="1" presetClass="exit" presetSubtype="0" fill="hold" nodeType="withEffect">
                                  <p:stCondLst>
                                    <p:cond delay="0"/>
                                  </p:stCondLst>
                                  <p:childTnLst>
                                    <p:set>
                                      <p:cBhvr>
                                        <p:cTn id="433" dur="1" fill="hold">
                                          <p:stCondLst>
                                            <p:cond delay="0"/>
                                          </p:stCondLst>
                                        </p:cTn>
                                        <p:tgtEl>
                                          <p:spTgt spid="4"/>
                                        </p:tgtEl>
                                        <p:attrNameLst>
                                          <p:attrName>style.visibility</p:attrName>
                                        </p:attrNameLst>
                                      </p:cBhvr>
                                      <p:to>
                                        <p:strVal val="hidden"/>
                                      </p:to>
                                    </p:set>
                                  </p:childTnLst>
                                </p:cTn>
                              </p:par>
                            </p:childTnLst>
                          </p:cTn>
                        </p:par>
                      </p:childTnLst>
                    </p:cTn>
                  </p:par>
                  <p:par>
                    <p:cTn id="434" fill="hold">
                      <p:stCondLst>
                        <p:cond delay="indefinite"/>
                      </p:stCondLst>
                      <p:childTnLst>
                        <p:par>
                          <p:cTn id="435" fill="hold">
                            <p:stCondLst>
                              <p:cond delay="0"/>
                            </p:stCondLst>
                            <p:childTnLst>
                              <p:par>
                                <p:cTn id="436" presetID="1" presetClass="exit" presetSubtype="0" fill="hold" nodeType="clickEffect">
                                  <p:stCondLst>
                                    <p:cond delay="0"/>
                                  </p:stCondLst>
                                  <p:childTnLst>
                                    <p:set>
                                      <p:cBhvr>
                                        <p:cTn id="437" dur="1" fill="hold">
                                          <p:stCondLst>
                                            <p:cond delay="0"/>
                                          </p:stCondLst>
                                        </p:cTn>
                                        <p:tgtEl>
                                          <p:spTgt spid="101412"/>
                                        </p:tgtEl>
                                        <p:attrNameLst>
                                          <p:attrName>style.visibility</p:attrName>
                                        </p:attrNameLst>
                                      </p:cBhvr>
                                      <p:to>
                                        <p:strVal val="hidden"/>
                                      </p:to>
                                    </p:set>
                                  </p:childTnLst>
                                </p:cTn>
                              </p:par>
                              <p:par>
                                <p:cTn id="438" presetID="1" presetClass="exit" presetSubtype="0" fill="hold" grpId="1" nodeType="withEffect">
                                  <p:stCondLst>
                                    <p:cond delay="0"/>
                                  </p:stCondLst>
                                  <p:childTnLst>
                                    <p:set>
                                      <p:cBhvr>
                                        <p:cTn id="439" dur="1" fill="hold">
                                          <p:stCondLst>
                                            <p:cond delay="0"/>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6"/>
                  </p:tgtEl>
                </p:cond>
              </p:nextCondLst>
            </p:seq>
            <p:seq concurrent="1" nextAc="seek">
              <p:cTn id="440" restart="whenNotActive" fill="hold" evtFilter="cancelBubble" nodeType="interactiveSeq">
                <p:stCondLst>
                  <p:cond evt="onClick" delay="0">
                    <p:tgtEl>
                      <p:spTgt spid="80"/>
                    </p:tgtEl>
                  </p:cond>
                </p:stCondLst>
                <p:endSync evt="end" delay="0">
                  <p:rtn val="all"/>
                </p:endSync>
                <p:childTnLst>
                  <p:par>
                    <p:cTn id="441" fill="hold">
                      <p:stCondLst>
                        <p:cond delay="0"/>
                      </p:stCondLst>
                      <p:childTnLst>
                        <p:par>
                          <p:cTn id="442" fill="hold">
                            <p:stCondLst>
                              <p:cond delay="0"/>
                            </p:stCondLst>
                            <p:childTnLst>
                              <p:par>
                                <p:cTn id="443" presetID="1" presetClass="entr" presetSubtype="0" fill="hold" grpId="0" nodeType="withEffect">
                                  <p:stCondLst>
                                    <p:cond delay="0"/>
                                  </p:stCondLst>
                                  <p:childTnLst>
                                    <p:set>
                                      <p:cBhvr>
                                        <p:cTn id="444" dur="1" fill="hold">
                                          <p:stCondLst>
                                            <p:cond delay="0"/>
                                          </p:stCondLst>
                                        </p:cTn>
                                        <p:tgtEl>
                                          <p:spTgt spid="81"/>
                                        </p:tgtEl>
                                        <p:attrNameLst>
                                          <p:attrName>style.visibility</p:attrName>
                                        </p:attrNameLst>
                                      </p:cBhvr>
                                      <p:to>
                                        <p:strVal val="visible"/>
                                      </p:to>
                                    </p:set>
                                  </p:childTnLst>
                                </p:cTn>
                              </p:par>
                              <p:par>
                                <p:cTn id="445" presetID="22" presetClass="entr" presetSubtype="1" fill="hold" nodeType="withEffect">
                                  <p:stCondLst>
                                    <p:cond delay="0"/>
                                  </p:stCondLst>
                                  <p:childTnLst>
                                    <p:set>
                                      <p:cBhvr>
                                        <p:cTn id="446" dur="1" fill="hold">
                                          <p:stCondLst>
                                            <p:cond delay="0"/>
                                          </p:stCondLst>
                                        </p:cTn>
                                        <p:tgtEl>
                                          <p:spTgt spid="101421"/>
                                        </p:tgtEl>
                                        <p:attrNameLst>
                                          <p:attrName>style.visibility</p:attrName>
                                        </p:attrNameLst>
                                      </p:cBhvr>
                                      <p:to>
                                        <p:strVal val="visible"/>
                                      </p:to>
                                    </p:set>
                                    <p:animEffect transition="in" filter="wipe(up)">
                                      <p:cBhvr>
                                        <p:cTn id="447" dur="1000"/>
                                        <p:tgtEl>
                                          <p:spTgt spid="101421"/>
                                        </p:tgtEl>
                                      </p:cBhvr>
                                    </p:animEffect>
                                  </p:childTnLst>
                                </p:cTn>
                              </p:par>
                              <p:par>
                                <p:cTn id="448" presetID="18" presetClass="entr" presetSubtype="12" fill="hold" nodeType="withEffect">
                                  <p:stCondLst>
                                    <p:cond delay="0"/>
                                  </p:stCondLst>
                                  <p:childTnLst>
                                    <p:set>
                                      <p:cBhvr>
                                        <p:cTn id="449" dur="1" fill="hold">
                                          <p:stCondLst>
                                            <p:cond delay="0"/>
                                          </p:stCondLst>
                                        </p:cTn>
                                        <p:tgtEl>
                                          <p:spTgt spid="7"/>
                                        </p:tgtEl>
                                        <p:attrNameLst>
                                          <p:attrName>style.visibility</p:attrName>
                                        </p:attrNameLst>
                                      </p:cBhvr>
                                      <p:to>
                                        <p:strVal val="visible"/>
                                      </p:to>
                                    </p:set>
                                    <p:animEffect transition="in" filter="strips(downLeft)">
                                      <p:cBhvr>
                                        <p:cTn id="450" dur="500"/>
                                        <p:tgtEl>
                                          <p:spTgt spid="7"/>
                                        </p:tgtEl>
                                      </p:cBhvr>
                                    </p:animEffect>
                                  </p:childTnLst>
                                </p:cTn>
                              </p:par>
                              <p:par>
                                <p:cTn id="451" presetID="1" presetClass="exit" presetSubtype="0" fill="hold" nodeType="withEffect">
                                  <p:stCondLst>
                                    <p:cond delay="0"/>
                                  </p:stCondLst>
                                  <p:childTnLst>
                                    <p:set>
                                      <p:cBhvr>
                                        <p:cTn id="452" dur="1" fill="hold">
                                          <p:stCondLst>
                                            <p:cond delay="0"/>
                                          </p:stCondLst>
                                        </p:cTn>
                                        <p:tgtEl>
                                          <p:spTgt spid="5"/>
                                        </p:tgtEl>
                                        <p:attrNameLst>
                                          <p:attrName>style.visibility</p:attrName>
                                        </p:attrNameLst>
                                      </p:cBhvr>
                                      <p:to>
                                        <p:strVal val="hidden"/>
                                      </p:to>
                                    </p:set>
                                  </p:childTnLst>
                                </p:cTn>
                              </p:par>
                              <p:par>
                                <p:cTn id="453" presetID="1" presetClass="exit" presetSubtype="0" fill="hold" nodeType="withEffect">
                                  <p:stCondLst>
                                    <p:cond delay="0"/>
                                  </p:stCondLst>
                                  <p:childTnLst>
                                    <p:set>
                                      <p:cBhvr>
                                        <p:cTn id="454" dur="1" fill="hold">
                                          <p:stCondLst>
                                            <p:cond delay="0"/>
                                          </p:stCondLst>
                                        </p:cTn>
                                        <p:tgtEl>
                                          <p:spTgt spid="6"/>
                                        </p:tgtEl>
                                        <p:attrNameLst>
                                          <p:attrName>style.visibility</p:attrName>
                                        </p:attrNameLst>
                                      </p:cBhvr>
                                      <p:to>
                                        <p:strVal val="hidden"/>
                                      </p:to>
                                    </p:set>
                                  </p:childTnLst>
                                </p:cTn>
                              </p:par>
                              <p:par>
                                <p:cTn id="455" presetID="1" presetClass="exit" presetSubtype="0" fill="hold" nodeType="withEffect">
                                  <p:stCondLst>
                                    <p:cond delay="0"/>
                                  </p:stCondLst>
                                  <p:childTnLst>
                                    <p:set>
                                      <p:cBhvr>
                                        <p:cTn id="456" dur="1" fill="hold">
                                          <p:stCondLst>
                                            <p:cond delay="0"/>
                                          </p:stCondLst>
                                        </p:cTn>
                                        <p:tgtEl>
                                          <p:spTgt spid="8"/>
                                        </p:tgtEl>
                                        <p:attrNameLst>
                                          <p:attrName>style.visibility</p:attrName>
                                        </p:attrNameLst>
                                      </p:cBhvr>
                                      <p:to>
                                        <p:strVal val="hidden"/>
                                      </p:to>
                                    </p:set>
                                  </p:childTnLst>
                                </p:cTn>
                              </p:par>
                              <p:par>
                                <p:cTn id="457" presetID="1" presetClass="exit" presetSubtype="0" fill="hold" nodeType="withEffect">
                                  <p:stCondLst>
                                    <p:cond delay="0"/>
                                  </p:stCondLst>
                                  <p:childTnLst>
                                    <p:set>
                                      <p:cBhvr>
                                        <p:cTn id="458" dur="1" fill="hold">
                                          <p:stCondLst>
                                            <p:cond delay="0"/>
                                          </p:stCondLst>
                                        </p:cTn>
                                        <p:tgtEl>
                                          <p:spTgt spid="9"/>
                                        </p:tgtEl>
                                        <p:attrNameLst>
                                          <p:attrName>style.visibility</p:attrName>
                                        </p:attrNameLst>
                                      </p:cBhvr>
                                      <p:to>
                                        <p:strVal val="hidden"/>
                                      </p:to>
                                    </p:set>
                                  </p:childTnLst>
                                </p:cTn>
                              </p:par>
                              <p:par>
                                <p:cTn id="459" presetID="1" presetClass="exit" presetSubtype="0" fill="hold" nodeType="withEffect">
                                  <p:stCondLst>
                                    <p:cond delay="0"/>
                                  </p:stCondLst>
                                  <p:childTnLst>
                                    <p:set>
                                      <p:cBhvr>
                                        <p:cTn id="460" dur="1" fill="hold">
                                          <p:stCondLst>
                                            <p:cond delay="0"/>
                                          </p:stCondLst>
                                        </p:cTn>
                                        <p:tgtEl>
                                          <p:spTgt spid="10"/>
                                        </p:tgtEl>
                                        <p:attrNameLst>
                                          <p:attrName>style.visibility</p:attrName>
                                        </p:attrNameLst>
                                      </p:cBhvr>
                                      <p:to>
                                        <p:strVal val="hidden"/>
                                      </p:to>
                                    </p:set>
                                  </p:childTnLst>
                                </p:cTn>
                              </p:par>
                              <p:par>
                                <p:cTn id="461" presetID="1" presetClass="exit" presetSubtype="0" fill="hold" nodeType="withEffect">
                                  <p:stCondLst>
                                    <p:cond delay="0"/>
                                  </p:stCondLst>
                                  <p:childTnLst>
                                    <p:set>
                                      <p:cBhvr>
                                        <p:cTn id="462" dur="1" fill="hold">
                                          <p:stCondLst>
                                            <p:cond delay="0"/>
                                          </p:stCondLst>
                                        </p:cTn>
                                        <p:tgtEl>
                                          <p:spTgt spid="11"/>
                                        </p:tgtEl>
                                        <p:attrNameLst>
                                          <p:attrName>style.visibility</p:attrName>
                                        </p:attrNameLst>
                                      </p:cBhvr>
                                      <p:to>
                                        <p:strVal val="hidden"/>
                                      </p:to>
                                    </p:set>
                                  </p:childTnLst>
                                </p:cTn>
                              </p:par>
                              <p:par>
                                <p:cTn id="463" presetID="1" presetClass="exit" presetSubtype="0" fill="hold" nodeType="withEffect">
                                  <p:stCondLst>
                                    <p:cond delay="0"/>
                                  </p:stCondLst>
                                  <p:childTnLst>
                                    <p:set>
                                      <p:cBhvr>
                                        <p:cTn id="464" dur="1" fill="hold">
                                          <p:stCondLst>
                                            <p:cond delay="0"/>
                                          </p:stCondLst>
                                        </p:cTn>
                                        <p:tgtEl>
                                          <p:spTgt spid="12"/>
                                        </p:tgtEl>
                                        <p:attrNameLst>
                                          <p:attrName>style.visibility</p:attrName>
                                        </p:attrNameLst>
                                      </p:cBhvr>
                                      <p:to>
                                        <p:strVal val="hidden"/>
                                      </p:to>
                                    </p:set>
                                  </p:childTnLst>
                                </p:cTn>
                              </p:par>
                              <p:par>
                                <p:cTn id="465" presetID="1" presetClass="exit" presetSubtype="0" fill="hold" nodeType="withEffect">
                                  <p:stCondLst>
                                    <p:cond delay="0"/>
                                  </p:stCondLst>
                                  <p:childTnLst>
                                    <p:set>
                                      <p:cBhvr>
                                        <p:cTn id="466" dur="1" fill="hold">
                                          <p:stCondLst>
                                            <p:cond delay="0"/>
                                          </p:stCondLst>
                                        </p:cTn>
                                        <p:tgtEl>
                                          <p:spTgt spid="4"/>
                                        </p:tgtEl>
                                        <p:attrNameLst>
                                          <p:attrName>style.visibility</p:attrName>
                                        </p:attrNameLst>
                                      </p:cBhvr>
                                      <p:to>
                                        <p:strVal val="hidden"/>
                                      </p:to>
                                    </p:set>
                                  </p:childTnLst>
                                </p:cTn>
                              </p:par>
                            </p:childTnLst>
                          </p:cTn>
                        </p:par>
                      </p:childTnLst>
                    </p:cTn>
                  </p:par>
                  <p:par>
                    <p:cTn id="467" fill="hold">
                      <p:stCondLst>
                        <p:cond delay="indefinite"/>
                      </p:stCondLst>
                      <p:childTnLst>
                        <p:par>
                          <p:cTn id="468" fill="hold">
                            <p:stCondLst>
                              <p:cond delay="0"/>
                            </p:stCondLst>
                            <p:childTnLst>
                              <p:par>
                                <p:cTn id="469" presetID="1" presetClass="exit" presetSubtype="0" fill="hold" nodeType="clickEffect">
                                  <p:stCondLst>
                                    <p:cond delay="0"/>
                                  </p:stCondLst>
                                  <p:childTnLst>
                                    <p:set>
                                      <p:cBhvr>
                                        <p:cTn id="470" dur="1" fill="hold">
                                          <p:stCondLst>
                                            <p:cond delay="0"/>
                                          </p:stCondLst>
                                        </p:cTn>
                                        <p:tgtEl>
                                          <p:spTgt spid="101421"/>
                                        </p:tgtEl>
                                        <p:attrNameLst>
                                          <p:attrName>style.visibility</p:attrName>
                                        </p:attrNameLst>
                                      </p:cBhvr>
                                      <p:to>
                                        <p:strVal val="hidden"/>
                                      </p:to>
                                    </p:set>
                                  </p:childTnLst>
                                </p:cTn>
                              </p:par>
                              <p:par>
                                <p:cTn id="471" presetID="1" presetClass="exit" presetSubtype="0" fill="hold" grpId="1" nodeType="withEffect">
                                  <p:stCondLst>
                                    <p:cond delay="0"/>
                                  </p:stCondLst>
                                  <p:childTnLst>
                                    <p:set>
                                      <p:cBhvr>
                                        <p:cTn id="472" dur="1" fill="hold">
                                          <p:stCondLst>
                                            <p:cond delay="0"/>
                                          </p:stCondLst>
                                        </p:cTn>
                                        <p:tgtEl>
                                          <p:spTgt spid="81"/>
                                        </p:tgtEl>
                                        <p:attrNameLst>
                                          <p:attrName>style.visibility</p:attrName>
                                        </p:attrNameLst>
                                      </p:cBhvr>
                                      <p:to>
                                        <p:strVal val="hidden"/>
                                      </p:to>
                                    </p:set>
                                  </p:childTnLst>
                                </p:cTn>
                              </p:par>
                            </p:childTnLst>
                          </p:cTn>
                        </p:par>
                      </p:childTnLst>
                    </p:cTn>
                  </p:par>
                </p:childTnLst>
              </p:cTn>
              <p:nextCondLst>
                <p:cond evt="onClick" delay="0">
                  <p:tgtEl>
                    <p:spTgt spid="80"/>
                  </p:tgtEl>
                </p:cond>
              </p:nextCondLst>
            </p:seq>
          </p:childTnLst>
        </p:cTn>
      </p:par>
    </p:tnLst>
    <p:bldLst>
      <p:bldP spid="13" grpId="0" animBg="1"/>
      <p:bldP spid="14" grpId="0" animBg="1"/>
      <p:bldP spid="15" grpId="0" animBg="1"/>
      <p:bldP spid="16" grpId="0" animBg="1"/>
      <p:bldP spid="29" grpId="0" animBg="1"/>
      <p:bldP spid="31" grpId="0" animBg="1"/>
      <p:bldP spid="38" grpId="0" animBg="1"/>
      <p:bldP spid="38" grpId="1" animBg="1"/>
      <p:bldP spid="37" grpId="0" animBg="1"/>
      <p:bldP spid="37" grpId="1" animBg="1"/>
      <p:bldP spid="36" grpId="0" animBg="1"/>
      <p:bldP spid="36" grpId="1" animBg="1"/>
      <p:bldP spid="39" grpId="0" animBg="1"/>
      <p:bldP spid="40" grpId="0" animBg="1"/>
      <p:bldP spid="43" grpId="0" animBg="1"/>
      <p:bldP spid="44" grpId="0" animBg="1"/>
      <p:bldP spid="53" grpId="0" animBg="1"/>
      <p:bldP spid="53" grpId="1" animBg="1"/>
      <p:bldP spid="54" grpId="0" animBg="1"/>
      <p:bldP spid="54" grpId="1" animBg="1"/>
      <p:bldP spid="58" grpId="0" animBg="1"/>
      <p:bldP spid="58" grpId="1" animBg="1"/>
      <p:bldP spid="59" grpId="0" animBg="1"/>
      <p:bldP spid="59" grpId="1" animBg="1"/>
      <p:bldP spid="60" grpId="0" animBg="1"/>
      <p:bldP spid="60" grpId="1" animBg="1"/>
      <p:bldP spid="61" grpId="0" animBg="1"/>
      <p:bldP spid="61" grpId="1" animBg="1"/>
      <p:bldP spid="62" grpId="0" animBg="1"/>
      <p:bldP spid="62" grpId="1" animBg="1"/>
      <p:bldP spid="63" grpId="0" animBg="1"/>
      <p:bldP spid="63" grpId="1" animBg="1"/>
      <p:bldP spid="64" grpId="0" animBg="1"/>
      <p:bldP spid="64" grpId="1" animBg="1"/>
      <p:bldP spid="65" grpId="0" animBg="1"/>
      <p:bldP spid="65" grpId="1" animBg="1"/>
      <p:bldP spid="66" grpId="0" animBg="1"/>
      <p:bldP spid="67" grpId="0" animBg="1"/>
      <p:bldP spid="67" grpId="1" animBg="1"/>
      <p:bldP spid="80" grpId="0" animBg="1"/>
      <p:bldP spid="81" grpId="0" animBg="1"/>
      <p:bldP spid="81" grpId="1" animBg="1"/>
    </p:bld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5" name="Aerial photo trans" descr="R:\filing\GIS\projects\Presentations\Presentation_2011\Restructure\Jerusalemi\Ariel.png"/>
          <p:cNvPicPr>
            <a:picLocks noChangeAspect="1" noChangeArrowheads="1"/>
          </p:cNvPicPr>
          <p:nvPr/>
        </p:nvPicPr>
        <p:blipFill>
          <a:blip r:embed="rId3" cstate="email">
            <a:lum bright="70000" contrast="-70000"/>
          </a:blip>
          <a:srcRect/>
          <a:stretch>
            <a:fillRect/>
          </a:stretch>
        </p:blipFill>
        <p:spPr bwMode="auto">
          <a:xfrm>
            <a:off x="3452813" y="1022350"/>
            <a:ext cx="5684837" cy="5435600"/>
          </a:xfrm>
          <a:prstGeom prst="rect">
            <a:avLst/>
          </a:prstGeom>
          <a:noFill/>
          <a:ln w="9525">
            <a:noFill/>
            <a:miter lim="800000"/>
            <a:headEnd/>
            <a:tailEnd/>
          </a:ln>
        </p:spPr>
      </p:pic>
      <p:pic>
        <p:nvPicPr>
          <p:cNvPr id="101401" name="Aerial photo" descr="R:\filing\GIS\projects\Presentations\Presentation_2011\Restructure\Jerusalemi\Ariel.png"/>
          <p:cNvPicPr>
            <a:picLocks noChangeAspect="1" noChangeArrowheads="1"/>
          </p:cNvPicPr>
          <p:nvPr/>
        </p:nvPicPr>
        <p:blipFill>
          <a:blip r:embed="rId3" cstate="email"/>
          <a:srcRect/>
          <a:stretch>
            <a:fillRect/>
          </a:stretch>
        </p:blipFill>
        <p:spPr bwMode="auto">
          <a:xfrm>
            <a:off x="3452813" y="1020763"/>
            <a:ext cx="5684837" cy="5435600"/>
          </a:xfrm>
          <a:prstGeom prst="rect">
            <a:avLst/>
          </a:prstGeom>
          <a:noFill/>
          <a:ln w="9525">
            <a:noFill/>
            <a:miter lim="800000"/>
            <a:headEnd/>
            <a:tailEnd/>
          </a:ln>
        </p:spPr>
      </p:pic>
      <p:pic>
        <p:nvPicPr>
          <p:cNvPr id="57" name="Basemap trans" descr="R:\filing\GIS\projects\Presentations\Presentation_2011\Restructure\Jerusalemi\basemap.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452813" y="1022350"/>
            <a:ext cx="5684837" cy="5435600"/>
          </a:xfrm>
          <a:prstGeom prst="rect">
            <a:avLst/>
          </a:prstGeom>
          <a:noFill/>
          <a:ln w="9525">
            <a:noFill/>
            <a:miter lim="800000"/>
            <a:headEnd/>
            <a:tailEnd/>
          </a:ln>
        </p:spPr>
      </p:pic>
      <p:pic>
        <p:nvPicPr>
          <p:cNvPr id="101408" name="Basemap" descr="R:\filing\GIS\projects\Presentations\Presentation_2011\Restructure\Jerusalemi\basemap.png"/>
          <p:cNvPicPr>
            <a:picLocks noChangeAspect="1" noChangeArrowheads="1"/>
          </p:cNvPicPr>
          <p:nvPr/>
        </p:nvPicPr>
        <p:blipFill>
          <a:blip r:embed="rId5" cstate="email"/>
          <a:srcRect/>
          <a:stretch>
            <a:fillRect/>
          </a:stretch>
        </p:blipFill>
        <p:spPr bwMode="auto">
          <a:xfrm>
            <a:off x="3452813" y="1020763"/>
            <a:ext cx="5684837" cy="5435600"/>
          </a:xfrm>
          <a:prstGeom prst="rect">
            <a:avLst/>
          </a:prstGeom>
          <a:noFill/>
          <a:ln w="9525">
            <a:noFill/>
            <a:miter lim="800000"/>
            <a:headEnd/>
            <a:tailEnd/>
          </a:ln>
        </p:spPr>
      </p:pic>
      <p:sp>
        <p:nvSpPr>
          <p:cNvPr id="13" name="triggerpup">
            <a:hlinkClick r:id="" action="ppaction://noaction" highlightClick="1"/>
            <a:hlinkHover r:id="" action="ppaction://noaction" highlightClick="1"/>
          </p:cNvPr>
          <p:cNvSpPr txBox="1"/>
          <p:nvPr/>
        </p:nvSpPr>
        <p:spPr>
          <a:xfrm>
            <a:off x="3175" y="4762500"/>
            <a:ext cx="1660525" cy="246063"/>
          </a:xfrm>
          <a:prstGeom prst="rect">
            <a:avLst/>
          </a:prstGeom>
          <a:gradFill>
            <a:gsLst>
              <a:gs pos="0">
                <a:schemeClr val="accent4"/>
              </a:gs>
              <a:gs pos="18000">
                <a:schemeClr val="bg1"/>
              </a:gs>
              <a:gs pos="100000">
                <a:schemeClr val="accent4"/>
              </a:gs>
            </a:gsLst>
            <a:lin ang="5400000" scaled="0"/>
          </a:gradFill>
          <a:effectLst>
            <a:outerShdw blurRad="50800" dist="38100" dir="2700000" algn="tl" rotWithShape="0">
              <a:prstClr val="black">
                <a:alpha val="40000"/>
              </a:prstClr>
            </a:outerShdw>
          </a:effectLst>
        </p:spPr>
        <p:txBody>
          <a:bodyPr lIns="0" rIns="0">
            <a:spAutoFit/>
          </a:bodyPr>
          <a:lstStyle/>
          <a:p>
            <a:pPr>
              <a:defRPr/>
            </a:pPr>
            <a:r>
              <a:rPr lang="en-US" sz="1000" dirty="0">
                <a:solidFill>
                  <a:schemeClr val="accent4">
                    <a:lumMod val="50000"/>
                  </a:schemeClr>
                </a:solidFill>
                <a:latin typeface="Gill Sans MT" pitchFamily="34" charset="0"/>
                <a:cs typeface="Arial" charset="0"/>
              </a:rPr>
              <a:t>   Palestinian communities</a:t>
            </a:r>
          </a:p>
        </p:txBody>
      </p:sp>
      <p:sp>
        <p:nvSpPr>
          <p:cNvPr id="14" name="triggerclosures">
            <a:hlinkClick r:id="" action="ppaction://noaction" highlightClick="1"/>
            <a:hlinkHover r:id="" action="ppaction://noaction" highlightClick="1"/>
          </p:cNvPr>
          <p:cNvSpPr txBox="1"/>
          <p:nvPr/>
        </p:nvSpPr>
        <p:spPr>
          <a:xfrm>
            <a:off x="1754188" y="4768850"/>
            <a:ext cx="1660525" cy="246063"/>
          </a:xfrm>
          <a:prstGeom prst="rect">
            <a:avLst/>
          </a:prstGeom>
          <a:gradFill>
            <a:gsLst>
              <a:gs pos="0">
                <a:schemeClr val="accent4"/>
              </a:gs>
              <a:gs pos="18000">
                <a:schemeClr val="bg1"/>
              </a:gs>
              <a:gs pos="100000">
                <a:schemeClr val="accent4"/>
              </a:gs>
            </a:gsLst>
            <a:lin ang="5400000" scaled="0"/>
          </a:gradFill>
          <a:effectLst>
            <a:outerShdw blurRad="50800" dist="38100" dir="2700000" algn="tl" rotWithShape="0">
              <a:prstClr val="black">
                <a:alpha val="40000"/>
              </a:prstClr>
            </a:outerShdw>
          </a:effectLst>
        </p:spPr>
        <p:txBody>
          <a:bodyPr>
            <a:spAutoFit/>
          </a:bodyPr>
          <a:lstStyle/>
          <a:p>
            <a:pPr>
              <a:defRPr/>
            </a:pPr>
            <a:r>
              <a:rPr lang="en-US" sz="1000" dirty="0">
                <a:solidFill>
                  <a:schemeClr val="accent4">
                    <a:lumMod val="50000"/>
                  </a:schemeClr>
                </a:solidFill>
                <a:latin typeface="Gill Sans MT" pitchFamily="34" charset="0"/>
                <a:cs typeface="Arial" charset="0"/>
              </a:rPr>
              <a:t>Closures</a:t>
            </a:r>
          </a:p>
        </p:txBody>
      </p:sp>
      <p:sp>
        <p:nvSpPr>
          <p:cNvPr id="15" name="triggerBarrier">
            <a:hlinkClick r:id="" action="ppaction://noaction" highlightClick="1"/>
            <a:hlinkHover r:id="" action="ppaction://noaction" highlightClick="1"/>
          </p:cNvPr>
          <p:cNvSpPr txBox="1"/>
          <p:nvPr/>
        </p:nvSpPr>
        <p:spPr>
          <a:xfrm>
            <a:off x="0" y="5400675"/>
            <a:ext cx="1660525" cy="246063"/>
          </a:xfrm>
          <a:prstGeom prst="rect">
            <a:avLst/>
          </a:prstGeom>
          <a:gradFill>
            <a:gsLst>
              <a:gs pos="0">
                <a:schemeClr val="accent4"/>
              </a:gs>
              <a:gs pos="18000">
                <a:schemeClr val="bg1"/>
              </a:gs>
              <a:gs pos="100000">
                <a:schemeClr val="accent4"/>
              </a:gs>
            </a:gsLst>
            <a:lin ang="5400000" scaled="0"/>
          </a:gradFill>
          <a:effectLst>
            <a:outerShdw blurRad="50800" dist="38100" dir="2700000" algn="tl" rotWithShape="0">
              <a:prstClr val="black">
                <a:alpha val="40000"/>
              </a:prstClr>
            </a:outerShdw>
          </a:effectLst>
        </p:spPr>
        <p:txBody>
          <a:bodyPr>
            <a:spAutoFit/>
          </a:bodyPr>
          <a:lstStyle/>
          <a:p>
            <a:pPr>
              <a:defRPr/>
            </a:pPr>
            <a:r>
              <a:rPr lang="en-US" sz="1000" dirty="0">
                <a:solidFill>
                  <a:schemeClr val="accent4">
                    <a:lumMod val="50000"/>
                  </a:schemeClr>
                </a:solidFill>
                <a:latin typeface="Gill Sans MT" pitchFamily="34" charset="0"/>
                <a:cs typeface="Arial" charset="0"/>
              </a:rPr>
              <a:t>Barrier</a:t>
            </a:r>
          </a:p>
        </p:txBody>
      </p:sp>
      <p:sp>
        <p:nvSpPr>
          <p:cNvPr id="16" name="triggerovertaken">
            <a:hlinkClick r:id="" action="ppaction://noaction" highlightClick="1"/>
            <a:hlinkHover r:id="" action="ppaction://noaction" highlightClick="1"/>
          </p:cNvPr>
          <p:cNvSpPr txBox="1"/>
          <p:nvPr/>
        </p:nvSpPr>
        <p:spPr>
          <a:xfrm>
            <a:off x="1754188" y="5751513"/>
            <a:ext cx="920750" cy="246062"/>
          </a:xfrm>
          <a:prstGeom prst="rect">
            <a:avLst/>
          </a:prstGeom>
          <a:gradFill>
            <a:gsLst>
              <a:gs pos="0">
                <a:schemeClr val="accent4"/>
              </a:gs>
              <a:gs pos="18000">
                <a:schemeClr val="bg1"/>
              </a:gs>
              <a:gs pos="100000">
                <a:schemeClr val="accent4"/>
              </a:gs>
            </a:gsLst>
            <a:lin ang="5400000" scaled="0"/>
          </a:gradFill>
          <a:effectLst>
            <a:outerShdw blurRad="50800" dist="38100" dir="2700000" algn="tl" rotWithShape="0">
              <a:prstClr val="black">
                <a:alpha val="40000"/>
              </a:prstClr>
            </a:outerShdw>
          </a:effectLst>
        </p:spPr>
        <p:txBody>
          <a:bodyPr>
            <a:spAutoFit/>
          </a:bodyPr>
          <a:lstStyle/>
          <a:p>
            <a:pPr>
              <a:defRPr/>
            </a:pPr>
            <a:r>
              <a:rPr lang="en-US" sz="1000" dirty="0">
                <a:solidFill>
                  <a:schemeClr val="accent4">
                    <a:lumMod val="50000"/>
                  </a:schemeClr>
                </a:solidFill>
                <a:latin typeface="Gill Sans MT" pitchFamily="34" charset="0"/>
                <a:cs typeface="Arial" charset="0"/>
              </a:rPr>
              <a:t>Evictions</a:t>
            </a:r>
          </a:p>
        </p:txBody>
      </p:sp>
      <p:pic>
        <p:nvPicPr>
          <p:cNvPr id="101406" name="PBU" descr="R:\filing\GIS\projects\Presentations\Presentation_2011\Restructure\Jerusalemi\pal community.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452813" y="1020763"/>
            <a:ext cx="5684837" cy="5435600"/>
          </a:xfrm>
          <a:prstGeom prst="rect">
            <a:avLst/>
          </a:prstGeom>
          <a:noFill/>
          <a:ln w="9525">
            <a:noFill/>
            <a:miter lim="800000"/>
            <a:headEnd/>
            <a:tailEnd/>
          </a:ln>
        </p:spPr>
      </p:pic>
      <p:pic>
        <p:nvPicPr>
          <p:cNvPr id="101405" name="Muni boundry" descr="R:\filing\GIS\projects\Presentations\Presentation_2011\Restructure\Jerusalemi\Municipal Boundary.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452813" y="1020763"/>
            <a:ext cx="5684837" cy="5435600"/>
          </a:xfrm>
          <a:prstGeom prst="rect">
            <a:avLst/>
          </a:prstGeom>
          <a:noFill/>
          <a:ln w="9525">
            <a:noFill/>
            <a:miter lim="800000"/>
            <a:headEnd/>
            <a:tailEnd/>
          </a:ln>
        </p:spPr>
      </p:pic>
      <p:pic>
        <p:nvPicPr>
          <p:cNvPr id="101417" name="Enclave" descr="R:\filing\GIS\projects\Presentations\Presentation_2011\Restructure\Jerusalemi\Barrier enclave.png"/>
          <p:cNvPicPr>
            <a:picLocks noChangeAspect="1" noChangeArrowheads="1"/>
          </p:cNvPicPr>
          <p:nvPr/>
        </p:nvPicPr>
        <p:blipFill>
          <a:blip r:embed="rId8" cstate="email"/>
          <a:srcRect/>
          <a:stretch>
            <a:fillRect/>
          </a:stretch>
        </p:blipFill>
        <p:spPr bwMode="auto">
          <a:xfrm>
            <a:off x="3452813" y="1023938"/>
            <a:ext cx="5684837" cy="5429250"/>
          </a:xfrm>
          <a:prstGeom prst="rect">
            <a:avLst/>
          </a:prstGeom>
          <a:noFill/>
          <a:ln w="9525">
            <a:noFill/>
            <a:miter lim="800000"/>
            <a:headEnd/>
            <a:tailEnd/>
          </a:ln>
        </p:spPr>
      </p:pic>
      <p:pic>
        <p:nvPicPr>
          <p:cNvPr id="101418" name="Barrier" descr="R:\filing\GIS\projects\Presentations\Presentation_2011\Restructure\Jerusalemi\Barrier.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3452813" y="1020763"/>
            <a:ext cx="5684837" cy="5435600"/>
          </a:xfrm>
          <a:prstGeom prst="rect">
            <a:avLst/>
          </a:prstGeom>
          <a:noFill/>
          <a:ln w="9525">
            <a:noFill/>
            <a:miter lim="800000"/>
            <a:headEnd/>
            <a:tailEnd/>
          </a:ln>
        </p:spPr>
      </p:pic>
      <p:pic>
        <p:nvPicPr>
          <p:cNvPr id="101410" name="Settlments 1987" descr="R:\filing\GIS\projects\Presentations\Presentation_2011\Restructure\Jerusalemi\Settlement 87.pn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452813" y="1020763"/>
            <a:ext cx="5684837" cy="5435600"/>
          </a:xfrm>
          <a:prstGeom prst="rect">
            <a:avLst/>
          </a:prstGeom>
          <a:noFill/>
          <a:ln w="9525">
            <a:noFill/>
            <a:miter lim="800000"/>
            <a:headEnd/>
            <a:tailEnd/>
          </a:ln>
        </p:spPr>
      </p:pic>
      <p:pic>
        <p:nvPicPr>
          <p:cNvPr id="101411" name="Settlments 2005" descr="R:\filing\GIS\projects\Presentations\Presentation_2011\Restructure\Jerusalemi\Settlement 05.pn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3452813" y="1020763"/>
            <a:ext cx="5684837" cy="5435600"/>
          </a:xfrm>
          <a:prstGeom prst="rect">
            <a:avLst/>
          </a:prstGeom>
          <a:noFill/>
          <a:ln w="9525">
            <a:noFill/>
            <a:miter lim="800000"/>
            <a:headEnd/>
            <a:tailEnd/>
          </a:ln>
        </p:spPr>
      </p:pic>
      <p:pic>
        <p:nvPicPr>
          <p:cNvPr id="101416" name="overtaken houses" descr="R:\filing\GIS\projects\Presentations\Presentation_2011\Restructure\Jerusalemi\overtaken houses.png"/>
          <p:cNvPicPr>
            <a:picLocks noChangeAspect="1" noChangeArrowheads="1"/>
          </p:cNvPicPr>
          <p:nvPr/>
        </p:nvPicPr>
        <p:blipFill>
          <a:blip r:embed="rId12" cstate="email"/>
          <a:srcRect/>
          <a:stretch>
            <a:fillRect/>
          </a:stretch>
        </p:blipFill>
        <p:spPr bwMode="auto">
          <a:xfrm>
            <a:off x="3452813" y="1020763"/>
            <a:ext cx="5684837" cy="5435600"/>
          </a:xfrm>
          <a:prstGeom prst="rect">
            <a:avLst/>
          </a:prstGeom>
          <a:noFill/>
          <a:ln w="9525">
            <a:noFill/>
            <a:miter lim="800000"/>
            <a:headEnd/>
            <a:tailEnd/>
          </a:ln>
        </p:spPr>
      </p:pic>
      <p:pic>
        <p:nvPicPr>
          <p:cNvPr id="56" name="greenline" descr="R:\filing\GIS\projects\Presentations\Presentation_2011\Restructure\Jerusalemi\basemap.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452813" y="1022350"/>
            <a:ext cx="5684837" cy="5435600"/>
          </a:xfrm>
          <a:prstGeom prst="rect">
            <a:avLst/>
          </a:prstGeom>
          <a:noFill/>
          <a:ln w="9525">
            <a:noFill/>
            <a:miter lim="800000"/>
            <a:headEnd/>
            <a:tailEnd/>
          </a:ln>
        </p:spPr>
      </p:pic>
      <p:pic>
        <p:nvPicPr>
          <p:cNvPr id="101419" name="Closures" descr="R:\filing\GIS\projects\Presentations\Presentation_2011\Restructure\Jerusalemi\Checkpoints.png"/>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3452813" y="1020763"/>
            <a:ext cx="5684837" cy="5435600"/>
          </a:xfrm>
          <a:prstGeom prst="rect">
            <a:avLst/>
          </a:prstGeom>
          <a:noFill/>
          <a:ln w="9525">
            <a:noFill/>
            <a:miter lim="800000"/>
            <a:headEnd/>
            <a:tailEnd/>
          </a:ln>
        </p:spPr>
      </p:pic>
      <p:pic>
        <p:nvPicPr>
          <p:cNvPr id="42" name="isolated communities" descr="R:\filing\GIS\projects\Presentations\Presentation_2011\Restructure\Jerusalemi\Pal label.png"/>
          <p:cNvPicPr>
            <a:picLocks noChangeAspect="1" noChangeArrowheads="1"/>
          </p:cNvPicPr>
          <p:nvPr/>
        </p:nvPicPr>
        <p:blipFill>
          <a:blip r:embed="rId14" cstate="email"/>
          <a:srcRect/>
          <a:stretch>
            <a:fillRect/>
          </a:stretch>
        </p:blipFill>
        <p:spPr bwMode="auto">
          <a:xfrm>
            <a:off x="3452813" y="1022350"/>
            <a:ext cx="5684837" cy="5435600"/>
          </a:xfrm>
          <a:prstGeom prst="rect">
            <a:avLst/>
          </a:prstGeom>
          <a:noFill/>
          <a:ln w="9525">
            <a:noFill/>
            <a:miter lim="800000"/>
            <a:headEnd/>
            <a:tailEnd/>
          </a:ln>
        </p:spPr>
      </p:pic>
      <p:sp>
        <p:nvSpPr>
          <p:cNvPr id="29" name="triggersettl87">
            <a:hlinkClick r:id="" action="ppaction://noaction" highlightClick="1"/>
            <a:hlinkHover r:id="" action="ppaction://noaction" highlightClick="1"/>
          </p:cNvPr>
          <p:cNvSpPr txBox="1"/>
          <p:nvPr/>
        </p:nvSpPr>
        <p:spPr>
          <a:xfrm>
            <a:off x="0" y="5086350"/>
            <a:ext cx="1660525" cy="246063"/>
          </a:xfrm>
          <a:prstGeom prst="rect">
            <a:avLst/>
          </a:prstGeom>
          <a:gradFill>
            <a:gsLst>
              <a:gs pos="0">
                <a:schemeClr val="accent4"/>
              </a:gs>
              <a:gs pos="18000">
                <a:schemeClr val="bg1"/>
              </a:gs>
              <a:gs pos="100000">
                <a:schemeClr val="accent4"/>
              </a:gs>
            </a:gsLst>
            <a:lin ang="5400000" scaled="0"/>
          </a:gradFill>
          <a:effectLst>
            <a:outerShdw blurRad="50800" dist="38100" dir="2700000" algn="tl" rotWithShape="0">
              <a:prstClr val="black">
                <a:alpha val="40000"/>
              </a:prstClr>
            </a:outerShdw>
          </a:effectLst>
        </p:spPr>
        <p:txBody>
          <a:bodyPr>
            <a:spAutoFit/>
          </a:bodyPr>
          <a:lstStyle/>
          <a:p>
            <a:pPr>
              <a:defRPr/>
            </a:pPr>
            <a:r>
              <a:rPr lang="en-US" sz="1000" dirty="0">
                <a:solidFill>
                  <a:schemeClr val="accent4">
                    <a:lumMod val="50000"/>
                  </a:schemeClr>
                </a:solidFill>
                <a:latin typeface="Gill Sans MT" pitchFamily="34" charset="0"/>
                <a:cs typeface="Arial" charset="0"/>
              </a:rPr>
              <a:t>Settlements</a:t>
            </a:r>
          </a:p>
        </p:txBody>
      </p:sp>
      <p:grpSp>
        <p:nvGrpSpPr>
          <p:cNvPr id="2" name="Leg greenline"/>
          <p:cNvGrpSpPr>
            <a:grpSpLocks/>
          </p:cNvGrpSpPr>
          <p:nvPr/>
        </p:nvGrpSpPr>
        <p:grpSpPr bwMode="auto">
          <a:xfrm>
            <a:off x="127000" y="3856038"/>
            <a:ext cx="2536825" cy="246062"/>
            <a:chOff x="857224" y="4335679"/>
            <a:chExt cx="2535634" cy="247254"/>
          </a:xfrm>
        </p:grpSpPr>
        <p:pic>
          <p:nvPicPr>
            <p:cNvPr id="56411" name="Picture 2"/>
            <p:cNvPicPr>
              <a:picLocks noChangeAspect="1" noChangeArrowheads="1"/>
            </p:cNvPicPr>
            <p:nvPr/>
          </p:nvPicPr>
          <p:blipFill>
            <a:blip r:embed="rId15" cstate="email"/>
            <a:srcRect/>
            <a:stretch>
              <a:fillRect/>
            </a:stretch>
          </p:blipFill>
          <p:spPr bwMode="auto">
            <a:xfrm>
              <a:off x="857224" y="4429132"/>
              <a:ext cx="381000" cy="114300"/>
            </a:xfrm>
            <a:prstGeom prst="rect">
              <a:avLst/>
            </a:prstGeom>
            <a:noFill/>
            <a:ln w="9525">
              <a:noFill/>
              <a:miter lim="800000"/>
              <a:headEnd/>
              <a:tailEnd/>
            </a:ln>
          </p:spPr>
        </p:pic>
        <p:sp>
          <p:nvSpPr>
            <p:cNvPr id="56412" name="Rectangle 142"/>
            <p:cNvSpPr>
              <a:spLocks noChangeArrowheads="1"/>
            </p:cNvSpPr>
            <p:nvPr/>
          </p:nvSpPr>
          <p:spPr bwMode="auto">
            <a:xfrm>
              <a:off x="1272432" y="4335679"/>
              <a:ext cx="2120426" cy="247254"/>
            </a:xfrm>
            <a:prstGeom prst="rect">
              <a:avLst/>
            </a:prstGeom>
            <a:noFill/>
            <a:ln w="9525">
              <a:noFill/>
              <a:miter lim="800000"/>
              <a:headEnd/>
              <a:tailEnd/>
            </a:ln>
          </p:spPr>
          <p:txBody>
            <a:bodyPr>
              <a:spAutoFit/>
            </a:bodyPr>
            <a:lstStyle/>
            <a:p>
              <a:pPr>
                <a:spcBef>
                  <a:spcPct val="50000"/>
                </a:spcBef>
              </a:pPr>
              <a:r>
                <a:rPr lang="en-US" sz="1000" dirty="0">
                  <a:solidFill>
                    <a:schemeClr val="tx2"/>
                  </a:solidFill>
                  <a:latin typeface="Gill Sans MT" pitchFamily="34" charset="0"/>
                </a:rPr>
                <a:t>Armistice line (Green Line)</a:t>
              </a:r>
              <a:endParaRPr lang="en-US" sz="1000" dirty="0">
                <a:solidFill>
                  <a:schemeClr val="accent2"/>
                </a:solidFill>
                <a:latin typeface="Gill Sans MT" pitchFamily="34" charset="0"/>
              </a:endParaRPr>
            </a:p>
          </p:txBody>
        </p:sp>
      </p:grpSp>
      <p:sp>
        <p:nvSpPr>
          <p:cNvPr id="38" name="outer circle"/>
          <p:cNvSpPr/>
          <p:nvPr/>
        </p:nvSpPr>
        <p:spPr bwMode="auto">
          <a:xfrm>
            <a:off x="3527425" y="1031875"/>
            <a:ext cx="5616575" cy="5394325"/>
          </a:xfrm>
          <a:prstGeom prst="ellipse">
            <a:avLst/>
          </a:prstGeom>
          <a:solidFill>
            <a:schemeClr val="accent5">
              <a:lumMod val="20000"/>
              <a:lumOff val="80000"/>
              <a:alpha val="20000"/>
            </a:schemeClr>
          </a:solidFill>
          <a:ln w="28575">
            <a:solidFill>
              <a:schemeClr val="accent3">
                <a:lumMod val="75000"/>
              </a:schemeClr>
            </a:solidFill>
            <a:prstDash val="sysDot"/>
            <a:miter lim="800000"/>
            <a:headEnd/>
            <a:tailEnd/>
          </a:ln>
        </p:spPr>
        <p:txBody>
          <a:bodyPr anchor="ctr"/>
          <a:lstStyle/>
          <a:p>
            <a:pPr algn="ctr" fontAlgn="auto">
              <a:spcBef>
                <a:spcPts val="0"/>
              </a:spcBef>
              <a:spcAft>
                <a:spcPts val="0"/>
              </a:spcAft>
              <a:defRPr/>
            </a:pPr>
            <a:endParaRPr lang="en-US" b="1" dirty="0">
              <a:latin typeface="+mn-lt"/>
              <a:cs typeface="+mn-cs"/>
            </a:endParaRPr>
          </a:p>
        </p:txBody>
      </p:sp>
      <p:sp>
        <p:nvSpPr>
          <p:cNvPr id="37" name="inner ring"/>
          <p:cNvSpPr/>
          <p:nvPr/>
        </p:nvSpPr>
        <p:spPr bwMode="auto">
          <a:xfrm>
            <a:off x="5373688" y="2027238"/>
            <a:ext cx="1916112" cy="2970212"/>
          </a:xfrm>
          <a:prstGeom prst="ellipse">
            <a:avLst/>
          </a:prstGeom>
          <a:solidFill>
            <a:schemeClr val="accent5">
              <a:lumMod val="40000"/>
              <a:lumOff val="60000"/>
              <a:alpha val="5000"/>
            </a:schemeClr>
          </a:solidFill>
          <a:ln w="28575">
            <a:solidFill>
              <a:schemeClr val="accent3">
                <a:lumMod val="75000"/>
              </a:schemeClr>
            </a:solidFill>
            <a:prstDash val="sysDot"/>
            <a:miter lim="800000"/>
            <a:headEnd/>
            <a:tailEnd/>
          </a:ln>
        </p:spPr>
        <p:txBody>
          <a:bodyPr anchor="ctr"/>
          <a:lstStyle/>
          <a:p>
            <a:pPr algn="ctr" fontAlgn="auto">
              <a:spcBef>
                <a:spcPts val="0"/>
              </a:spcBef>
              <a:spcAft>
                <a:spcPts val="0"/>
              </a:spcAft>
              <a:defRPr/>
            </a:pPr>
            <a:endParaRPr lang="en-US" b="1" dirty="0">
              <a:latin typeface="+mn-lt"/>
              <a:cs typeface="+mn-cs"/>
            </a:endParaRPr>
          </a:p>
        </p:txBody>
      </p:sp>
      <p:sp>
        <p:nvSpPr>
          <p:cNvPr id="36" name="nucleus"/>
          <p:cNvSpPr/>
          <p:nvPr/>
        </p:nvSpPr>
        <p:spPr bwMode="auto">
          <a:xfrm>
            <a:off x="6213475" y="3367088"/>
            <a:ext cx="703263" cy="714375"/>
          </a:xfrm>
          <a:prstGeom prst="ellipse">
            <a:avLst/>
          </a:prstGeom>
          <a:solidFill>
            <a:schemeClr val="accent5">
              <a:lumMod val="60000"/>
              <a:lumOff val="40000"/>
              <a:alpha val="2000"/>
            </a:schemeClr>
          </a:solidFill>
          <a:ln w="28575">
            <a:solidFill>
              <a:schemeClr val="accent3">
                <a:lumMod val="75000"/>
              </a:schemeClr>
            </a:solidFill>
            <a:prstDash val="sysDot"/>
            <a:miter lim="800000"/>
            <a:headEnd/>
            <a:tailEnd/>
          </a:ln>
        </p:spPr>
        <p:txBody>
          <a:bodyPr anchor="ctr"/>
          <a:lstStyle/>
          <a:p>
            <a:pPr algn="ctr" fontAlgn="auto">
              <a:spcBef>
                <a:spcPts val="0"/>
              </a:spcBef>
              <a:spcAft>
                <a:spcPts val="0"/>
              </a:spcAft>
              <a:defRPr/>
            </a:pPr>
            <a:endParaRPr lang="en-US" b="1" dirty="0">
              <a:latin typeface="+mn-lt"/>
              <a:cs typeface="+mn-cs"/>
            </a:endParaRPr>
          </a:p>
        </p:txBody>
      </p:sp>
      <p:sp>
        <p:nvSpPr>
          <p:cNvPr id="39" name="triggerlayers">
            <a:hlinkClick r:id="" action="ppaction://noaction" highlightClick="1"/>
            <a:hlinkHover r:id="" action="ppaction://noaction" highlightClick="1"/>
          </p:cNvPr>
          <p:cNvSpPr txBox="1"/>
          <p:nvPr/>
        </p:nvSpPr>
        <p:spPr>
          <a:xfrm>
            <a:off x="0" y="5727700"/>
            <a:ext cx="1660525" cy="246063"/>
          </a:xfrm>
          <a:prstGeom prst="rect">
            <a:avLst/>
          </a:prstGeom>
          <a:gradFill>
            <a:gsLst>
              <a:gs pos="0">
                <a:schemeClr val="accent4"/>
              </a:gs>
              <a:gs pos="18000">
                <a:schemeClr val="bg1"/>
              </a:gs>
              <a:gs pos="100000">
                <a:schemeClr val="accent4"/>
              </a:gs>
            </a:gsLst>
            <a:lin ang="5400000" scaled="0"/>
          </a:gradFill>
          <a:effectLst>
            <a:outerShdw blurRad="50800" dist="38100" dir="2700000" algn="tl" rotWithShape="0">
              <a:prstClr val="black">
                <a:alpha val="40000"/>
              </a:prstClr>
            </a:outerShdw>
          </a:effectLst>
        </p:spPr>
        <p:txBody>
          <a:bodyPr>
            <a:spAutoFit/>
          </a:bodyPr>
          <a:lstStyle/>
          <a:p>
            <a:pPr>
              <a:defRPr/>
            </a:pPr>
            <a:r>
              <a:rPr lang="en-US" sz="1000" dirty="0">
                <a:solidFill>
                  <a:schemeClr val="accent4">
                    <a:lumMod val="50000"/>
                  </a:schemeClr>
                </a:solidFill>
                <a:latin typeface="Gill Sans MT" pitchFamily="34" charset="0"/>
                <a:cs typeface="Arial" charset="0"/>
              </a:rPr>
              <a:t>Settlement layers</a:t>
            </a:r>
          </a:p>
        </p:txBody>
      </p:sp>
      <p:sp>
        <p:nvSpPr>
          <p:cNvPr id="40" name="triggerHospital">
            <a:hlinkClick r:id="" action="ppaction://noaction" highlightClick="1"/>
            <a:hlinkHover r:id="" action="ppaction://noaction" highlightClick="1"/>
          </p:cNvPr>
          <p:cNvSpPr txBox="1"/>
          <p:nvPr/>
        </p:nvSpPr>
        <p:spPr>
          <a:xfrm>
            <a:off x="1754188" y="5099050"/>
            <a:ext cx="1660525" cy="246063"/>
          </a:xfrm>
          <a:prstGeom prst="rect">
            <a:avLst/>
          </a:prstGeom>
          <a:gradFill>
            <a:gsLst>
              <a:gs pos="0">
                <a:schemeClr val="accent4"/>
              </a:gs>
              <a:gs pos="18000">
                <a:schemeClr val="bg1"/>
              </a:gs>
              <a:gs pos="100000">
                <a:schemeClr val="accent4"/>
              </a:gs>
            </a:gsLst>
            <a:lin ang="5400000" scaled="0"/>
          </a:gradFill>
          <a:effectLst>
            <a:outerShdw blurRad="50800" dist="38100" dir="2700000" algn="tl" rotWithShape="0">
              <a:prstClr val="black">
                <a:alpha val="40000"/>
              </a:prstClr>
            </a:outerShdw>
          </a:effectLst>
        </p:spPr>
        <p:txBody>
          <a:bodyPr lIns="0" rIns="0">
            <a:spAutoFit/>
          </a:bodyPr>
          <a:lstStyle/>
          <a:p>
            <a:pPr>
              <a:defRPr/>
            </a:pPr>
            <a:r>
              <a:rPr lang="en-US" sz="1000" dirty="0">
                <a:solidFill>
                  <a:schemeClr val="accent4">
                    <a:lumMod val="50000"/>
                  </a:schemeClr>
                </a:solidFill>
                <a:latin typeface="Gill Sans MT" pitchFamily="34" charset="0"/>
                <a:cs typeface="Arial" charset="0"/>
              </a:rPr>
              <a:t>   East Jerusalem hospitals</a:t>
            </a:r>
          </a:p>
        </p:txBody>
      </p:sp>
      <p:pic>
        <p:nvPicPr>
          <p:cNvPr id="41" name="Hospital" descr="R:\filing\GIS\projects\Presentations\Presentation_2011\Restructure\Jerusalemi\East Jerusalem.png"/>
          <p:cNvPicPr>
            <a:picLocks noChangeAspect="1" noChangeArrowheads="1"/>
          </p:cNvPicPr>
          <p:nvPr/>
        </p:nvPicPr>
        <p:blipFill>
          <a:blip r:embed="rId16" cstate="email"/>
          <a:srcRect/>
          <a:stretch>
            <a:fillRect/>
          </a:stretch>
        </p:blipFill>
        <p:spPr bwMode="auto">
          <a:xfrm>
            <a:off x="3452813" y="1022350"/>
            <a:ext cx="5684837" cy="5435600"/>
          </a:xfrm>
          <a:prstGeom prst="rect">
            <a:avLst/>
          </a:prstGeom>
          <a:noFill/>
          <a:ln w="9525">
            <a:noFill/>
            <a:miter lim="800000"/>
            <a:headEnd/>
            <a:tailEnd/>
          </a:ln>
        </p:spPr>
      </p:pic>
      <p:sp>
        <p:nvSpPr>
          <p:cNvPr id="43" name="triggerisolated">
            <a:hlinkClick r:id="" action="ppaction://noaction" highlightClick="1"/>
            <a:hlinkHover r:id="" action="ppaction://noaction" highlightClick="1"/>
          </p:cNvPr>
          <p:cNvSpPr txBox="1"/>
          <p:nvPr/>
        </p:nvSpPr>
        <p:spPr>
          <a:xfrm>
            <a:off x="0" y="6059488"/>
            <a:ext cx="1660525" cy="246062"/>
          </a:xfrm>
          <a:prstGeom prst="rect">
            <a:avLst/>
          </a:prstGeom>
          <a:gradFill>
            <a:gsLst>
              <a:gs pos="0">
                <a:schemeClr val="accent4"/>
              </a:gs>
              <a:gs pos="18000">
                <a:schemeClr val="bg1"/>
              </a:gs>
              <a:gs pos="100000">
                <a:schemeClr val="accent4"/>
              </a:gs>
            </a:gsLst>
            <a:lin ang="5400000" scaled="0"/>
          </a:gradFill>
          <a:effectLst>
            <a:outerShdw blurRad="50800" dist="38100" dir="2700000" algn="tl" rotWithShape="0">
              <a:prstClr val="black">
                <a:alpha val="40000"/>
              </a:prstClr>
            </a:outerShdw>
          </a:effectLst>
        </p:spPr>
        <p:txBody>
          <a:bodyPr>
            <a:spAutoFit/>
          </a:bodyPr>
          <a:lstStyle/>
          <a:p>
            <a:pPr>
              <a:defRPr/>
            </a:pPr>
            <a:r>
              <a:rPr lang="en-US" sz="1000" dirty="0">
                <a:solidFill>
                  <a:schemeClr val="accent4">
                    <a:lumMod val="50000"/>
                  </a:schemeClr>
                </a:solidFill>
                <a:latin typeface="Gill Sans MT" pitchFamily="34" charset="0"/>
                <a:cs typeface="Arial" charset="0"/>
              </a:rPr>
              <a:t>Isolated communities</a:t>
            </a:r>
          </a:p>
        </p:txBody>
      </p:sp>
      <p:sp>
        <p:nvSpPr>
          <p:cNvPr id="44" name="triggerdemolitions">
            <a:hlinkClick r:id="" action="ppaction://noaction" highlightClick="1"/>
            <a:hlinkHover r:id="" action="ppaction://noaction" highlightClick="1"/>
          </p:cNvPr>
          <p:cNvSpPr txBox="1"/>
          <p:nvPr/>
        </p:nvSpPr>
        <p:spPr>
          <a:xfrm>
            <a:off x="1752600" y="5424488"/>
            <a:ext cx="911225" cy="246062"/>
          </a:xfrm>
          <a:prstGeom prst="rect">
            <a:avLst/>
          </a:prstGeom>
          <a:gradFill>
            <a:gsLst>
              <a:gs pos="0">
                <a:schemeClr val="accent4"/>
              </a:gs>
              <a:gs pos="18000">
                <a:schemeClr val="bg1"/>
              </a:gs>
              <a:gs pos="100000">
                <a:schemeClr val="accent4"/>
              </a:gs>
            </a:gsLst>
            <a:lin ang="5400000" scaled="0"/>
          </a:gradFill>
          <a:effectLst>
            <a:outerShdw blurRad="50800" dist="38100" dir="2700000" algn="tl" rotWithShape="0">
              <a:prstClr val="black">
                <a:alpha val="40000"/>
              </a:prstClr>
            </a:outerShdw>
          </a:effectLst>
        </p:spPr>
        <p:txBody>
          <a:bodyPr>
            <a:spAutoFit/>
          </a:bodyPr>
          <a:lstStyle/>
          <a:p>
            <a:pPr>
              <a:defRPr/>
            </a:pPr>
            <a:r>
              <a:rPr lang="en-US" sz="1000" dirty="0">
                <a:solidFill>
                  <a:schemeClr val="accent4">
                    <a:lumMod val="50000"/>
                  </a:schemeClr>
                </a:solidFill>
                <a:latin typeface="Gill Sans MT" pitchFamily="34" charset="0"/>
                <a:cs typeface="Arial" charset="0"/>
              </a:rPr>
              <a:t>Demolitions</a:t>
            </a:r>
          </a:p>
        </p:txBody>
      </p:sp>
      <p:pic>
        <p:nvPicPr>
          <p:cNvPr id="45" name="Demolitions" descr="R:\filing\GIS\projects\Presentations\Presentation_2011\Restructure\Jerusalemi\Pal label.png"/>
          <p:cNvPicPr>
            <a:picLocks noChangeAspect="1" noChangeArrowheads="1"/>
          </p:cNvPicPr>
          <p:nvPr/>
        </p:nvPicPr>
        <p:blipFill>
          <a:blip r:embed="rId17" cstate="email"/>
          <a:srcRect/>
          <a:stretch>
            <a:fillRect/>
          </a:stretch>
        </p:blipFill>
        <p:spPr bwMode="auto">
          <a:xfrm>
            <a:off x="3459163" y="1031875"/>
            <a:ext cx="5684837" cy="5435600"/>
          </a:xfrm>
          <a:prstGeom prst="rect">
            <a:avLst/>
          </a:prstGeom>
          <a:noFill/>
          <a:ln w="9525">
            <a:noFill/>
            <a:miter lim="800000"/>
            <a:headEnd/>
            <a:tailEnd/>
          </a:ln>
        </p:spPr>
      </p:pic>
      <p:pic>
        <p:nvPicPr>
          <p:cNvPr id="101421" name="Dislocated comm" descr="R:\filing\GIS\projects\Presentations\Presentation_2011\Restructure\Jerusalemi\MC.png"/>
          <p:cNvPicPr>
            <a:picLocks noChangeAspect="1" noChangeArrowheads="1"/>
          </p:cNvPicPr>
          <p:nvPr/>
        </p:nvPicPr>
        <p:blipFill>
          <a:blip r:embed="rId18" cstate="email"/>
          <a:srcRect/>
          <a:stretch>
            <a:fillRect/>
          </a:stretch>
        </p:blipFill>
        <p:spPr bwMode="auto">
          <a:xfrm>
            <a:off x="4818063" y="2297113"/>
            <a:ext cx="5684837" cy="5435600"/>
          </a:xfrm>
          <a:prstGeom prst="rect">
            <a:avLst/>
          </a:prstGeom>
          <a:noFill/>
          <a:ln w="9525">
            <a:noFill/>
            <a:miter lim="800000"/>
            <a:headEnd/>
            <a:tailEnd/>
          </a:ln>
        </p:spPr>
      </p:pic>
      <p:pic>
        <p:nvPicPr>
          <p:cNvPr id="101407" name="comms" descr="R:\filing\GIS\projects\Presentations\Presentation_2011\Restructure\Jerusalemi\Pal label.png"/>
          <p:cNvPicPr>
            <a:picLocks noChangeAspect="1" noChangeArrowheads="1"/>
          </p:cNvPicPr>
          <p:nvPr/>
        </p:nvPicPr>
        <p:blipFill>
          <a:blip r:embed="rId19" cstate="email">
            <a:extLst>
              <a:ext uri="{28A0092B-C50C-407E-A947-70E740481C1C}">
                <a14:useLocalDpi xmlns:a14="http://schemas.microsoft.com/office/drawing/2010/main"/>
              </a:ext>
            </a:extLst>
          </a:blip>
          <a:srcRect/>
          <a:stretch>
            <a:fillRect/>
          </a:stretch>
        </p:blipFill>
        <p:spPr bwMode="auto">
          <a:xfrm>
            <a:off x="4818063" y="2297113"/>
            <a:ext cx="5684837" cy="5435600"/>
          </a:xfrm>
          <a:prstGeom prst="rect">
            <a:avLst/>
          </a:prstGeom>
          <a:noFill/>
          <a:ln w="9525">
            <a:noFill/>
            <a:miter lim="800000"/>
            <a:headEnd/>
            <a:tailEnd/>
          </a:ln>
        </p:spPr>
      </p:pic>
      <p:sp>
        <p:nvSpPr>
          <p:cNvPr id="56352" name="Rectangle 46"/>
          <p:cNvSpPr>
            <a:spLocks noChangeArrowheads="1"/>
          </p:cNvSpPr>
          <p:nvPr/>
        </p:nvSpPr>
        <p:spPr bwMode="auto">
          <a:xfrm>
            <a:off x="4038600" y="161925"/>
            <a:ext cx="4924425" cy="461963"/>
          </a:xfrm>
          <a:prstGeom prst="rect">
            <a:avLst/>
          </a:prstGeom>
          <a:noFill/>
          <a:ln w="9525">
            <a:noFill/>
            <a:miter lim="800000"/>
            <a:headEnd/>
            <a:tailEnd/>
          </a:ln>
        </p:spPr>
        <p:txBody>
          <a:bodyPr>
            <a:spAutoFit/>
          </a:bodyPr>
          <a:lstStyle/>
          <a:p>
            <a:pPr algn="r"/>
            <a:r>
              <a:rPr lang="en-US" sz="2400" b="1" dirty="0">
                <a:solidFill>
                  <a:schemeClr val="tx2"/>
                </a:solidFill>
                <a:latin typeface="Gill Sans MT" pitchFamily="34" charset="0"/>
              </a:rPr>
              <a:t>East Jerusalem</a:t>
            </a:r>
          </a:p>
        </p:txBody>
      </p:sp>
      <p:sp>
        <p:nvSpPr>
          <p:cNvPr id="53" name="pal_comm_on"/>
          <p:cNvSpPr/>
          <p:nvPr/>
        </p:nvSpPr>
        <p:spPr bwMode="auto">
          <a:xfrm>
            <a:off x="1474788" y="4819650"/>
            <a:ext cx="142875" cy="142875"/>
          </a:xfrm>
          <a:prstGeom prst="ellipse">
            <a:avLst/>
          </a:prstGeom>
          <a:solidFill>
            <a:srgbClr val="C00000"/>
          </a:solidFill>
          <a:ln w="9525">
            <a:noFill/>
            <a:miter lim="800000"/>
            <a:headEnd/>
            <a:tailEnd/>
          </a:ln>
        </p:spPr>
        <p:txBody>
          <a:bodyPr anchor="ctr"/>
          <a:lstStyle/>
          <a:p>
            <a:pPr algn="ctr" fontAlgn="auto">
              <a:spcBef>
                <a:spcPts val="0"/>
              </a:spcBef>
              <a:spcAft>
                <a:spcPts val="0"/>
              </a:spcAft>
              <a:defRPr/>
            </a:pPr>
            <a:endParaRPr lang="en-US" b="1" dirty="0">
              <a:latin typeface="+mn-lt"/>
              <a:cs typeface="+mn-cs"/>
            </a:endParaRPr>
          </a:p>
        </p:txBody>
      </p:sp>
      <p:sp>
        <p:nvSpPr>
          <p:cNvPr id="54" name="pal_closures_on"/>
          <p:cNvSpPr/>
          <p:nvPr/>
        </p:nvSpPr>
        <p:spPr bwMode="auto">
          <a:xfrm>
            <a:off x="3217863" y="4819650"/>
            <a:ext cx="142875" cy="142875"/>
          </a:xfrm>
          <a:prstGeom prst="ellipse">
            <a:avLst/>
          </a:prstGeom>
          <a:solidFill>
            <a:srgbClr val="C00000"/>
          </a:solidFill>
          <a:ln w="9525">
            <a:noFill/>
            <a:miter lim="800000"/>
            <a:headEnd/>
            <a:tailEnd/>
          </a:ln>
        </p:spPr>
        <p:txBody>
          <a:bodyPr anchor="ctr"/>
          <a:lstStyle/>
          <a:p>
            <a:pPr algn="ctr" fontAlgn="auto">
              <a:spcBef>
                <a:spcPts val="0"/>
              </a:spcBef>
              <a:spcAft>
                <a:spcPts val="0"/>
              </a:spcAft>
              <a:defRPr/>
            </a:pPr>
            <a:endParaRPr lang="en-US" b="1" dirty="0">
              <a:latin typeface="+mn-lt"/>
              <a:cs typeface="+mn-cs"/>
            </a:endParaRPr>
          </a:p>
        </p:txBody>
      </p:sp>
      <p:sp>
        <p:nvSpPr>
          <p:cNvPr id="58" name="pal_barrier_on"/>
          <p:cNvSpPr/>
          <p:nvPr/>
        </p:nvSpPr>
        <p:spPr bwMode="auto">
          <a:xfrm>
            <a:off x="1471613" y="5448300"/>
            <a:ext cx="142875" cy="142875"/>
          </a:xfrm>
          <a:prstGeom prst="ellipse">
            <a:avLst/>
          </a:prstGeom>
          <a:solidFill>
            <a:srgbClr val="C00000"/>
          </a:solidFill>
          <a:ln w="9525">
            <a:noFill/>
            <a:miter lim="800000"/>
            <a:headEnd/>
            <a:tailEnd/>
          </a:ln>
        </p:spPr>
        <p:txBody>
          <a:bodyPr anchor="ctr"/>
          <a:lstStyle/>
          <a:p>
            <a:pPr algn="ctr" fontAlgn="auto">
              <a:spcBef>
                <a:spcPts val="0"/>
              </a:spcBef>
              <a:spcAft>
                <a:spcPts val="0"/>
              </a:spcAft>
              <a:defRPr/>
            </a:pPr>
            <a:endParaRPr lang="en-US" b="1" dirty="0">
              <a:latin typeface="+mn-lt"/>
              <a:cs typeface="+mn-cs"/>
            </a:endParaRPr>
          </a:p>
        </p:txBody>
      </p:sp>
      <p:sp>
        <p:nvSpPr>
          <p:cNvPr id="59" name="pal_overtaken_on"/>
          <p:cNvSpPr/>
          <p:nvPr/>
        </p:nvSpPr>
        <p:spPr bwMode="auto">
          <a:xfrm>
            <a:off x="2495550" y="5800725"/>
            <a:ext cx="142875" cy="142875"/>
          </a:xfrm>
          <a:prstGeom prst="ellipse">
            <a:avLst/>
          </a:prstGeom>
          <a:solidFill>
            <a:srgbClr val="C00000"/>
          </a:solidFill>
          <a:ln w="9525">
            <a:noFill/>
            <a:miter lim="800000"/>
            <a:headEnd/>
            <a:tailEnd/>
          </a:ln>
        </p:spPr>
        <p:txBody>
          <a:bodyPr anchor="ctr"/>
          <a:lstStyle/>
          <a:p>
            <a:pPr algn="ctr" fontAlgn="auto">
              <a:spcBef>
                <a:spcPts val="0"/>
              </a:spcBef>
              <a:spcAft>
                <a:spcPts val="0"/>
              </a:spcAft>
              <a:defRPr/>
            </a:pPr>
            <a:endParaRPr lang="en-US" b="1" dirty="0">
              <a:latin typeface="+mn-lt"/>
              <a:cs typeface="+mn-cs"/>
            </a:endParaRPr>
          </a:p>
        </p:txBody>
      </p:sp>
      <p:sp>
        <p:nvSpPr>
          <p:cNvPr id="60" name="pal_settlements_on"/>
          <p:cNvSpPr/>
          <p:nvPr/>
        </p:nvSpPr>
        <p:spPr bwMode="auto">
          <a:xfrm>
            <a:off x="1476375" y="5775325"/>
            <a:ext cx="142875" cy="142875"/>
          </a:xfrm>
          <a:prstGeom prst="ellipse">
            <a:avLst/>
          </a:prstGeom>
          <a:solidFill>
            <a:srgbClr val="C00000"/>
          </a:solidFill>
          <a:ln w="9525">
            <a:noFill/>
            <a:miter lim="800000"/>
            <a:headEnd/>
            <a:tailEnd/>
          </a:ln>
        </p:spPr>
        <p:txBody>
          <a:bodyPr anchor="ctr"/>
          <a:lstStyle/>
          <a:p>
            <a:pPr algn="ctr" fontAlgn="auto">
              <a:spcBef>
                <a:spcPts val="0"/>
              </a:spcBef>
              <a:spcAft>
                <a:spcPts val="0"/>
              </a:spcAft>
              <a:defRPr/>
            </a:pPr>
            <a:endParaRPr lang="en-US" b="1" dirty="0">
              <a:latin typeface="+mn-lt"/>
              <a:cs typeface="+mn-cs"/>
            </a:endParaRPr>
          </a:p>
        </p:txBody>
      </p:sp>
      <p:sp>
        <p:nvSpPr>
          <p:cNvPr id="61" name="pal_EJ_on"/>
          <p:cNvSpPr/>
          <p:nvPr/>
        </p:nvSpPr>
        <p:spPr bwMode="auto">
          <a:xfrm>
            <a:off x="3232150" y="5151438"/>
            <a:ext cx="142875" cy="142875"/>
          </a:xfrm>
          <a:prstGeom prst="ellipse">
            <a:avLst/>
          </a:prstGeom>
          <a:solidFill>
            <a:srgbClr val="C00000"/>
          </a:solidFill>
          <a:ln w="9525">
            <a:noFill/>
            <a:miter lim="800000"/>
            <a:headEnd/>
            <a:tailEnd/>
          </a:ln>
        </p:spPr>
        <p:txBody>
          <a:bodyPr anchor="ctr"/>
          <a:lstStyle/>
          <a:p>
            <a:pPr algn="ctr" fontAlgn="auto">
              <a:spcBef>
                <a:spcPts val="0"/>
              </a:spcBef>
              <a:spcAft>
                <a:spcPts val="0"/>
              </a:spcAft>
              <a:defRPr/>
            </a:pPr>
            <a:endParaRPr lang="en-US" b="1" dirty="0">
              <a:latin typeface="+mn-lt"/>
              <a:cs typeface="+mn-cs"/>
            </a:endParaRPr>
          </a:p>
        </p:txBody>
      </p:sp>
      <p:sp>
        <p:nvSpPr>
          <p:cNvPr id="62" name="pal_Isolated_on"/>
          <p:cNvSpPr/>
          <p:nvPr/>
        </p:nvSpPr>
        <p:spPr bwMode="auto">
          <a:xfrm>
            <a:off x="1476375" y="6115050"/>
            <a:ext cx="142875" cy="142875"/>
          </a:xfrm>
          <a:prstGeom prst="ellipse">
            <a:avLst/>
          </a:prstGeom>
          <a:solidFill>
            <a:srgbClr val="C00000"/>
          </a:solidFill>
          <a:ln w="9525">
            <a:noFill/>
            <a:miter lim="800000"/>
            <a:headEnd/>
            <a:tailEnd/>
          </a:ln>
        </p:spPr>
        <p:txBody>
          <a:bodyPr anchor="ctr"/>
          <a:lstStyle/>
          <a:p>
            <a:pPr algn="ctr" fontAlgn="auto">
              <a:spcBef>
                <a:spcPts val="0"/>
              </a:spcBef>
              <a:spcAft>
                <a:spcPts val="0"/>
              </a:spcAft>
              <a:defRPr/>
            </a:pPr>
            <a:endParaRPr lang="en-US" b="1" dirty="0">
              <a:latin typeface="+mn-lt"/>
              <a:cs typeface="+mn-cs"/>
            </a:endParaRPr>
          </a:p>
        </p:txBody>
      </p:sp>
      <p:sp>
        <p:nvSpPr>
          <p:cNvPr id="63" name="pal_Demo_on"/>
          <p:cNvSpPr/>
          <p:nvPr/>
        </p:nvSpPr>
        <p:spPr bwMode="auto">
          <a:xfrm>
            <a:off x="2493963" y="5481638"/>
            <a:ext cx="142875" cy="142875"/>
          </a:xfrm>
          <a:prstGeom prst="ellipse">
            <a:avLst/>
          </a:prstGeom>
          <a:solidFill>
            <a:srgbClr val="C00000"/>
          </a:solidFill>
          <a:ln w="9525">
            <a:noFill/>
            <a:miter lim="800000"/>
            <a:headEnd/>
            <a:tailEnd/>
          </a:ln>
        </p:spPr>
        <p:txBody>
          <a:bodyPr anchor="ctr"/>
          <a:lstStyle/>
          <a:p>
            <a:pPr algn="ctr" fontAlgn="auto">
              <a:spcBef>
                <a:spcPts val="0"/>
              </a:spcBef>
              <a:spcAft>
                <a:spcPts val="0"/>
              </a:spcAft>
              <a:defRPr/>
            </a:pPr>
            <a:endParaRPr lang="en-US" b="1" dirty="0">
              <a:latin typeface="+mn-lt"/>
              <a:cs typeface="+mn-cs"/>
            </a:endParaRPr>
          </a:p>
        </p:txBody>
      </p:sp>
      <p:sp>
        <p:nvSpPr>
          <p:cNvPr id="64" name="pal_Settle87_on"/>
          <p:cNvSpPr/>
          <p:nvPr/>
        </p:nvSpPr>
        <p:spPr bwMode="auto">
          <a:xfrm>
            <a:off x="1484313" y="5129213"/>
            <a:ext cx="142875" cy="142875"/>
          </a:xfrm>
          <a:prstGeom prst="ellipse">
            <a:avLst/>
          </a:prstGeom>
          <a:solidFill>
            <a:srgbClr val="C00000"/>
          </a:solidFill>
          <a:ln w="9525">
            <a:noFill/>
            <a:miter lim="800000"/>
            <a:headEnd/>
            <a:tailEnd/>
          </a:ln>
        </p:spPr>
        <p:txBody>
          <a:bodyPr anchor="ctr"/>
          <a:lstStyle/>
          <a:p>
            <a:pPr algn="ctr" fontAlgn="auto">
              <a:spcBef>
                <a:spcPts val="0"/>
              </a:spcBef>
              <a:spcAft>
                <a:spcPts val="0"/>
              </a:spcAft>
              <a:defRPr/>
            </a:pPr>
            <a:endParaRPr lang="en-US" b="1" dirty="0">
              <a:latin typeface="+mn-lt"/>
              <a:cs typeface="+mn-cs"/>
            </a:endParaRPr>
          </a:p>
        </p:txBody>
      </p:sp>
      <p:grpSp>
        <p:nvGrpSpPr>
          <p:cNvPr id="3" name="leg_muni"/>
          <p:cNvGrpSpPr>
            <a:grpSpLocks/>
          </p:cNvGrpSpPr>
          <p:nvPr/>
        </p:nvGrpSpPr>
        <p:grpSpPr bwMode="auto">
          <a:xfrm>
            <a:off x="163513" y="3990975"/>
            <a:ext cx="3225800" cy="246063"/>
            <a:chOff x="193853" y="3629025"/>
            <a:chExt cx="2721312" cy="246221"/>
          </a:xfrm>
        </p:grpSpPr>
        <p:sp>
          <p:nvSpPr>
            <p:cNvPr id="56409" name="Rectangle 142"/>
            <p:cNvSpPr>
              <a:spLocks noChangeArrowheads="1"/>
            </p:cNvSpPr>
            <p:nvPr/>
          </p:nvSpPr>
          <p:spPr bwMode="auto">
            <a:xfrm>
              <a:off x="506521" y="3629025"/>
              <a:ext cx="2408644" cy="246221"/>
            </a:xfrm>
            <a:prstGeom prst="rect">
              <a:avLst/>
            </a:prstGeom>
            <a:noFill/>
            <a:ln w="9525">
              <a:noFill/>
              <a:miter lim="800000"/>
              <a:headEnd/>
              <a:tailEnd/>
            </a:ln>
          </p:spPr>
          <p:txBody>
            <a:bodyPr>
              <a:spAutoFit/>
            </a:bodyPr>
            <a:lstStyle/>
            <a:p>
              <a:pPr>
                <a:spcBef>
                  <a:spcPct val="50000"/>
                </a:spcBef>
              </a:pPr>
              <a:r>
                <a:rPr lang="en-US" sz="1000" dirty="0">
                  <a:solidFill>
                    <a:schemeClr val="tx2"/>
                  </a:solidFill>
                  <a:latin typeface="Gill Sans MT" pitchFamily="34" charset="0"/>
                </a:rPr>
                <a:t>Israeli declared Jerusalem municipal boundary </a:t>
              </a:r>
              <a:endParaRPr lang="en-US" sz="1000" dirty="0">
                <a:solidFill>
                  <a:schemeClr val="accent2"/>
                </a:solidFill>
                <a:latin typeface="Gill Sans MT" pitchFamily="34" charset="0"/>
              </a:endParaRPr>
            </a:p>
          </p:txBody>
        </p:sp>
        <p:cxnSp>
          <p:nvCxnSpPr>
            <p:cNvPr id="77" name="Straight Connector 76"/>
            <p:cNvCxnSpPr/>
            <p:nvPr/>
          </p:nvCxnSpPr>
          <p:spPr>
            <a:xfrm>
              <a:off x="193853" y="3819647"/>
              <a:ext cx="257132" cy="1589"/>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80" name="trigger_dislocated">
            <a:hlinkClick r:id="" action="ppaction://noaction" highlightClick="1"/>
            <a:hlinkHover r:id="" action="ppaction://noaction" highlightClick="1"/>
          </p:cNvPr>
          <p:cNvSpPr txBox="1"/>
          <p:nvPr/>
        </p:nvSpPr>
        <p:spPr>
          <a:xfrm>
            <a:off x="1757363" y="6059488"/>
            <a:ext cx="1660525" cy="246062"/>
          </a:xfrm>
          <a:prstGeom prst="rect">
            <a:avLst/>
          </a:prstGeom>
          <a:gradFill>
            <a:gsLst>
              <a:gs pos="0">
                <a:schemeClr val="accent4"/>
              </a:gs>
              <a:gs pos="18000">
                <a:schemeClr val="bg1"/>
              </a:gs>
              <a:gs pos="100000">
                <a:schemeClr val="accent4"/>
              </a:gs>
            </a:gsLst>
            <a:lin ang="5400000" scaled="0"/>
          </a:gradFill>
          <a:effectLst>
            <a:outerShdw blurRad="50800" dist="38100" dir="2700000" algn="tl" rotWithShape="0">
              <a:prstClr val="black">
                <a:alpha val="40000"/>
              </a:prstClr>
            </a:outerShdw>
          </a:effectLst>
        </p:spPr>
        <p:txBody>
          <a:bodyPr>
            <a:spAutoFit/>
          </a:bodyPr>
          <a:lstStyle/>
          <a:p>
            <a:pPr>
              <a:defRPr/>
            </a:pPr>
            <a:r>
              <a:rPr lang="en-US" sz="1000" dirty="0">
                <a:solidFill>
                  <a:schemeClr val="accent4">
                    <a:lumMod val="50000"/>
                  </a:schemeClr>
                </a:solidFill>
                <a:latin typeface="Gill Sans MT" pitchFamily="34" charset="0"/>
                <a:cs typeface="Arial" charset="0"/>
              </a:rPr>
              <a:t>Dislocated communities</a:t>
            </a:r>
          </a:p>
        </p:txBody>
      </p:sp>
      <p:sp>
        <p:nvSpPr>
          <p:cNvPr id="81" name="pal_dislocated_on"/>
          <p:cNvSpPr/>
          <p:nvPr/>
        </p:nvSpPr>
        <p:spPr bwMode="auto">
          <a:xfrm>
            <a:off x="3233738" y="6115050"/>
            <a:ext cx="142875" cy="142875"/>
          </a:xfrm>
          <a:prstGeom prst="ellipse">
            <a:avLst/>
          </a:prstGeom>
          <a:solidFill>
            <a:srgbClr val="C00000"/>
          </a:solidFill>
          <a:ln w="9525">
            <a:noFill/>
            <a:miter lim="800000"/>
            <a:headEnd/>
            <a:tailEnd/>
          </a:ln>
        </p:spPr>
        <p:txBody>
          <a:bodyPr anchor="ctr"/>
          <a:lstStyle/>
          <a:p>
            <a:pPr algn="ctr" fontAlgn="auto">
              <a:spcBef>
                <a:spcPts val="0"/>
              </a:spcBef>
              <a:spcAft>
                <a:spcPts val="0"/>
              </a:spcAft>
              <a:defRPr/>
            </a:pPr>
            <a:endParaRPr lang="en-US" b="1" dirty="0">
              <a:latin typeface="+mn-lt"/>
              <a:cs typeface="+mn-cs"/>
            </a:endParaRPr>
          </a:p>
        </p:txBody>
      </p:sp>
      <p:grpSp>
        <p:nvGrpSpPr>
          <p:cNvPr id="4" name="pic_pal_comm"/>
          <p:cNvGrpSpPr>
            <a:grpSpLocks/>
          </p:cNvGrpSpPr>
          <p:nvPr/>
        </p:nvGrpSpPr>
        <p:grpSpPr bwMode="auto">
          <a:xfrm>
            <a:off x="79375" y="704850"/>
            <a:ext cx="3328988" cy="3092450"/>
            <a:chOff x="57150" y="688154"/>
            <a:chExt cx="3328988" cy="3091902"/>
          </a:xfrm>
        </p:grpSpPr>
        <p:pic>
          <p:nvPicPr>
            <p:cNvPr id="56407" name="Picture 4" descr="\\psf\Host\Volumes\everyone$\Presentations\Personal Presentations\Ayman\PHOTOS - FINAL\Slide 20 - General - option 1.jpg"/>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114300" y="688154"/>
              <a:ext cx="3271838" cy="2486702"/>
            </a:xfrm>
            <a:prstGeom prst="rect">
              <a:avLst/>
            </a:prstGeom>
            <a:noFill/>
            <a:ln w="9525">
              <a:noFill/>
              <a:miter lim="800000"/>
              <a:headEnd/>
              <a:tailEnd/>
            </a:ln>
          </p:spPr>
        </p:pic>
        <p:sp>
          <p:nvSpPr>
            <p:cNvPr id="56408" name="TextBox 94"/>
            <p:cNvSpPr txBox="1">
              <a:spLocks noChangeArrowheads="1"/>
            </p:cNvSpPr>
            <p:nvPr/>
          </p:nvSpPr>
          <p:spPr bwMode="auto">
            <a:xfrm>
              <a:off x="57150" y="3133725"/>
              <a:ext cx="3228975" cy="646331"/>
            </a:xfrm>
            <a:prstGeom prst="rect">
              <a:avLst/>
            </a:prstGeom>
            <a:noFill/>
            <a:ln w="9525">
              <a:noFill/>
              <a:miter lim="800000"/>
              <a:headEnd/>
              <a:tailEnd/>
            </a:ln>
          </p:spPr>
          <p:txBody>
            <a:bodyPr>
              <a:spAutoFit/>
            </a:bodyPr>
            <a:lstStyle/>
            <a:p>
              <a:pPr algn="ctr"/>
              <a:r>
                <a:rPr lang="en-US" sz="1200" dirty="0">
                  <a:latin typeface="Gill Sans MT" pitchFamily="34" charset="0"/>
                </a:rPr>
                <a:t>~ 270,000 Palestinians with permanent residency</a:t>
              </a:r>
            </a:p>
            <a:p>
              <a:pPr algn="ctr"/>
              <a:r>
                <a:rPr lang="en-US" sz="1200" dirty="0">
                  <a:latin typeface="Gill Sans MT" pitchFamily="34" charset="0"/>
                </a:rPr>
                <a:t>Over 14,000 revocations since ‘67</a:t>
              </a:r>
            </a:p>
            <a:p>
              <a:pPr algn="ctr"/>
              <a:endParaRPr lang="en-US" sz="1200" dirty="0">
                <a:latin typeface="Gill Sans MT" pitchFamily="34" charset="0"/>
              </a:endParaRPr>
            </a:p>
          </p:txBody>
        </p:sp>
      </p:grpSp>
      <p:grpSp>
        <p:nvGrpSpPr>
          <p:cNvPr id="5" name="pic_Barrier"/>
          <p:cNvGrpSpPr>
            <a:grpSpLocks/>
          </p:cNvGrpSpPr>
          <p:nvPr/>
        </p:nvGrpSpPr>
        <p:grpSpPr bwMode="auto">
          <a:xfrm>
            <a:off x="-11113" y="985838"/>
            <a:ext cx="3386138" cy="2614612"/>
            <a:chOff x="-10501" y="986021"/>
            <a:chExt cx="3386305" cy="2613808"/>
          </a:xfrm>
        </p:grpSpPr>
        <p:pic>
          <p:nvPicPr>
            <p:cNvPr id="56405" name="Picture 2" descr="N:\Presentations\Personal Presentations\Ayman\PHOTOS - FINAL\Slide 20 - Barrier.jpg"/>
            <p:cNvPicPr>
              <a:picLocks noChangeAspect="1" noChangeArrowheads="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92016" y="986021"/>
              <a:ext cx="3283788" cy="2181908"/>
            </a:xfrm>
            <a:prstGeom prst="rect">
              <a:avLst/>
            </a:prstGeom>
            <a:noFill/>
            <a:ln w="9525">
              <a:noFill/>
              <a:miter lim="800000"/>
              <a:headEnd/>
              <a:tailEnd/>
            </a:ln>
          </p:spPr>
        </p:pic>
        <p:sp>
          <p:nvSpPr>
            <p:cNvPr id="56406" name="TextBox 81"/>
            <p:cNvSpPr txBox="1">
              <a:spLocks noChangeArrowheads="1"/>
            </p:cNvSpPr>
            <p:nvPr/>
          </p:nvSpPr>
          <p:spPr bwMode="auto">
            <a:xfrm>
              <a:off x="-10501" y="3138164"/>
              <a:ext cx="3228975" cy="461665"/>
            </a:xfrm>
            <a:prstGeom prst="rect">
              <a:avLst/>
            </a:prstGeom>
            <a:noFill/>
            <a:ln w="9525">
              <a:noFill/>
              <a:miter lim="800000"/>
              <a:headEnd/>
              <a:tailEnd/>
            </a:ln>
          </p:spPr>
          <p:txBody>
            <a:bodyPr>
              <a:spAutoFit/>
            </a:bodyPr>
            <a:lstStyle/>
            <a:p>
              <a:pPr algn="ctr"/>
              <a:r>
                <a:rPr lang="en-US" sz="1200" dirty="0">
                  <a:latin typeface="Gill Sans MT" pitchFamily="34" charset="0"/>
                </a:rPr>
                <a:t>142 km (4 km on the Green Line)</a:t>
              </a:r>
            </a:p>
            <a:p>
              <a:pPr algn="ctr"/>
              <a:r>
                <a:rPr lang="en-US" sz="1200" dirty="0">
                  <a:latin typeface="Gill Sans MT" pitchFamily="34" charset="0"/>
                </a:rPr>
                <a:t>Illegal according to the ICJ</a:t>
              </a:r>
            </a:p>
          </p:txBody>
        </p:sp>
      </p:grpSp>
      <p:grpSp>
        <p:nvGrpSpPr>
          <p:cNvPr id="6" name="pic_closures"/>
          <p:cNvGrpSpPr>
            <a:grpSpLocks/>
          </p:cNvGrpSpPr>
          <p:nvPr/>
        </p:nvGrpSpPr>
        <p:grpSpPr bwMode="auto">
          <a:xfrm>
            <a:off x="-7938" y="873125"/>
            <a:ext cx="3417888" cy="2574925"/>
            <a:chOff x="-7315" y="872519"/>
            <a:chExt cx="3417888" cy="2576046"/>
          </a:xfrm>
        </p:grpSpPr>
        <p:pic>
          <p:nvPicPr>
            <p:cNvPr id="56403" name="Picture 3" descr="N:\Presentations\Personal Presentations\Ayman\PHOTOS - FINAL\Slide 20 - Closures.jpg"/>
            <p:cNvPicPr>
              <a:picLocks noChangeAspect="1" noChangeArrowheads="1"/>
            </p:cNvPicPr>
            <p:nvPr/>
          </p:nvPicPr>
          <p:blipFill>
            <a:blip r:embed="rId22" cstate="email"/>
            <a:srcRect/>
            <a:stretch>
              <a:fillRect/>
            </a:stretch>
          </p:blipFill>
          <p:spPr bwMode="auto">
            <a:xfrm>
              <a:off x="105560" y="872519"/>
              <a:ext cx="3265855" cy="2303452"/>
            </a:xfrm>
            <a:prstGeom prst="rect">
              <a:avLst/>
            </a:prstGeom>
            <a:noFill/>
            <a:ln w="9525">
              <a:noFill/>
              <a:miter lim="800000"/>
              <a:headEnd/>
              <a:tailEnd/>
            </a:ln>
          </p:spPr>
        </p:pic>
        <p:sp>
          <p:nvSpPr>
            <p:cNvPr id="56404" name="TextBox 85"/>
            <p:cNvSpPr txBox="1">
              <a:spLocks noChangeArrowheads="1"/>
            </p:cNvSpPr>
            <p:nvPr/>
          </p:nvSpPr>
          <p:spPr bwMode="auto">
            <a:xfrm>
              <a:off x="-7315" y="3171566"/>
              <a:ext cx="3417888" cy="276999"/>
            </a:xfrm>
            <a:prstGeom prst="rect">
              <a:avLst/>
            </a:prstGeom>
            <a:noFill/>
            <a:ln w="9525">
              <a:noFill/>
              <a:miter lim="800000"/>
              <a:headEnd/>
              <a:tailEnd/>
            </a:ln>
          </p:spPr>
          <p:txBody>
            <a:bodyPr>
              <a:spAutoFit/>
            </a:bodyPr>
            <a:lstStyle/>
            <a:p>
              <a:pPr algn="ctr"/>
              <a:r>
                <a:rPr lang="en-US" sz="1200" dirty="0">
                  <a:latin typeface="Gill Sans MT" pitchFamily="34" charset="0"/>
                </a:rPr>
                <a:t>17 Checkpoints – only 4 for WB Palestinians</a:t>
              </a:r>
            </a:p>
          </p:txBody>
        </p:sp>
      </p:grpSp>
      <p:grpSp>
        <p:nvGrpSpPr>
          <p:cNvPr id="7" name="pic_dislocated"/>
          <p:cNvGrpSpPr>
            <a:grpSpLocks/>
          </p:cNvGrpSpPr>
          <p:nvPr/>
        </p:nvGrpSpPr>
        <p:grpSpPr bwMode="auto">
          <a:xfrm>
            <a:off x="104775" y="865188"/>
            <a:ext cx="3273425" cy="2770187"/>
            <a:chOff x="97722" y="872520"/>
            <a:chExt cx="3273692" cy="2770568"/>
          </a:xfrm>
        </p:grpSpPr>
        <p:pic>
          <p:nvPicPr>
            <p:cNvPr id="56401" name="Picture 4" descr="N:\Presentations\Personal Presentations\Ayman\PHOTOS - FINAL\Slide 20 - Dislocated.jpg"/>
            <p:cNvPicPr>
              <a:picLocks noChangeAspect="1" noChangeArrowheads="1"/>
            </p:cNvPicPr>
            <p:nvPr/>
          </p:nvPicPr>
          <p:blipFill>
            <a:blip r:embed="rId23" cstate="screen">
              <a:extLst>
                <a:ext uri="{28A0092B-C50C-407E-A947-70E740481C1C}">
                  <a14:useLocalDpi xmlns:a14="http://schemas.microsoft.com/office/drawing/2010/main"/>
                </a:ext>
              </a:extLst>
            </a:blip>
            <a:srcRect/>
            <a:stretch>
              <a:fillRect/>
            </a:stretch>
          </p:blipFill>
          <p:spPr bwMode="auto">
            <a:xfrm>
              <a:off x="97722" y="872520"/>
              <a:ext cx="3273692" cy="2317410"/>
            </a:xfrm>
            <a:prstGeom prst="rect">
              <a:avLst/>
            </a:prstGeom>
            <a:noFill/>
            <a:ln w="9525">
              <a:noFill/>
              <a:miter lim="800000"/>
              <a:headEnd/>
              <a:tailEnd/>
            </a:ln>
          </p:spPr>
        </p:pic>
        <p:sp>
          <p:nvSpPr>
            <p:cNvPr id="56402" name="TextBox 97"/>
            <p:cNvSpPr txBox="1">
              <a:spLocks noChangeArrowheads="1"/>
            </p:cNvSpPr>
            <p:nvPr/>
          </p:nvSpPr>
          <p:spPr bwMode="auto">
            <a:xfrm>
              <a:off x="97868" y="3181423"/>
              <a:ext cx="3228975" cy="461665"/>
            </a:xfrm>
            <a:prstGeom prst="rect">
              <a:avLst/>
            </a:prstGeom>
            <a:noFill/>
            <a:ln w="9525">
              <a:noFill/>
              <a:miter lim="800000"/>
              <a:headEnd/>
              <a:tailEnd/>
            </a:ln>
          </p:spPr>
          <p:txBody>
            <a:bodyPr>
              <a:spAutoFit/>
            </a:bodyPr>
            <a:lstStyle/>
            <a:p>
              <a:pPr algn="ctr"/>
              <a:r>
                <a:rPr lang="en-US" sz="1200" dirty="0">
                  <a:latin typeface="Gill Sans MT" pitchFamily="34" charset="0"/>
                </a:rPr>
                <a:t>16 Palestinian communities</a:t>
              </a:r>
            </a:p>
            <a:p>
              <a:pPr algn="ctr"/>
              <a:r>
                <a:rPr lang="en-US" sz="1200" dirty="0">
                  <a:latin typeface="Gill Sans MT" pitchFamily="34" charset="0"/>
                </a:rPr>
                <a:t>~ 2,500 people affected</a:t>
              </a:r>
            </a:p>
          </p:txBody>
        </p:sp>
      </p:grpSp>
      <p:grpSp>
        <p:nvGrpSpPr>
          <p:cNvPr id="8" name="pic_isolated"/>
          <p:cNvGrpSpPr>
            <a:grpSpLocks/>
          </p:cNvGrpSpPr>
          <p:nvPr/>
        </p:nvGrpSpPr>
        <p:grpSpPr bwMode="auto">
          <a:xfrm>
            <a:off x="104775" y="549275"/>
            <a:ext cx="3228975" cy="2957513"/>
            <a:chOff x="170035" y="687625"/>
            <a:chExt cx="3228975" cy="2958781"/>
          </a:xfrm>
        </p:grpSpPr>
        <p:pic>
          <p:nvPicPr>
            <p:cNvPr id="56399" name="Picture 5" descr="N:\Presentations\Personal Presentations\Ayman\PHOTOS - FINAL\Slide 20 - isolated.jpg"/>
            <p:cNvPicPr>
              <a:picLocks noChangeAspect="1" noChangeArrowheads="1"/>
            </p:cNvPicPr>
            <p:nvPr/>
          </p:nvPicPr>
          <p:blipFill>
            <a:blip r:embed="rId24" cstate="screen">
              <a:extLst>
                <a:ext uri="{28A0092B-C50C-407E-A947-70E740481C1C}">
                  <a14:useLocalDpi xmlns:a14="http://schemas.microsoft.com/office/drawing/2010/main"/>
                </a:ext>
              </a:extLst>
            </a:blip>
            <a:srcRect/>
            <a:stretch>
              <a:fillRect/>
            </a:stretch>
          </p:blipFill>
          <p:spPr bwMode="auto">
            <a:xfrm>
              <a:off x="223817" y="687625"/>
              <a:ext cx="3056597" cy="2500418"/>
            </a:xfrm>
            <a:prstGeom prst="rect">
              <a:avLst/>
            </a:prstGeom>
            <a:noFill/>
            <a:ln w="9525">
              <a:noFill/>
              <a:miter lim="800000"/>
              <a:headEnd/>
              <a:tailEnd/>
            </a:ln>
          </p:spPr>
        </p:pic>
        <p:sp>
          <p:nvSpPr>
            <p:cNvPr id="56400" name="TextBox 99"/>
            <p:cNvSpPr txBox="1">
              <a:spLocks noChangeArrowheads="1"/>
            </p:cNvSpPr>
            <p:nvPr/>
          </p:nvSpPr>
          <p:spPr bwMode="auto">
            <a:xfrm>
              <a:off x="170035" y="3184741"/>
              <a:ext cx="3228975" cy="461665"/>
            </a:xfrm>
            <a:prstGeom prst="rect">
              <a:avLst/>
            </a:prstGeom>
            <a:noFill/>
            <a:ln w="9525">
              <a:noFill/>
              <a:miter lim="800000"/>
              <a:headEnd/>
              <a:tailEnd/>
            </a:ln>
          </p:spPr>
          <p:txBody>
            <a:bodyPr>
              <a:spAutoFit/>
            </a:bodyPr>
            <a:lstStyle/>
            <a:p>
              <a:pPr algn="ctr"/>
              <a:r>
                <a:rPr lang="en-US" sz="1200" dirty="0">
                  <a:latin typeface="Gill Sans MT" pitchFamily="34" charset="0"/>
                </a:rPr>
                <a:t>Jerusalem ID holders on the WB side of Barrier</a:t>
              </a:r>
            </a:p>
            <a:p>
              <a:pPr algn="ctr"/>
              <a:r>
                <a:rPr lang="en-US" sz="1200" dirty="0">
                  <a:latin typeface="Gill Sans MT" pitchFamily="34" charset="0"/>
                </a:rPr>
                <a:t>~ 55,000 affected</a:t>
              </a:r>
            </a:p>
          </p:txBody>
        </p:sp>
      </p:grpSp>
      <p:grpSp>
        <p:nvGrpSpPr>
          <p:cNvPr id="9" name="pic_settlements"/>
          <p:cNvGrpSpPr>
            <a:grpSpLocks/>
          </p:cNvGrpSpPr>
          <p:nvPr/>
        </p:nvGrpSpPr>
        <p:grpSpPr bwMode="auto">
          <a:xfrm>
            <a:off x="95250" y="987425"/>
            <a:ext cx="3284538" cy="2646363"/>
            <a:chOff x="94619" y="987815"/>
            <a:chExt cx="3285627" cy="2646312"/>
          </a:xfrm>
        </p:grpSpPr>
        <p:pic>
          <p:nvPicPr>
            <p:cNvPr id="56397" name="Picture 6" descr="N:\Presentations\Personal Presentations\Ayman\PHOTOS - FINAL\Slide 20 - settlements.jpg"/>
            <p:cNvPicPr>
              <a:picLocks noChangeAspect="1" noChangeArrowheads="1"/>
            </p:cNvPicPr>
            <p:nvPr/>
          </p:nvPicPr>
          <p:blipFill>
            <a:blip r:embed="rId25" cstate="email"/>
            <a:srcRect/>
            <a:stretch>
              <a:fillRect/>
            </a:stretch>
          </p:blipFill>
          <p:spPr bwMode="auto">
            <a:xfrm>
              <a:off x="94619" y="987815"/>
              <a:ext cx="3285627" cy="2184592"/>
            </a:xfrm>
            <a:prstGeom prst="rect">
              <a:avLst/>
            </a:prstGeom>
            <a:noFill/>
            <a:ln w="9525">
              <a:noFill/>
              <a:miter lim="800000"/>
              <a:headEnd/>
              <a:tailEnd/>
            </a:ln>
          </p:spPr>
        </p:pic>
        <p:sp>
          <p:nvSpPr>
            <p:cNvPr id="56398" name="TextBox 101"/>
            <p:cNvSpPr txBox="1">
              <a:spLocks noChangeArrowheads="1"/>
            </p:cNvSpPr>
            <p:nvPr/>
          </p:nvSpPr>
          <p:spPr bwMode="auto">
            <a:xfrm>
              <a:off x="97040" y="3172462"/>
              <a:ext cx="3228975" cy="461665"/>
            </a:xfrm>
            <a:prstGeom prst="rect">
              <a:avLst/>
            </a:prstGeom>
            <a:noFill/>
            <a:ln w="9525">
              <a:noFill/>
              <a:miter lim="800000"/>
              <a:headEnd/>
              <a:tailEnd/>
            </a:ln>
          </p:spPr>
          <p:txBody>
            <a:bodyPr>
              <a:spAutoFit/>
            </a:bodyPr>
            <a:lstStyle/>
            <a:p>
              <a:pPr algn="ctr"/>
              <a:r>
                <a:rPr lang="en-US" sz="1200" dirty="0">
                  <a:latin typeface="Gill Sans MT" pitchFamily="34" charset="0"/>
                </a:rPr>
                <a:t>~200,000 settlers (doubled since 1993)</a:t>
              </a:r>
            </a:p>
            <a:p>
              <a:pPr algn="ctr"/>
              <a:r>
                <a:rPr lang="en-US" sz="1200" dirty="0">
                  <a:latin typeface="Gill Sans MT" pitchFamily="34" charset="0"/>
                </a:rPr>
                <a:t>Illegal under international law</a:t>
              </a:r>
            </a:p>
          </p:txBody>
        </p:sp>
      </p:grpSp>
      <p:grpSp>
        <p:nvGrpSpPr>
          <p:cNvPr id="10" name="pic_evictions"/>
          <p:cNvGrpSpPr>
            <a:grpSpLocks/>
          </p:cNvGrpSpPr>
          <p:nvPr/>
        </p:nvGrpSpPr>
        <p:grpSpPr bwMode="auto">
          <a:xfrm>
            <a:off x="19050" y="841375"/>
            <a:ext cx="3389313" cy="2635250"/>
            <a:chOff x="-5756" y="997009"/>
            <a:chExt cx="3389037" cy="2634462"/>
          </a:xfrm>
        </p:grpSpPr>
        <p:pic>
          <p:nvPicPr>
            <p:cNvPr id="56395" name="Picture 7" descr="N:\Presentations\Personal Presentations\Ayman\PHOTOS - FINAL\slide 20- eviction.jpg"/>
            <p:cNvPicPr>
              <a:picLocks noChangeAspect="1" noChangeArrowheads="1"/>
            </p:cNvPicPr>
            <p:nvPr/>
          </p:nvPicPr>
          <p:blipFill>
            <a:blip r:embed="rId26" cstate="email"/>
            <a:srcRect/>
            <a:stretch>
              <a:fillRect/>
            </a:stretch>
          </p:blipFill>
          <p:spPr bwMode="auto">
            <a:xfrm>
              <a:off x="86868" y="997009"/>
              <a:ext cx="3296413" cy="2190380"/>
            </a:xfrm>
            <a:prstGeom prst="rect">
              <a:avLst/>
            </a:prstGeom>
            <a:noFill/>
            <a:ln w="9525">
              <a:noFill/>
              <a:miter lim="800000"/>
              <a:headEnd/>
              <a:tailEnd/>
            </a:ln>
          </p:spPr>
        </p:pic>
        <p:sp>
          <p:nvSpPr>
            <p:cNvPr id="56396" name="TextBox 103"/>
            <p:cNvSpPr txBox="1">
              <a:spLocks noChangeArrowheads="1"/>
            </p:cNvSpPr>
            <p:nvPr/>
          </p:nvSpPr>
          <p:spPr bwMode="auto">
            <a:xfrm>
              <a:off x="-5756" y="3169806"/>
              <a:ext cx="3228975" cy="461665"/>
            </a:xfrm>
            <a:prstGeom prst="rect">
              <a:avLst/>
            </a:prstGeom>
            <a:noFill/>
            <a:ln w="9525">
              <a:noFill/>
              <a:miter lim="800000"/>
              <a:headEnd/>
              <a:tailEnd/>
            </a:ln>
          </p:spPr>
          <p:txBody>
            <a:bodyPr>
              <a:spAutoFit/>
            </a:bodyPr>
            <a:lstStyle/>
            <a:p>
              <a:pPr algn="ctr"/>
              <a:r>
                <a:rPr lang="en-US" sz="1200" dirty="0">
                  <a:latin typeface="Gill Sans MT" pitchFamily="34" charset="0"/>
                </a:rPr>
                <a:t>~130 evicted in 2009/2010</a:t>
              </a:r>
            </a:p>
            <a:p>
              <a:pPr algn="ctr"/>
              <a:r>
                <a:rPr lang="en-US" sz="1200" dirty="0">
                  <a:latin typeface="Gill Sans MT" pitchFamily="34" charset="0"/>
                </a:rPr>
                <a:t>At least 500 at risk</a:t>
              </a:r>
            </a:p>
          </p:txBody>
        </p:sp>
      </p:grpSp>
      <p:grpSp>
        <p:nvGrpSpPr>
          <p:cNvPr id="11" name="pic_demolitions"/>
          <p:cNvGrpSpPr>
            <a:grpSpLocks/>
          </p:cNvGrpSpPr>
          <p:nvPr/>
        </p:nvGrpSpPr>
        <p:grpSpPr bwMode="auto">
          <a:xfrm>
            <a:off x="17463" y="550863"/>
            <a:ext cx="3400425" cy="2827337"/>
            <a:chOff x="-27533" y="995300"/>
            <a:chExt cx="3401048" cy="2826933"/>
          </a:xfrm>
        </p:grpSpPr>
        <p:pic>
          <p:nvPicPr>
            <p:cNvPr id="56393" name="Picture 8" descr="N:\Presentations\Personal Presentations\Ayman\PHOTOS - FINAL\slide 20-demolition.jpg"/>
            <p:cNvPicPr>
              <a:picLocks noChangeAspect="1" noChangeArrowheads="1"/>
            </p:cNvPicPr>
            <p:nvPr/>
          </p:nvPicPr>
          <p:blipFill>
            <a:blip r:embed="rId27" cstate="email"/>
            <a:srcRect/>
            <a:stretch>
              <a:fillRect/>
            </a:stretch>
          </p:blipFill>
          <p:spPr bwMode="auto">
            <a:xfrm>
              <a:off x="73150" y="995300"/>
              <a:ext cx="3300365" cy="2189447"/>
            </a:xfrm>
            <a:prstGeom prst="rect">
              <a:avLst/>
            </a:prstGeom>
            <a:noFill/>
            <a:ln w="9525">
              <a:noFill/>
              <a:miter lim="800000"/>
              <a:headEnd/>
              <a:tailEnd/>
            </a:ln>
          </p:spPr>
        </p:pic>
        <p:sp>
          <p:nvSpPr>
            <p:cNvPr id="56394" name="TextBox 105"/>
            <p:cNvSpPr txBox="1">
              <a:spLocks noChangeArrowheads="1"/>
            </p:cNvSpPr>
            <p:nvPr/>
          </p:nvSpPr>
          <p:spPr bwMode="auto">
            <a:xfrm>
              <a:off x="-27533" y="3175902"/>
              <a:ext cx="3351943" cy="646331"/>
            </a:xfrm>
            <a:prstGeom prst="rect">
              <a:avLst/>
            </a:prstGeom>
            <a:noFill/>
            <a:ln w="9525">
              <a:noFill/>
              <a:miter lim="800000"/>
              <a:headEnd/>
              <a:tailEnd/>
            </a:ln>
          </p:spPr>
          <p:txBody>
            <a:bodyPr>
              <a:spAutoFit/>
            </a:bodyPr>
            <a:lstStyle/>
            <a:p>
              <a:pPr algn="ctr"/>
              <a:r>
                <a:rPr lang="en-US" sz="1200" dirty="0">
                  <a:latin typeface="Gill Sans MT" pitchFamily="34" charset="0"/>
                </a:rPr>
                <a:t>839 structures demolished since 2000</a:t>
              </a:r>
            </a:p>
            <a:p>
              <a:pPr algn="ctr"/>
              <a:r>
                <a:rPr lang="en-US" sz="1200" dirty="0">
                  <a:latin typeface="Gill Sans MT" pitchFamily="34" charset="0"/>
                </a:rPr>
                <a:t>1,500 orders outstanding</a:t>
              </a:r>
            </a:p>
            <a:p>
              <a:pPr algn="ctr"/>
              <a:r>
                <a:rPr lang="en-US" sz="1200" dirty="0">
                  <a:latin typeface="Gill Sans MT" pitchFamily="34" charset="0"/>
                </a:rPr>
                <a:t>86,500 people at risk</a:t>
              </a:r>
            </a:p>
          </p:txBody>
        </p:sp>
      </p:grpSp>
      <p:grpSp>
        <p:nvGrpSpPr>
          <p:cNvPr id="12" name="pic_E1"/>
          <p:cNvGrpSpPr>
            <a:grpSpLocks/>
          </p:cNvGrpSpPr>
          <p:nvPr/>
        </p:nvGrpSpPr>
        <p:grpSpPr bwMode="auto">
          <a:xfrm>
            <a:off x="87313" y="1031875"/>
            <a:ext cx="3321050" cy="2484438"/>
            <a:chOff x="43591" y="1011042"/>
            <a:chExt cx="3321401" cy="2484531"/>
          </a:xfrm>
        </p:grpSpPr>
        <p:pic>
          <p:nvPicPr>
            <p:cNvPr id="56391" name="pic_E1" descr="N:\Presentations\Personal Presentations\Ayman\PHOTOS - FINAL\slide 20-E1.jpg"/>
            <p:cNvPicPr>
              <a:picLocks noChangeAspect="1" noChangeArrowheads="1"/>
            </p:cNvPicPr>
            <p:nvPr/>
          </p:nvPicPr>
          <p:blipFill>
            <a:blip r:embed="rId28" cstate="email"/>
            <a:srcRect/>
            <a:stretch>
              <a:fillRect/>
            </a:stretch>
          </p:blipFill>
          <p:spPr bwMode="auto">
            <a:xfrm>
              <a:off x="43591" y="1011042"/>
              <a:ext cx="3321401" cy="2223389"/>
            </a:xfrm>
            <a:prstGeom prst="rect">
              <a:avLst/>
            </a:prstGeom>
            <a:noFill/>
            <a:ln w="9525">
              <a:noFill/>
              <a:miter lim="800000"/>
              <a:headEnd/>
              <a:tailEnd/>
            </a:ln>
          </p:spPr>
        </p:pic>
        <p:sp>
          <p:nvSpPr>
            <p:cNvPr id="56392" name="TextBox 107"/>
            <p:cNvSpPr txBox="1">
              <a:spLocks noChangeArrowheads="1"/>
            </p:cNvSpPr>
            <p:nvPr/>
          </p:nvSpPr>
          <p:spPr bwMode="auto">
            <a:xfrm>
              <a:off x="65835" y="3218574"/>
              <a:ext cx="3228975" cy="276999"/>
            </a:xfrm>
            <a:prstGeom prst="rect">
              <a:avLst/>
            </a:prstGeom>
            <a:noFill/>
            <a:ln w="9525">
              <a:noFill/>
              <a:miter lim="800000"/>
              <a:headEnd/>
              <a:tailEnd/>
            </a:ln>
          </p:spPr>
          <p:txBody>
            <a:bodyPr>
              <a:spAutoFit/>
            </a:bodyPr>
            <a:lstStyle/>
            <a:p>
              <a:pPr algn="ctr"/>
              <a:endParaRPr lang="en-US" sz="1200" dirty="0">
                <a:latin typeface="Gill Sans MT" pitchFamily="34" charset="0"/>
              </a:endParaRPr>
            </a:p>
          </p:txBody>
        </p:sp>
      </p:grpSp>
      <p:sp>
        <p:nvSpPr>
          <p:cNvPr id="83" name="Rectangle 82"/>
          <p:cNvSpPr/>
          <p:nvPr/>
        </p:nvSpPr>
        <p:spPr>
          <a:xfrm>
            <a:off x="7396163" y="5738813"/>
            <a:ext cx="1633537" cy="338137"/>
          </a:xfrm>
          <a:prstGeom prst="rect">
            <a:avLst/>
          </a:prstGeom>
        </p:spPr>
        <p:txBody>
          <a:bodyPr wrap="none">
            <a:spAutoFit/>
          </a:bodyPr>
          <a:lstStyle/>
          <a:p>
            <a:pPr>
              <a:defRPr/>
            </a:pPr>
            <a:r>
              <a:rPr lang="en-US" sz="1600" dirty="0">
                <a:solidFill>
                  <a:schemeClr val="accent3"/>
                </a:solidFill>
                <a:latin typeface="Gill Sans MT" pitchFamily="34" charset="0"/>
                <a:cs typeface="Arial" charset="0"/>
              </a:rPr>
              <a:t>Settlements 1987</a:t>
            </a:r>
          </a:p>
        </p:txBody>
      </p:sp>
      <p:sp>
        <p:nvSpPr>
          <p:cNvPr id="84" name="Rectangle 83"/>
          <p:cNvSpPr/>
          <p:nvPr/>
        </p:nvSpPr>
        <p:spPr>
          <a:xfrm>
            <a:off x="7396163" y="6024563"/>
            <a:ext cx="1633537" cy="338137"/>
          </a:xfrm>
          <a:prstGeom prst="rect">
            <a:avLst/>
          </a:prstGeom>
        </p:spPr>
        <p:txBody>
          <a:bodyPr wrap="none">
            <a:spAutoFit/>
          </a:bodyPr>
          <a:lstStyle/>
          <a:p>
            <a:pPr>
              <a:defRPr/>
            </a:pPr>
            <a:r>
              <a:rPr lang="en-US" sz="1600" dirty="0">
                <a:solidFill>
                  <a:schemeClr val="accent3"/>
                </a:solidFill>
                <a:latin typeface="Gill Sans MT" pitchFamily="34" charset="0"/>
                <a:cs typeface="Arial" charset="0"/>
              </a:rPr>
              <a:t>Settlements 2005</a:t>
            </a:r>
          </a:p>
        </p:txBody>
      </p:sp>
      <p:sp>
        <p:nvSpPr>
          <p:cNvPr id="94" name="triggerovertakenmap">
            <a:hlinkClick r:id="" action="ppaction://noaction" highlightClick="1"/>
            <a:hlinkHover r:id="" action="ppaction://noaction" highlightClick="1"/>
          </p:cNvPr>
          <p:cNvSpPr txBox="1"/>
          <p:nvPr/>
        </p:nvSpPr>
        <p:spPr>
          <a:xfrm>
            <a:off x="2698750" y="5759450"/>
            <a:ext cx="717550" cy="200025"/>
          </a:xfrm>
          <a:prstGeom prst="rect">
            <a:avLst/>
          </a:prstGeom>
          <a:gradFill>
            <a:gsLst>
              <a:gs pos="0">
                <a:schemeClr val="accent4"/>
              </a:gs>
              <a:gs pos="18000">
                <a:schemeClr val="bg1"/>
              </a:gs>
              <a:gs pos="100000">
                <a:schemeClr val="accent4"/>
              </a:gs>
            </a:gsLst>
            <a:lin ang="5400000" scaled="0"/>
          </a:gradFill>
          <a:effectLst>
            <a:outerShdw blurRad="50800" dist="38100" dir="2700000" algn="tl" rotWithShape="0">
              <a:prstClr val="black">
                <a:alpha val="40000"/>
              </a:prstClr>
            </a:outerShdw>
          </a:effectLst>
        </p:spPr>
        <p:txBody>
          <a:bodyPr>
            <a:spAutoFit/>
          </a:bodyPr>
          <a:lstStyle/>
          <a:p>
            <a:pPr>
              <a:defRPr/>
            </a:pPr>
            <a:r>
              <a:rPr lang="en-US" sz="700" dirty="0">
                <a:solidFill>
                  <a:schemeClr val="accent4">
                    <a:lumMod val="50000"/>
                  </a:schemeClr>
                </a:solidFill>
                <a:latin typeface="Gill Sans MT" pitchFamily="34" charset="0"/>
                <a:cs typeface="Arial" charset="0"/>
              </a:rPr>
              <a:t>Sheikh </a:t>
            </a:r>
            <a:r>
              <a:rPr lang="en-US" sz="700" dirty="0" err="1">
                <a:solidFill>
                  <a:schemeClr val="accent4">
                    <a:lumMod val="50000"/>
                  </a:schemeClr>
                </a:solidFill>
                <a:latin typeface="Gill Sans MT" pitchFamily="34" charset="0"/>
                <a:cs typeface="Arial" charset="0"/>
              </a:rPr>
              <a:t>Jarrah</a:t>
            </a:r>
            <a:endParaRPr lang="en-US" sz="700" dirty="0">
              <a:solidFill>
                <a:schemeClr val="accent4">
                  <a:lumMod val="50000"/>
                </a:schemeClr>
              </a:solidFill>
              <a:latin typeface="Gill Sans MT" pitchFamily="34" charset="0"/>
              <a:cs typeface="Arial" charset="0"/>
            </a:endParaRPr>
          </a:p>
        </p:txBody>
      </p:sp>
      <p:sp>
        <p:nvSpPr>
          <p:cNvPr id="95" name="triggerdemolitionsmap">
            <a:hlinkClick r:id="" action="ppaction://noaction" highlightClick="1"/>
            <a:hlinkHover r:id="" action="ppaction://noaction" highlightClick="1"/>
          </p:cNvPr>
          <p:cNvSpPr txBox="1"/>
          <p:nvPr/>
        </p:nvSpPr>
        <p:spPr>
          <a:xfrm>
            <a:off x="2689225" y="5437188"/>
            <a:ext cx="728663" cy="214312"/>
          </a:xfrm>
          <a:prstGeom prst="rect">
            <a:avLst/>
          </a:prstGeom>
          <a:gradFill>
            <a:gsLst>
              <a:gs pos="0">
                <a:schemeClr val="accent4"/>
              </a:gs>
              <a:gs pos="18000">
                <a:schemeClr val="bg1"/>
              </a:gs>
              <a:gs pos="100000">
                <a:schemeClr val="accent4"/>
              </a:gs>
            </a:gsLst>
            <a:lin ang="5400000" scaled="0"/>
          </a:gradFill>
          <a:effectLst>
            <a:outerShdw blurRad="50800" dist="38100" dir="2700000" algn="tl" rotWithShape="0">
              <a:prstClr val="black">
                <a:alpha val="40000"/>
              </a:prstClr>
            </a:outerShdw>
          </a:effectLst>
        </p:spPr>
        <p:txBody>
          <a:bodyPr>
            <a:spAutoFit/>
          </a:bodyPr>
          <a:lstStyle/>
          <a:p>
            <a:pPr>
              <a:defRPr/>
            </a:pPr>
            <a:r>
              <a:rPr lang="en-US" sz="800" dirty="0">
                <a:solidFill>
                  <a:schemeClr val="accent4">
                    <a:lumMod val="50000"/>
                  </a:schemeClr>
                </a:solidFill>
                <a:latin typeface="Gill Sans MT" pitchFamily="34" charset="0"/>
                <a:cs typeface="Arial" charset="0"/>
              </a:rPr>
              <a:t>Zoning chart</a:t>
            </a:r>
          </a:p>
        </p:txBody>
      </p:sp>
      <p:grpSp>
        <p:nvGrpSpPr>
          <p:cNvPr id="17" name="Sheikh Jarrah map"/>
          <p:cNvGrpSpPr>
            <a:grpSpLocks/>
          </p:cNvGrpSpPr>
          <p:nvPr/>
        </p:nvGrpSpPr>
        <p:grpSpPr bwMode="auto">
          <a:xfrm>
            <a:off x="0" y="846138"/>
            <a:ext cx="9144000" cy="5648325"/>
            <a:chOff x="0" y="846667"/>
            <a:chExt cx="9144000" cy="5647266"/>
          </a:xfrm>
        </p:grpSpPr>
        <p:sp>
          <p:nvSpPr>
            <p:cNvPr id="86" name="Flowchart: Process 85"/>
            <p:cNvSpPr/>
            <p:nvPr/>
          </p:nvSpPr>
          <p:spPr bwMode="auto">
            <a:xfrm>
              <a:off x="0" y="846667"/>
              <a:ext cx="9144000" cy="5647266"/>
            </a:xfrm>
            <a:prstGeom prst="flowChartProcess">
              <a:avLst/>
            </a:prstGeom>
            <a:solidFill>
              <a:schemeClr val="bg1"/>
            </a:solidFill>
            <a:ln w="9525">
              <a:noFill/>
              <a:miter lim="800000"/>
              <a:headEnd/>
              <a:tailEnd/>
            </a:ln>
          </p:spPr>
          <p:txBody>
            <a:bodyPr anchor="ctr"/>
            <a:lstStyle/>
            <a:p>
              <a:pPr algn="ctr" fontAlgn="auto">
                <a:spcBef>
                  <a:spcPts val="0"/>
                </a:spcBef>
                <a:spcAft>
                  <a:spcPts val="0"/>
                </a:spcAft>
                <a:defRPr/>
              </a:pPr>
              <a:endParaRPr lang="en-US" b="1">
                <a:latin typeface="+mn-lt"/>
                <a:cs typeface="+mn-cs"/>
              </a:endParaRPr>
            </a:p>
          </p:txBody>
        </p:sp>
        <p:pic>
          <p:nvPicPr>
            <p:cNvPr id="56384" name="Picture 7" descr="Shepard Hotel"/>
            <p:cNvPicPr>
              <a:picLocks noChangeArrowheads="1"/>
            </p:cNvPicPr>
            <p:nvPr/>
          </p:nvPicPr>
          <p:blipFill>
            <a:blip r:embed="rId29" cstate="screen">
              <a:extLst>
                <a:ext uri="{28A0092B-C50C-407E-A947-70E740481C1C}">
                  <a14:useLocalDpi xmlns:a14="http://schemas.microsoft.com/office/drawing/2010/main"/>
                </a:ext>
              </a:extLst>
            </a:blip>
            <a:srcRect/>
            <a:stretch>
              <a:fillRect/>
            </a:stretch>
          </p:blipFill>
          <p:spPr bwMode="auto">
            <a:xfrm>
              <a:off x="4857750" y="872067"/>
              <a:ext cx="4286250" cy="5588000"/>
            </a:xfrm>
            <a:prstGeom prst="rect">
              <a:avLst/>
            </a:prstGeom>
            <a:noFill/>
            <a:ln w="9525">
              <a:noFill/>
              <a:miter lim="800000"/>
              <a:headEnd/>
              <a:tailEnd/>
            </a:ln>
          </p:spPr>
        </p:pic>
        <p:sp>
          <p:nvSpPr>
            <p:cNvPr id="88" name="Oval 87"/>
            <p:cNvSpPr/>
            <p:nvPr/>
          </p:nvSpPr>
          <p:spPr>
            <a:xfrm>
              <a:off x="5875338" y="4335338"/>
              <a:ext cx="76200" cy="76186"/>
            </a:xfrm>
            <a:prstGeom prst="ellipse">
              <a:avLst/>
            </a:prstGeom>
            <a:solidFill>
              <a:srgbClr val="FFC000"/>
            </a:solidFill>
            <a:ln w="127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9" name="Rounded Rectangular Callout 88"/>
            <p:cNvSpPr/>
            <p:nvPr/>
          </p:nvSpPr>
          <p:spPr bwMode="auto">
            <a:xfrm>
              <a:off x="6184900" y="2311654"/>
              <a:ext cx="811213" cy="215860"/>
            </a:xfrm>
            <a:prstGeom prst="wedgeRoundRectCallout">
              <a:avLst>
                <a:gd name="adj1" fmla="val 71933"/>
                <a:gd name="adj2" fmla="val 169232"/>
                <a:gd name="adj3" fmla="val 16667"/>
              </a:avLst>
            </a:prstGeom>
            <a:solidFill>
              <a:schemeClr val="bg1"/>
            </a:solidFill>
            <a:ln w="9525">
              <a:solidFill>
                <a:schemeClr val="accent6"/>
              </a:solidFill>
              <a:miter lim="800000"/>
              <a:headEnd/>
              <a:tailEnd/>
            </a:ln>
          </p:spPr>
          <p:txBody>
            <a:bodyPr anchor="ctr"/>
            <a:lstStyle/>
            <a:p>
              <a:pPr algn="ctr" fontAlgn="auto">
                <a:spcBef>
                  <a:spcPts val="0"/>
                </a:spcBef>
                <a:spcAft>
                  <a:spcPts val="0"/>
                </a:spcAft>
                <a:defRPr/>
              </a:pPr>
              <a:r>
                <a:rPr lang="en-US" sz="1200" b="1" dirty="0">
                  <a:latin typeface="GillSans" pitchFamily="34" charset="0"/>
                  <a:cs typeface="+mn-cs"/>
                </a:rPr>
                <a:t>Al-Kurd</a:t>
              </a:r>
            </a:p>
          </p:txBody>
        </p:sp>
        <p:sp>
          <p:nvSpPr>
            <p:cNvPr id="90" name="Rounded Rectangular Callout 89"/>
            <p:cNvSpPr/>
            <p:nvPr/>
          </p:nvSpPr>
          <p:spPr bwMode="auto">
            <a:xfrm>
              <a:off x="7383463" y="2881460"/>
              <a:ext cx="811212" cy="215860"/>
            </a:xfrm>
            <a:prstGeom prst="wedgeRoundRectCallout">
              <a:avLst>
                <a:gd name="adj1" fmla="val -91897"/>
                <a:gd name="adj2" fmla="val 69232"/>
                <a:gd name="adj3" fmla="val 16667"/>
              </a:avLst>
            </a:prstGeom>
            <a:solidFill>
              <a:schemeClr val="bg1"/>
            </a:solidFill>
            <a:ln w="9525">
              <a:solidFill>
                <a:schemeClr val="accent6"/>
              </a:solidFill>
              <a:miter lim="800000"/>
              <a:headEnd/>
              <a:tailEnd/>
            </a:ln>
          </p:spPr>
          <p:txBody>
            <a:bodyPr anchor="ctr"/>
            <a:lstStyle/>
            <a:p>
              <a:pPr algn="ctr" fontAlgn="auto">
                <a:spcBef>
                  <a:spcPts val="0"/>
                </a:spcBef>
                <a:spcAft>
                  <a:spcPts val="0"/>
                </a:spcAft>
                <a:defRPr/>
              </a:pPr>
              <a:r>
                <a:rPr lang="en-US" sz="1200" b="1" dirty="0" err="1">
                  <a:latin typeface="GillSans" pitchFamily="34" charset="0"/>
                  <a:cs typeface="+mn-cs"/>
                </a:rPr>
                <a:t>Ghawi</a:t>
              </a:r>
              <a:endParaRPr lang="en-US" sz="1200" b="1" dirty="0">
                <a:latin typeface="GillSans" pitchFamily="34" charset="0"/>
                <a:cs typeface="+mn-cs"/>
              </a:endParaRPr>
            </a:p>
          </p:txBody>
        </p:sp>
        <p:sp>
          <p:nvSpPr>
            <p:cNvPr id="91" name="Rounded Rectangular Callout 90"/>
            <p:cNvSpPr/>
            <p:nvPr/>
          </p:nvSpPr>
          <p:spPr bwMode="auto">
            <a:xfrm>
              <a:off x="6270625" y="4114716"/>
              <a:ext cx="1328738" cy="215860"/>
            </a:xfrm>
            <a:prstGeom prst="wedgeRoundRectCallout">
              <a:avLst>
                <a:gd name="adj1" fmla="val -75843"/>
                <a:gd name="adj2" fmla="val 69232"/>
                <a:gd name="adj3" fmla="val 16667"/>
              </a:avLst>
            </a:prstGeom>
            <a:solidFill>
              <a:schemeClr val="bg1"/>
            </a:solidFill>
            <a:ln w="9525">
              <a:solidFill>
                <a:schemeClr val="accent6"/>
              </a:solidFill>
              <a:miter lim="800000"/>
              <a:headEnd/>
              <a:tailEnd/>
            </a:ln>
          </p:spPr>
          <p:txBody>
            <a:bodyPr anchor="ctr"/>
            <a:lstStyle/>
            <a:p>
              <a:pPr algn="ctr" fontAlgn="auto">
                <a:spcBef>
                  <a:spcPts val="0"/>
                </a:spcBef>
                <a:spcAft>
                  <a:spcPts val="0"/>
                </a:spcAft>
                <a:defRPr/>
              </a:pPr>
              <a:r>
                <a:rPr lang="en-US" sz="1200" b="1" dirty="0">
                  <a:latin typeface="GillSans" pitchFamily="34" charset="0"/>
                  <a:cs typeface="+mn-cs"/>
                </a:rPr>
                <a:t>OCHA Office</a:t>
              </a:r>
            </a:p>
          </p:txBody>
        </p:sp>
        <p:sp>
          <p:nvSpPr>
            <p:cNvPr id="92" name="Rounded Rectangular Callout 91"/>
            <p:cNvSpPr/>
            <p:nvPr/>
          </p:nvSpPr>
          <p:spPr bwMode="auto">
            <a:xfrm>
              <a:off x="7485063" y="3203662"/>
              <a:ext cx="1074737" cy="242842"/>
            </a:xfrm>
            <a:prstGeom prst="wedgeRoundRectCallout">
              <a:avLst>
                <a:gd name="adj1" fmla="val -114237"/>
                <a:gd name="adj2" fmla="val -14428"/>
                <a:gd name="adj3" fmla="val 16667"/>
              </a:avLst>
            </a:prstGeom>
            <a:solidFill>
              <a:schemeClr val="bg1"/>
            </a:solidFill>
            <a:ln w="9525">
              <a:solidFill>
                <a:schemeClr val="accent6"/>
              </a:solidFill>
              <a:miter lim="800000"/>
              <a:headEnd/>
              <a:tailEnd/>
            </a:ln>
          </p:spPr>
          <p:txBody>
            <a:bodyPr anchor="ctr"/>
            <a:lstStyle/>
            <a:p>
              <a:pPr algn="ctr" fontAlgn="auto">
                <a:spcBef>
                  <a:spcPts val="0"/>
                </a:spcBef>
                <a:spcAft>
                  <a:spcPts val="0"/>
                </a:spcAft>
                <a:defRPr/>
              </a:pPr>
              <a:r>
                <a:rPr lang="en-US" sz="1200" b="1" dirty="0" err="1">
                  <a:latin typeface="GillSans" pitchFamily="34" charset="0"/>
                  <a:cs typeface="+mn-cs"/>
                </a:rPr>
                <a:t>Hannoun</a:t>
              </a:r>
              <a:endParaRPr lang="en-US" sz="1200" b="1" dirty="0">
                <a:latin typeface="GillSans" pitchFamily="34" charset="0"/>
                <a:cs typeface="+mn-cs"/>
              </a:endParaRPr>
            </a:p>
          </p:txBody>
        </p:sp>
        <p:sp>
          <p:nvSpPr>
            <p:cNvPr id="93" name="Rounded Rectangular Callout 92"/>
            <p:cNvSpPr/>
            <p:nvPr/>
          </p:nvSpPr>
          <p:spPr bwMode="auto">
            <a:xfrm>
              <a:off x="5003800" y="3406824"/>
              <a:ext cx="1506538" cy="395214"/>
            </a:xfrm>
            <a:prstGeom prst="wedgeRoundRectCallout">
              <a:avLst>
                <a:gd name="adj1" fmla="val 24381"/>
                <a:gd name="adj2" fmla="val -137568"/>
                <a:gd name="adj3" fmla="val 16667"/>
              </a:avLst>
            </a:prstGeom>
            <a:solidFill>
              <a:schemeClr val="bg1"/>
            </a:solidFill>
            <a:ln w="9525">
              <a:solidFill>
                <a:schemeClr val="accent6"/>
              </a:solidFill>
              <a:miter lim="800000"/>
              <a:headEnd/>
              <a:tailEnd/>
            </a:ln>
          </p:spPr>
          <p:txBody>
            <a:bodyPr anchor="ctr"/>
            <a:lstStyle/>
            <a:p>
              <a:pPr algn="ctr" fontAlgn="auto">
                <a:spcBef>
                  <a:spcPts val="0"/>
                </a:spcBef>
                <a:spcAft>
                  <a:spcPts val="0"/>
                </a:spcAft>
                <a:defRPr/>
              </a:pPr>
              <a:r>
                <a:rPr lang="en-US" sz="1200" b="1" dirty="0" err="1">
                  <a:latin typeface="GillSans" pitchFamily="34" charset="0"/>
                  <a:cs typeface="+mn-cs"/>
                </a:rPr>
                <a:t>Kubbania</a:t>
              </a:r>
              <a:r>
                <a:rPr lang="en-US" sz="1200" b="1" dirty="0">
                  <a:latin typeface="GillSans" pitchFamily="34" charset="0"/>
                  <a:cs typeface="+mn-cs"/>
                </a:rPr>
                <a:t> Um </a:t>
              </a:r>
              <a:r>
                <a:rPr lang="en-US" sz="1200" b="1" dirty="0" err="1">
                  <a:latin typeface="GillSans" pitchFamily="34" charset="0"/>
                  <a:cs typeface="+mn-cs"/>
                </a:rPr>
                <a:t>Haroun</a:t>
              </a:r>
              <a:endParaRPr lang="en-US" sz="1200" b="1" dirty="0">
                <a:latin typeface="GillSans" pitchFamily="34" charset="0"/>
                <a:cs typeface="+mn-cs"/>
              </a:endParaRPr>
            </a:p>
          </p:txBody>
        </p:sp>
      </p:grpSp>
      <p:grpSp>
        <p:nvGrpSpPr>
          <p:cNvPr id="18" name="Silwanmap"/>
          <p:cNvGrpSpPr>
            <a:grpSpLocks/>
          </p:cNvGrpSpPr>
          <p:nvPr/>
        </p:nvGrpSpPr>
        <p:grpSpPr bwMode="auto">
          <a:xfrm>
            <a:off x="0" y="584200"/>
            <a:ext cx="9144000" cy="5969000"/>
            <a:chOff x="0" y="584200"/>
            <a:chExt cx="9144000" cy="5969000"/>
          </a:xfrm>
        </p:grpSpPr>
        <p:sp>
          <p:nvSpPr>
            <p:cNvPr id="97" name="Flowchart: Process 96"/>
            <p:cNvSpPr/>
            <p:nvPr/>
          </p:nvSpPr>
          <p:spPr bwMode="auto">
            <a:xfrm>
              <a:off x="0" y="584200"/>
              <a:ext cx="9144000" cy="5969000"/>
            </a:xfrm>
            <a:prstGeom prst="flowChartProcess">
              <a:avLst/>
            </a:prstGeom>
            <a:solidFill>
              <a:schemeClr val="bg1"/>
            </a:solidFill>
            <a:ln w="9525">
              <a:noFill/>
              <a:miter lim="800000"/>
              <a:headEnd/>
              <a:tailEnd/>
            </a:ln>
          </p:spPr>
          <p:txBody>
            <a:bodyPr anchor="ctr"/>
            <a:lstStyle/>
            <a:p>
              <a:pPr algn="ctr" fontAlgn="auto">
                <a:spcBef>
                  <a:spcPts val="0"/>
                </a:spcBef>
                <a:spcAft>
                  <a:spcPts val="0"/>
                </a:spcAft>
                <a:defRPr/>
              </a:pPr>
              <a:endParaRPr lang="en-US" b="1">
                <a:latin typeface="+mn-lt"/>
                <a:cs typeface="+mn-cs"/>
              </a:endParaRPr>
            </a:p>
          </p:txBody>
        </p:sp>
        <p:pic>
          <p:nvPicPr>
            <p:cNvPr id="56382" name="Picture 4"/>
            <p:cNvPicPr>
              <a:picLocks noChangeAspect="1" noChangeArrowheads="1"/>
            </p:cNvPicPr>
            <p:nvPr/>
          </p:nvPicPr>
          <p:blipFill>
            <a:blip r:embed="rId30" cstate="email"/>
            <a:srcRect/>
            <a:stretch>
              <a:fillRect/>
            </a:stretch>
          </p:blipFill>
          <p:spPr bwMode="auto">
            <a:xfrm>
              <a:off x="2003425" y="1230864"/>
              <a:ext cx="5657850" cy="4362412"/>
            </a:xfrm>
            <a:prstGeom prst="rect">
              <a:avLst/>
            </a:prstGeom>
            <a:noFill/>
            <a:ln w="9525">
              <a:noFill/>
              <a:miter lim="800000"/>
              <a:headEnd/>
              <a:tailEnd/>
            </a:ln>
          </p:spPr>
        </p:pic>
      </p:grpSp>
      <p:pic>
        <p:nvPicPr>
          <p:cNvPr id="96" name="Content Placeholder 5" descr="Jerusalem 1 chapter Final_Page_067.jpg"/>
          <p:cNvPicPr>
            <a:picLocks noChangeAspect="1"/>
          </p:cNvPicPr>
          <p:nvPr/>
        </p:nvPicPr>
        <p:blipFill>
          <a:blip r:embed="rId31" cstate="email"/>
          <a:srcRect/>
          <a:stretch>
            <a:fillRect/>
          </a:stretch>
        </p:blipFill>
        <p:spPr bwMode="auto">
          <a:xfrm>
            <a:off x="990600" y="-19050"/>
            <a:ext cx="6724650" cy="6877050"/>
          </a:xfrm>
          <a:prstGeom prst="rect">
            <a:avLst/>
          </a:prstGeom>
          <a:noFill/>
          <a:ln w="9525">
            <a:noFill/>
            <a:miter lim="800000"/>
            <a:headEnd/>
            <a:tailEnd/>
          </a:ln>
        </p:spPr>
      </p:pic>
    </p:spTree>
  </p:cSld>
  <p:clrMapOvr>
    <a:masterClrMapping/>
  </p:clrMapOvr>
  <p:transition xmlns:p14="http://schemas.microsoft.com/office/powerpoint/2010/main" advClick="0"/>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101401"/>
                                        </p:tgtEl>
                                        <p:attrNameLst>
                                          <p:attrName>style.visibility</p:attrName>
                                        </p:attrNameLst>
                                      </p:cBhvr>
                                      <p:to>
                                        <p:strVal val="visible"/>
                                      </p:to>
                                    </p:set>
                                    <p:animEffect transition="in" filter="strips(downLeft)">
                                      <p:cBhvr>
                                        <p:cTn id="7" dur="500"/>
                                        <p:tgtEl>
                                          <p:spTgt spid="101401"/>
                                        </p:tgtEl>
                                      </p:cBhvr>
                                    </p:animEffect>
                                  </p:childTnLst>
                                </p:cTn>
                              </p:par>
                            </p:childTnLst>
                          </p:cTn>
                        </p:par>
                        <p:par>
                          <p:cTn id="8" fill="hold">
                            <p:stCondLst>
                              <p:cond delay="500"/>
                            </p:stCondLst>
                            <p:childTnLst>
                              <p:par>
                                <p:cTn id="9" presetID="10" presetClass="exit" presetSubtype="0" fill="hold" nodeType="afterEffect">
                                  <p:stCondLst>
                                    <p:cond delay="0"/>
                                  </p:stCondLst>
                                  <p:childTnLst>
                                    <p:animEffect transition="out" filter="fade">
                                      <p:cBhvr>
                                        <p:cTn id="10" dur="2000"/>
                                        <p:tgtEl>
                                          <p:spTgt spid="101401"/>
                                        </p:tgtEl>
                                      </p:cBhvr>
                                    </p:animEffect>
                                    <p:set>
                                      <p:cBhvr>
                                        <p:cTn id="11" dur="1" fill="hold">
                                          <p:stCondLst>
                                            <p:cond delay="1999"/>
                                          </p:stCondLst>
                                        </p:cTn>
                                        <p:tgtEl>
                                          <p:spTgt spid="101401"/>
                                        </p:tgtEl>
                                        <p:attrNameLst>
                                          <p:attrName>style.visibility</p:attrName>
                                        </p:attrNameLst>
                                      </p:cBhvr>
                                      <p:to>
                                        <p:strVal val="hidden"/>
                                      </p:to>
                                    </p:set>
                                  </p:childTnLst>
                                </p:cTn>
                              </p:par>
                              <p:par>
                                <p:cTn id="12" presetID="22" presetClass="entr" presetSubtype="1" fill="hold" nodeType="withEffect">
                                  <p:stCondLst>
                                    <p:cond delay="0"/>
                                  </p:stCondLst>
                                  <p:childTnLst>
                                    <p:set>
                                      <p:cBhvr>
                                        <p:cTn id="13" dur="1" fill="hold">
                                          <p:stCondLst>
                                            <p:cond delay="0"/>
                                          </p:stCondLst>
                                        </p:cTn>
                                        <p:tgtEl>
                                          <p:spTgt spid="55"/>
                                        </p:tgtEl>
                                        <p:attrNameLst>
                                          <p:attrName>style.visibility</p:attrName>
                                        </p:attrNameLst>
                                      </p:cBhvr>
                                      <p:to>
                                        <p:strVal val="visible"/>
                                      </p:to>
                                    </p:set>
                                    <p:animEffect transition="in" filter="wipe(up)">
                                      <p:cBhvr>
                                        <p:cTn id="14" dur="1000"/>
                                        <p:tgtEl>
                                          <p:spTgt spid="55"/>
                                        </p:tgtEl>
                                      </p:cBhvr>
                                    </p:animEffect>
                                  </p:childTnLst>
                                </p:cTn>
                              </p:par>
                            </p:childTnLst>
                          </p:cTn>
                        </p:par>
                        <p:par>
                          <p:cTn id="15" fill="hold">
                            <p:stCondLst>
                              <p:cond delay="2500"/>
                            </p:stCondLst>
                            <p:childTnLst>
                              <p:par>
                                <p:cTn id="16" presetID="10" presetClass="entr" presetSubtype="0" fill="hold" nodeType="afterEffect">
                                  <p:stCondLst>
                                    <p:cond delay="0"/>
                                  </p:stCondLst>
                                  <p:childTnLst>
                                    <p:set>
                                      <p:cBhvr>
                                        <p:cTn id="17" dur="1" fill="hold">
                                          <p:stCondLst>
                                            <p:cond delay="0"/>
                                          </p:stCondLst>
                                        </p:cTn>
                                        <p:tgtEl>
                                          <p:spTgt spid="101408"/>
                                        </p:tgtEl>
                                        <p:attrNameLst>
                                          <p:attrName>style.visibility</p:attrName>
                                        </p:attrNameLst>
                                      </p:cBhvr>
                                      <p:to>
                                        <p:strVal val="visible"/>
                                      </p:to>
                                    </p:set>
                                    <p:animEffect transition="in" filter="fade">
                                      <p:cBhvr>
                                        <p:cTn id="18" dur="2000"/>
                                        <p:tgtEl>
                                          <p:spTgt spid="101408"/>
                                        </p:tgtEl>
                                      </p:cBhvr>
                                    </p:animEffect>
                                  </p:childTnLst>
                                </p:cTn>
                              </p:par>
                              <p:par>
                                <p:cTn id="19" presetID="22" presetClass="entr" presetSubtype="8"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left)">
                                      <p:cBhvr>
                                        <p:cTn id="21" dur="500"/>
                                        <p:tgtEl>
                                          <p:spTgt spid="2"/>
                                        </p:tgtEl>
                                      </p:cBhvr>
                                    </p:animEffect>
                                  </p:childTnLst>
                                </p:cTn>
                              </p:par>
                              <p:par>
                                <p:cTn id="22" presetID="10" presetClass="entr" presetSubtype="0" fill="hold" nodeType="withEffect">
                                  <p:stCondLst>
                                    <p:cond delay="0"/>
                                  </p:stCondLst>
                                  <p:childTnLst>
                                    <p:set>
                                      <p:cBhvr>
                                        <p:cTn id="23" dur="1" fill="hold">
                                          <p:stCondLst>
                                            <p:cond delay="0"/>
                                          </p:stCondLst>
                                        </p:cTn>
                                        <p:tgtEl>
                                          <p:spTgt spid="57"/>
                                        </p:tgtEl>
                                        <p:attrNameLst>
                                          <p:attrName>style.visibility</p:attrName>
                                        </p:attrNameLst>
                                      </p:cBhvr>
                                      <p:to>
                                        <p:strVal val="visible"/>
                                      </p:to>
                                    </p:set>
                                    <p:animEffect transition="in" filter="fade">
                                      <p:cBhvr>
                                        <p:cTn id="24" dur="2000"/>
                                        <p:tgtEl>
                                          <p:spTgt spid="57"/>
                                        </p:tgtEl>
                                      </p:cBhvr>
                                    </p:animEffect>
                                  </p:childTnLst>
                                </p:cTn>
                              </p:par>
                            </p:childTnLst>
                          </p:cTn>
                        </p:par>
                        <p:par>
                          <p:cTn id="25" fill="hold">
                            <p:stCondLst>
                              <p:cond delay="4500"/>
                            </p:stCondLst>
                            <p:childTnLst>
                              <p:par>
                                <p:cTn id="26" presetID="18" presetClass="entr" presetSubtype="12" fill="hold" nodeType="after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strips(downLeft)">
                                      <p:cBhvr>
                                        <p:cTn id="28" dur="500"/>
                                        <p:tgtEl>
                                          <p:spTgt spid="4"/>
                                        </p:tgtEl>
                                      </p:cBhvr>
                                    </p:animEffect>
                                  </p:childTnLst>
                                </p:cTn>
                              </p:par>
                              <p:par>
                                <p:cTn id="29" presetID="22" presetClass="entr" presetSubtype="1" fill="hold" nodeType="withEffect">
                                  <p:stCondLst>
                                    <p:cond delay="0"/>
                                  </p:stCondLst>
                                  <p:childTnLst>
                                    <p:set>
                                      <p:cBhvr>
                                        <p:cTn id="30" dur="1" fill="hold">
                                          <p:stCondLst>
                                            <p:cond delay="0"/>
                                          </p:stCondLst>
                                        </p:cTn>
                                        <p:tgtEl>
                                          <p:spTgt spid="101405"/>
                                        </p:tgtEl>
                                        <p:attrNameLst>
                                          <p:attrName>style.visibility</p:attrName>
                                        </p:attrNameLst>
                                      </p:cBhvr>
                                      <p:to>
                                        <p:strVal val="visible"/>
                                      </p:to>
                                    </p:set>
                                    <p:animEffect transition="in" filter="wipe(up)">
                                      <p:cBhvr>
                                        <p:cTn id="31" dur="1000"/>
                                        <p:tgtEl>
                                          <p:spTgt spid="101405"/>
                                        </p:tgtEl>
                                      </p:cBhvr>
                                    </p:animEffect>
                                  </p:childTnLst>
                                </p:cTn>
                              </p:par>
                            </p:childTnLst>
                          </p:cTn>
                        </p:par>
                        <p:par>
                          <p:cTn id="32" fill="hold">
                            <p:stCondLst>
                              <p:cond delay="5500"/>
                            </p:stCondLst>
                            <p:childTnLst>
                              <p:par>
                                <p:cTn id="33" presetID="22" presetClass="entr" presetSubtype="8" fill="hold" nodeType="after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ipe(left)">
                                      <p:cBhvr>
                                        <p:cTn id="35" dur="500"/>
                                        <p:tgtEl>
                                          <p:spTgt spid="3"/>
                                        </p:tgtEl>
                                      </p:cBhvr>
                                    </p:animEffect>
                                  </p:childTnLst>
                                </p:cTn>
                              </p:par>
                              <p:par>
                                <p:cTn id="36" presetID="12" presetClass="entr" presetSubtype="4"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slide(fromBottom)">
                                      <p:cBhvr>
                                        <p:cTn id="38" dur="500"/>
                                        <p:tgtEl>
                                          <p:spTgt spid="13"/>
                                        </p:tgtEl>
                                      </p:cBhvr>
                                    </p:animEffect>
                                  </p:childTnLst>
                                </p:cTn>
                              </p:par>
                              <p:par>
                                <p:cTn id="39" presetID="12" presetClass="entr" presetSubtype="4"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slide(fromBottom)">
                                      <p:cBhvr>
                                        <p:cTn id="41" dur="500"/>
                                        <p:tgtEl>
                                          <p:spTgt spid="14"/>
                                        </p:tgtEl>
                                      </p:cBhvr>
                                    </p:animEffect>
                                  </p:childTnLst>
                                </p:cTn>
                              </p:par>
                              <p:par>
                                <p:cTn id="42" presetID="12" presetClass="entr" presetSubtype="4"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slide(fromBottom)">
                                      <p:cBhvr>
                                        <p:cTn id="44" dur="500"/>
                                        <p:tgtEl>
                                          <p:spTgt spid="15"/>
                                        </p:tgtEl>
                                      </p:cBhvr>
                                    </p:animEffect>
                                  </p:childTnLst>
                                </p:cTn>
                              </p:par>
                              <p:par>
                                <p:cTn id="45" presetID="12" presetClass="entr" presetSubtype="4"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slide(fromBottom)">
                                      <p:cBhvr>
                                        <p:cTn id="47" dur="500"/>
                                        <p:tgtEl>
                                          <p:spTgt spid="16"/>
                                        </p:tgtEl>
                                      </p:cBhvr>
                                    </p:animEffect>
                                  </p:childTnLst>
                                </p:cTn>
                              </p:par>
                              <p:par>
                                <p:cTn id="48" presetID="12" presetClass="entr" presetSubtype="4" fill="hold" grpId="0" nodeType="with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slide(fromBottom)">
                                      <p:cBhvr>
                                        <p:cTn id="50" dur="500"/>
                                        <p:tgtEl>
                                          <p:spTgt spid="29"/>
                                        </p:tgtEl>
                                      </p:cBhvr>
                                    </p:animEffect>
                                  </p:childTnLst>
                                </p:cTn>
                              </p:par>
                              <p:par>
                                <p:cTn id="51" presetID="12" presetClass="entr" presetSubtype="4" fill="hold" grpId="0" nodeType="withEffect">
                                  <p:stCondLst>
                                    <p:cond delay="0"/>
                                  </p:stCondLst>
                                  <p:childTnLst>
                                    <p:set>
                                      <p:cBhvr>
                                        <p:cTn id="52" dur="1" fill="hold">
                                          <p:stCondLst>
                                            <p:cond delay="0"/>
                                          </p:stCondLst>
                                        </p:cTn>
                                        <p:tgtEl>
                                          <p:spTgt spid="39"/>
                                        </p:tgtEl>
                                        <p:attrNameLst>
                                          <p:attrName>style.visibility</p:attrName>
                                        </p:attrNameLst>
                                      </p:cBhvr>
                                      <p:to>
                                        <p:strVal val="visible"/>
                                      </p:to>
                                    </p:set>
                                    <p:animEffect transition="in" filter="slide(fromBottom)">
                                      <p:cBhvr>
                                        <p:cTn id="53" dur="500"/>
                                        <p:tgtEl>
                                          <p:spTgt spid="39"/>
                                        </p:tgtEl>
                                      </p:cBhvr>
                                    </p:animEffect>
                                  </p:childTnLst>
                                </p:cTn>
                              </p:par>
                              <p:par>
                                <p:cTn id="54" presetID="12" presetClass="entr" presetSubtype="4" fill="hold" grpId="0" nodeType="withEffect">
                                  <p:stCondLst>
                                    <p:cond delay="0"/>
                                  </p:stCondLst>
                                  <p:childTnLst>
                                    <p:set>
                                      <p:cBhvr>
                                        <p:cTn id="55" dur="1" fill="hold">
                                          <p:stCondLst>
                                            <p:cond delay="0"/>
                                          </p:stCondLst>
                                        </p:cTn>
                                        <p:tgtEl>
                                          <p:spTgt spid="40"/>
                                        </p:tgtEl>
                                        <p:attrNameLst>
                                          <p:attrName>style.visibility</p:attrName>
                                        </p:attrNameLst>
                                      </p:cBhvr>
                                      <p:to>
                                        <p:strVal val="visible"/>
                                      </p:to>
                                    </p:set>
                                    <p:animEffect transition="in" filter="slide(fromBottom)">
                                      <p:cBhvr>
                                        <p:cTn id="56" dur="500"/>
                                        <p:tgtEl>
                                          <p:spTgt spid="40"/>
                                        </p:tgtEl>
                                      </p:cBhvr>
                                    </p:animEffect>
                                  </p:childTnLst>
                                </p:cTn>
                              </p:par>
                              <p:par>
                                <p:cTn id="57" presetID="12" presetClass="entr" presetSubtype="4" fill="hold" grpId="0" nodeType="withEffect">
                                  <p:stCondLst>
                                    <p:cond delay="0"/>
                                  </p:stCondLst>
                                  <p:childTnLst>
                                    <p:set>
                                      <p:cBhvr>
                                        <p:cTn id="58" dur="1" fill="hold">
                                          <p:stCondLst>
                                            <p:cond delay="0"/>
                                          </p:stCondLst>
                                        </p:cTn>
                                        <p:tgtEl>
                                          <p:spTgt spid="43"/>
                                        </p:tgtEl>
                                        <p:attrNameLst>
                                          <p:attrName>style.visibility</p:attrName>
                                        </p:attrNameLst>
                                      </p:cBhvr>
                                      <p:to>
                                        <p:strVal val="visible"/>
                                      </p:to>
                                    </p:set>
                                    <p:animEffect transition="in" filter="slide(fromBottom)">
                                      <p:cBhvr>
                                        <p:cTn id="59" dur="500"/>
                                        <p:tgtEl>
                                          <p:spTgt spid="43"/>
                                        </p:tgtEl>
                                      </p:cBhvr>
                                    </p:animEffect>
                                  </p:childTnLst>
                                </p:cTn>
                              </p:par>
                              <p:par>
                                <p:cTn id="60" presetID="12" presetClass="entr" presetSubtype="4" fill="hold" grpId="0" nodeType="withEffect">
                                  <p:stCondLst>
                                    <p:cond delay="0"/>
                                  </p:stCondLst>
                                  <p:childTnLst>
                                    <p:set>
                                      <p:cBhvr>
                                        <p:cTn id="61" dur="1" fill="hold">
                                          <p:stCondLst>
                                            <p:cond delay="0"/>
                                          </p:stCondLst>
                                        </p:cTn>
                                        <p:tgtEl>
                                          <p:spTgt spid="44"/>
                                        </p:tgtEl>
                                        <p:attrNameLst>
                                          <p:attrName>style.visibility</p:attrName>
                                        </p:attrNameLst>
                                      </p:cBhvr>
                                      <p:to>
                                        <p:strVal val="visible"/>
                                      </p:to>
                                    </p:set>
                                    <p:animEffect transition="in" filter="slide(fromBottom)">
                                      <p:cBhvr>
                                        <p:cTn id="62" dur="500"/>
                                        <p:tgtEl>
                                          <p:spTgt spid="44"/>
                                        </p:tgtEl>
                                      </p:cBhvr>
                                    </p:animEffect>
                                  </p:childTnLst>
                                </p:cTn>
                              </p:par>
                              <p:par>
                                <p:cTn id="63" presetID="12" presetClass="entr" presetSubtype="4" fill="hold" grpId="0" nodeType="withEffect">
                                  <p:stCondLst>
                                    <p:cond delay="0"/>
                                  </p:stCondLst>
                                  <p:childTnLst>
                                    <p:set>
                                      <p:cBhvr>
                                        <p:cTn id="64" dur="1" fill="hold">
                                          <p:stCondLst>
                                            <p:cond delay="0"/>
                                          </p:stCondLst>
                                        </p:cTn>
                                        <p:tgtEl>
                                          <p:spTgt spid="80"/>
                                        </p:tgtEl>
                                        <p:attrNameLst>
                                          <p:attrName>style.visibility</p:attrName>
                                        </p:attrNameLst>
                                      </p:cBhvr>
                                      <p:to>
                                        <p:strVal val="visible"/>
                                      </p:to>
                                    </p:set>
                                    <p:animEffect transition="in" filter="slide(fromBottom)">
                                      <p:cBhvr>
                                        <p:cTn id="65" dur="500"/>
                                        <p:tgtEl>
                                          <p:spTgt spid="80"/>
                                        </p:tgtEl>
                                      </p:cBhvr>
                                    </p:animEffect>
                                  </p:childTnLst>
                                </p:cTn>
                              </p:par>
                              <p:par>
                                <p:cTn id="66" presetID="1" presetClass="entr" presetSubtype="0" fill="hold" nodeType="withEffect">
                                  <p:stCondLst>
                                    <p:cond delay="0"/>
                                  </p:stCondLst>
                                  <p:childTnLst>
                                    <p:set>
                                      <p:cBhvr>
                                        <p:cTn id="67" dur="1" fill="hold">
                                          <p:stCondLst>
                                            <p:cond delay="0"/>
                                          </p:stCondLst>
                                        </p:cTn>
                                        <p:tgtEl>
                                          <p:spTgt spid="5"/>
                                        </p:tgtEl>
                                        <p:attrNameLst>
                                          <p:attrName>style.visibility</p:attrName>
                                        </p:attrNameLst>
                                      </p:cBhvr>
                                      <p:to>
                                        <p:strVal val="visible"/>
                                      </p:to>
                                    </p:set>
                                  </p:childTnLst>
                                </p:cTn>
                              </p:par>
                              <p:par>
                                <p:cTn id="68" presetID="1" presetClass="entr" presetSubtype="0" fill="hold" nodeType="withEffect">
                                  <p:stCondLst>
                                    <p:cond delay="0"/>
                                  </p:stCondLst>
                                  <p:childTnLst>
                                    <p:set>
                                      <p:cBhvr>
                                        <p:cTn id="69" dur="1" fill="hold">
                                          <p:stCondLst>
                                            <p:cond delay="0"/>
                                          </p:stCondLst>
                                        </p:cTn>
                                        <p:tgtEl>
                                          <p:spTgt spid="6"/>
                                        </p:tgtEl>
                                        <p:attrNameLst>
                                          <p:attrName>style.visibility</p:attrName>
                                        </p:attrNameLst>
                                      </p:cBhvr>
                                      <p:to>
                                        <p:strVal val="visible"/>
                                      </p:to>
                                    </p:set>
                                  </p:childTnLst>
                                </p:cTn>
                              </p:par>
                              <p:par>
                                <p:cTn id="70" presetID="1" presetClass="entr" presetSubtype="0" fill="hold" nodeType="withEffect">
                                  <p:stCondLst>
                                    <p:cond delay="0"/>
                                  </p:stCondLst>
                                  <p:childTnLst>
                                    <p:set>
                                      <p:cBhvr>
                                        <p:cTn id="71" dur="1" fill="hold">
                                          <p:stCondLst>
                                            <p:cond delay="0"/>
                                          </p:stCondLst>
                                        </p:cTn>
                                        <p:tgtEl>
                                          <p:spTgt spid="7"/>
                                        </p:tgtEl>
                                        <p:attrNameLst>
                                          <p:attrName>style.visibility</p:attrName>
                                        </p:attrNameLst>
                                      </p:cBhvr>
                                      <p:to>
                                        <p:strVal val="visible"/>
                                      </p:to>
                                    </p:set>
                                  </p:childTnLst>
                                </p:cTn>
                              </p:par>
                              <p:par>
                                <p:cTn id="72" presetID="1" presetClass="entr" presetSubtype="0" fill="hold" nodeType="withEffect">
                                  <p:stCondLst>
                                    <p:cond delay="0"/>
                                  </p:stCondLst>
                                  <p:childTnLst>
                                    <p:set>
                                      <p:cBhvr>
                                        <p:cTn id="73" dur="1" fill="hold">
                                          <p:stCondLst>
                                            <p:cond delay="0"/>
                                          </p:stCondLst>
                                        </p:cTn>
                                        <p:tgtEl>
                                          <p:spTgt spid="8"/>
                                        </p:tgtEl>
                                        <p:attrNameLst>
                                          <p:attrName>style.visibility</p:attrName>
                                        </p:attrNameLst>
                                      </p:cBhvr>
                                      <p:to>
                                        <p:strVal val="visible"/>
                                      </p:to>
                                    </p:set>
                                  </p:childTnLst>
                                </p:cTn>
                              </p:par>
                              <p:par>
                                <p:cTn id="74" presetID="1" presetClass="entr" presetSubtype="0" fill="hold" nodeType="withEffect">
                                  <p:stCondLst>
                                    <p:cond delay="0"/>
                                  </p:stCondLst>
                                  <p:childTnLst>
                                    <p:set>
                                      <p:cBhvr>
                                        <p:cTn id="75" dur="1" fill="hold">
                                          <p:stCondLst>
                                            <p:cond delay="0"/>
                                          </p:stCondLst>
                                        </p:cTn>
                                        <p:tgtEl>
                                          <p:spTgt spid="9"/>
                                        </p:tgtEl>
                                        <p:attrNameLst>
                                          <p:attrName>style.visibility</p:attrName>
                                        </p:attrNameLst>
                                      </p:cBhvr>
                                      <p:to>
                                        <p:strVal val="visible"/>
                                      </p:to>
                                    </p:set>
                                  </p:childTnLst>
                                </p:cTn>
                              </p:par>
                              <p:par>
                                <p:cTn id="76" presetID="1" presetClass="entr" presetSubtype="0" fill="hold" nodeType="withEffect">
                                  <p:stCondLst>
                                    <p:cond delay="0"/>
                                  </p:stCondLst>
                                  <p:childTnLst>
                                    <p:set>
                                      <p:cBhvr>
                                        <p:cTn id="77" dur="1" fill="hold">
                                          <p:stCondLst>
                                            <p:cond delay="0"/>
                                          </p:stCondLst>
                                        </p:cTn>
                                        <p:tgtEl>
                                          <p:spTgt spid="10"/>
                                        </p:tgtEl>
                                        <p:attrNameLst>
                                          <p:attrName>style.visibility</p:attrName>
                                        </p:attrNameLst>
                                      </p:cBhvr>
                                      <p:to>
                                        <p:strVal val="visible"/>
                                      </p:to>
                                    </p:set>
                                  </p:childTnLst>
                                </p:cTn>
                              </p:par>
                              <p:par>
                                <p:cTn id="78" presetID="1" presetClass="entr" presetSubtype="0" fill="hold" nodeType="withEffect">
                                  <p:stCondLst>
                                    <p:cond delay="0"/>
                                  </p:stCondLst>
                                  <p:childTnLst>
                                    <p:set>
                                      <p:cBhvr>
                                        <p:cTn id="79" dur="1" fill="hold">
                                          <p:stCondLst>
                                            <p:cond delay="0"/>
                                          </p:stCondLst>
                                        </p:cTn>
                                        <p:tgtEl>
                                          <p:spTgt spid="11"/>
                                        </p:tgtEl>
                                        <p:attrNameLst>
                                          <p:attrName>style.visibility</p:attrName>
                                        </p:attrNameLst>
                                      </p:cBhvr>
                                      <p:to>
                                        <p:strVal val="visible"/>
                                      </p:to>
                                    </p:set>
                                  </p:childTnLst>
                                </p:cTn>
                              </p:par>
                              <p:par>
                                <p:cTn id="80" presetID="1" presetClass="entr" presetSubtype="0" fill="hold" nodeType="withEffect">
                                  <p:stCondLst>
                                    <p:cond delay="0"/>
                                  </p:stCondLst>
                                  <p:childTnLst>
                                    <p:set>
                                      <p:cBhvr>
                                        <p:cTn id="81" dur="1" fill="hold">
                                          <p:stCondLst>
                                            <p:cond delay="0"/>
                                          </p:stCondLst>
                                        </p:cTn>
                                        <p:tgtEl>
                                          <p:spTgt spid="12"/>
                                        </p:tgtEl>
                                        <p:attrNameLst>
                                          <p:attrName>style.visibility</p:attrName>
                                        </p:attrNameLst>
                                      </p:cBhvr>
                                      <p:to>
                                        <p:strVal val="visible"/>
                                      </p:to>
                                    </p:set>
                                  </p:childTnLst>
                                </p:cTn>
                              </p:par>
                              <p:par>
                                <p:cTn id="82" presetID="1" presetClass="exit" presetSubtype="0" fill="hold" nodeType="withEffect">
                                  <p:stCondLst>
                                    <p:cond delay="0"/>
                                  </p:stCondLst>
                                  <p:childTnLst>
                                    <p:set>
                                      <p:cBhvr>
                                        <p:cTn id="83" dur="1" fill="hold">
                                          <p:stCondLst>
                                            <p:cond delay="0"/>
                                          </p:stCondLst>
                                        </p:cTn>
                                        <p:tgtEl>
                                          <p:spTgt spid="5"/>
                                        </p:tgtEl>
                                        <p:attrNameLst>
                                          <p:attrName>style.visibility</p:attrName>
                                        </p:attrNameLst>
                                      </p:cBhvr>
                                      <p:to>
                                        <p:strVal val="hidden"/>
                                      </p:to>
                                    </p:set>
                                  </p:childTnLst>
                                </p:cTn>
                              </p:par>
                              <p:par>
                                <p:cTn id="84" presetID="1" presetClass="exit" presetSubtype="0" fill="hold" nodeType="withEffect">
                                  <p:stCondLst>
                                    <p:cond delay="0"/>
                                  </p:stCondLst>
                                  <p:childTnLst>
                                    <p:set>
                                      <p:cBhvr>
                                        <p:cTn id="85" dur="1" fill="hold">
                                          <p:stCondLst>
                                            <p:cond delay="0"/>
                                          </p:stCondLst>
                                        </p:cTn>
                                        <p:tgtEl>
                                          <p:spTgt spid="6"/>
                                        </p:tgtEl>
                                        <p:attrNameLst>
                                          <p:attrName>style.visibility</p:attrName>
                                        </p:attrNameLst>
                                      </p:cBhvr>
                                      <p:to>
                                        <p:strVal val="hidden"/>
                                      </p:to>
                                    </p:set>
                                  </p:childTnLst>
                                </p:cTn>
                              </p:par>
                              <p:par>
                                <p:cTn id="86" presetID="1" presetClass="exit" presetSubtype="0" fill="hold" nodeType="withEffect">
                                  <p:stCondLst>
                                    <p:cond delay="0"/>
                                  </p:stCondLst>
                                  <p:childTnLst>
                                    <p:set>
                                      <p:cBhvr>
                                        <p:cTn id="87" dur="1" fill="hold">
                                          <p:stCondLst>
                                            <p:cond delay="0"/>
                                          </p:stCondLst>
                                        </p:cTn>
                                        <p:tgtEl>
                                          <p:spTgt spid="7"/>
                                        </p:tgtEl>
                                        <p:attrNameLst>
                                          <p:attrName>style.visibility</p:attrName>
                                        </p:attrNameLst>
                                      </p:cBhvr>
                                      <p:to>
                                        <p:strVal val="hidden"/>
                                      </p:to>
                                    </p:set>
                                  </p:childTnLst>
                                </p:cTn>
                              </p:par>
                              <p:par>
                                <p:cTn id="88" presetID="1" presetClass="exit" presetSubtype="0" fill="hold" nodeType="withEffect">
                                  <p:stCondLst>
                                    <p:cond delay="0"/>
                                  </p:stCondLst>
                                  <p:childTnLst>
                                    <p:set>
                                      <p:cBhvr>
                                        <p:cTn id="89" dur="1" fill="hold">
                                          <p:stCondLst>
                                            <p:cond delay="0"/>
                                          </p:stCondLst>
                                        </p:cTn>
                                        <p:tgtEl>
                                          <p:spTgt spid="8"/>
                                        </p:tgtEl>
                                        <p:attrNameLst>
                                          <p:attrName>style.visibility</p:attrName>
                                        </p:attrNameLst>
                                      </p:cBhvr>
                                      <p:to>
                                        <p:strVal val="hidden"/>
                                      </p:to>
                                    </p:set>
                                  </p:childTnLst>
                                </p:cTn>
                              </p:par>
                              <p:par>
                                <p:cTn id="90" presetID="1" presetClass="exit" presetSubtype="0" fill="hold" nodeType="withEffect">
                                  <p:stCondLst>
                                    <p:cond delay="0"/>
                                  </p:stCondLst>
                                  <p:childTnLst>
                                    <p:set>
                                      <p:cBhvr>
                                        <p:cTn id="91" dur="1" fill="hold">
                                          <p:stCondLst>
                                            <p:cond delay="0"/>
                                          </p:stCondLst>
                                        </p:cTn>
                                        <p:tgtEl>
                                          <p:spTgt spid="9"/>
                                        </p:tgtEl>
                                        <p:attrNameLst>
                                          <p:attrName>style.visibility</p:attrName>
                                        </p:attrNameLst>
                                      </p:cBhvr>
                                      <p:to>
                                        <p:strVal val="hidden"/>
                                      </p:to>
                                    </p:set>
                                  </p:childTnLst>
                                </p:cTn>
                              </p:par>
                              <p:par>
                                <p:cTn id="92" presetID="1" presetClass="exit" presetSubtype="0" fill="hold" nodeType="withEffect">
                                  <p:stCondLst>
                                    <p:cond delay="0"/>
                                  </p:stCondLst>
                                  <p:childTnLst>
                                    <p:set>
                                      <p:cBhvr>
                                        <p:cTn id="93" dur="1" fill="hold">
                                          <p:stCondLst>
                                            <p:cond delay="0"/>
                                          </p:stCondLst>
                                        </p:cTn>
                                        <p:tgtEl>
                                          <p:spTgt spid="10"/>
                                        </p:tgtEl>
                                        <p:attrNameLst>
                                          <p:attrName>style.visibility</p:attrName>
                                        </p:attrNameLst>
                                      </p:cBhvr>
                                      <p:to>
                                        <p:strVal val="hidden"/>
                                      </p:to>
                                    </p:set>
                                  </p:childTnLst>
                                </p:cTn>
                              </p:par>
                              <p:par>
                                <p:cTn id="94" presetID="1" presetClass="exit" presetSubtype="0" fill="hold" nodeType="withEffect">
                                  <p:stCondLst>
                                    <p:cond delay="0"/>
                                  </p:stCondLst>
                                  <p:childTnLst>
                                    <p:set>
                                      <p:cBhvr>
                                        <p:cTn id="95" dur="1" fill="hold">
                                          <p:stCondLst>
                                            <p:cond delay="0"/>
                                          </p:stCondLst>
                                        </p:cTn>
                                        <p:tgtEl>
                                          <p:spTgt spid="11"/>
                                        </p:tgtEl>
                                        <p:attrNameLst>
                                          <p:attrName>style.visibility</p:attrName>
                                        </p:attrNameLst>
                                      </p:cBhvr>
                                      <p:to>
                                        <p:strVal val="hidden"/>
                                      </p:to>
                                    </p:set>
                                  </p:childTnLst>
                                </p:cTn>
                              </p:par>
                              <p:par>
                                <p:cTn id="96" presetID="1" presetClass="exit" presetSubtype="0" fill="hold" nodeType="withEffect">
                                  <p:stCondLst>
                                    <p:cond delay="0"/>
                                  </p:stCondLst>
                                  <p:childTnLst>
                                    <p:set>
                                      <p:cBhvr>
                                        <p:cTn id="97" dur="1" fill="hold">
                                          <p:stCondLst>
                                            <p:cond delay="0"/>
                                          </p:stCondLst>
                                        </p:cTn>
                                        <p:tgtEl>
                                          <p:spTgt spid="12"/>
                                        </p:tgtEl>
                                        <p:attrNameLst>
                                          <p:attrName>style.visibility</p:attrName>
                                        </p:attrNameLst>
                                      </p:cBhvr>
                                      <p:to>
                                        <p:strVal val="hidden"/>
                                      </p:to>
                                    </p:set>
                                  </p:childTnLst>
                                </p:cTn>
                              </p:par>
                              <p:par>
                                <p:cTn id="98" presetID="18" presetClass="entr" presetSubtype="12" fill="hold" nodeType="withEffect">
                                  <p:stCondLst>
                                    <p:cond delay="0"/>
                                  </p:stCondLst>
                                  <p:childTnLst>
                                    <p:set>
                                      <p:cBhvr>
                                        <p:cTn id="99" dur="1" fill="hold">
                                          <p:stCondLst>
                                            <p:cond delay="0"/>
                                          </p:stCondLst>
                                        </p:cTn>
                                        <p:tgtEl>
                                          <p:spTgt spid="12"/>
                                        </p:tgtEl>
                                        <p:attrNameLst>
                                          <p:attrName>style.visibility</p:attrName>
                                        </p:attrNameLst>
                                      </p:cBhvr>
                                      <p:to>
                                        <p:strVal val="visible"/>
                                      </p:to>
                                    </p:set>
                                    <p:animEffect transition="in" filter="strips(downLeft)">
                                      <p:cBhvr>
                                        <p:cTn id="100" dur="500"/>
                                        <p:tgtEl>
                                          <p:spTgt spid="12"/>
                                        </p:tgtEl>
                                      </p:cBhvr>
                                    </p:animEffect>
                                  </p:childTnLst>
                                </p:cTn>
                              </p:par>
                              <p:par>
                                <p:cTn id="101" presetID="1" presetClass="exit" presetSubtype="0" fill="hold" nodeType="withEffect">
                                  <p:stCondLst>
                                    <p:cond delay="0"/>
                                  </p:stCondLst>
                                  <p:childTnLst>
                                    <p:set>
                                      <p:cBhvr>
                                        <p:cTn id="102" dur="1" fill="hold">
                                          <p:stCondLst>
                                            <p:cond delay="0"/>
                                          </p:stCondLst>
                                        </p:cTn>
                                        <p:tgtEl>
                                          <p:spTgt spid="5"/>
                                        </p:tgtEl>
                                        <p:attrNameLst>
                                          <p:attrName>style.visibility</p:attrName>
                                        </p:attrNameLst>
                                      </p:cBhvr>
                                      <p:to>
                                        <p:strVal val="hidden"/>
                                      </p:to>
                                    </p:set>
                                  </p:childTnLst>
                                </p:cTn>
                              </p:par>
                              <p:par>
                                <p:cTn id="103" presetID="1" presetClass="exit" presetSubtype="0" fill="hold" nodeType="withEffect">
                                  <p:stCondLst>
                                    <p:cond delay="0"/>
                                  </p:stCondLst>
                                  <p:childTnLst>
                                    <p:set>
                                      <p:cBhvr>
                                        <p:cTn id="104" dur="1" fill="hold">
                                          <p:stCondLst>
                                            <p:cond delay="0"/>
                                          </p:stCondLst>
                                        </p:cTn>
                                        <p:tgtEl>
                                          <p:spTgt spid="6"/>
                                        </p:tgtEl>
                                        <p:attrNameLst>
                                          <p:attrName>style.visibility</p:attrName>
                                        </p:attrNameLst>
                                      </p:cBhvr>
                                      <p:to>
                                        <p:strVal val="hidden"/>
                                      </p:to>
                                    </p:set>
                                  </p:childTnLst>
                                </p:cTn>
                              </p:par>
                              <p:par>
                                <p:cTn id="105" presetID="1" presetClass="exit" presetSubtype="0" fill="hold" nodeType="withEffect">
                                  <p:stCondLst>
                                    <p:cond delay="0"/>
                                  </p:stCondLst>
                                  <p:childTnLst>
                                    <p:set>
                                      <p:cBhvr>
                                        <p:cTn id="106" dur="1" fill="hold">
                                          <p:stCondLst>
                                            <p:cond delay="0"/>
                                          </p:stCondLst>
                                        </p:cTn>
                                        <p:tgtEl>
                                          <p:spTgt spid="7"/>
                                        </p:tgtEl>
                                        <p:attrNameLst>
                                          <p:attrName>style.visibility</p:attrName>
                                        </p:attrNameLst>
                                      </p:cBhvr>
                                      <p:to>
                                        <p:strVal val="hidden"/>
                                      </p:to>
                                    </p:set>
                                  </p:childTnLst>
                                </p:cTn>
                              </p:par>
                              <p:par>
                                <p:cTn id="107" presetID="1" presetClass="exit" presetSubtype="0" fill="hold" nodeType="withEffect">
                                  <p:stCondLst>
                                    <p:cond delay="0"/>
                                  </p:stCondLst>
                                  <p:childTnLst>
                                    <p:set>
                                      <p:cBhvr>
                                        <p:cTn id="108" dur="1" fill="hold">
                                          <p:stCondLst>
                                            <p:cond delay="0"/>
                                          </p:stCondLst>
                                        </p:cTn>
                                        <p:tgtEl>
                                          <p:spTgt spid="8"/>
                                        </p:tgtEl>
                                        <p:attrNameLst>
                                          <p:attrName>style.visibility</p:attrName>
                                        </p:attrNameLst>
                                      </p:cBhvr>
                                      <p:to>
                                        <p:strVal val="hidden"/>
                                      </p:to>
                                    </p:set>
                                  </p:childTnLst>
                                </p:cTn>
                              </p:par>
                              <p:par>
                                <p:cTn id="109" presetID="1" presetClass="exit" presetSubtype="0" fill="hold" nodeType="withEffect">
                                  <p:stCondLst>
                                    <p:cond delay="0"/>
                                  </p:stCondLst>
                                  <p:childTnLst>
                                    <p:set>
                                      <p:cBhvr>
                                        <p:cTn id="110" dur="1" fill="hold">
                                          <p:stCondLst>
                                            <p:cond delay="0"/>
                                          </p:stCondLst>
                                        </p:cTn>
                                        <p:tgtEl>
                                          <p:spTgt spid="9"/>
                                        </p:tgtEl>
                                        <p:attrNameLst>
                                          <p:attrName>style.visibility</p:attrName>
                                        </p:attrNameLst>
                                      </p:cBhvr>
                                      <p:to>
                                        <p:strVal val="hidden"/>
                                      </p:to>
                                    </p:set>
                                  </p:childTnLst>
                                </p:cTn>
                              </p:par>
                              <p:par>
                                <p:cTn id="111" presetID="1" presetClass="exit" presetSubtype="0" fill="hold" nodeType="withEffect">
                                  <p:stCondLst>
                                    <p:cond delay="0"/>
                                  </p:stCondLst>
                                  <p:childTnLst>
                                    <p:set>
                                      <p:cBhvr>
                                        <p:cTn id="112" dur="1" fill="hold">
                                          <p:stCondLst>
                                            <p:cond delay="0"/>
                                          </p:stCondLst>
                                        </p:cTn>
                                        <p:tgtEl>
                                          <p:spTgt spid="10"/>
                                        </p:tgtEl>
                                        <p:attrNameLst>
                                          <p:attrName>style.visibility</p:attrName>
                                        </p:attrNameLst>
                                      </p:cBhvr>
                                      <p:to>
                                        <p:strVal val="hidden"/>
                                      </p:to>
                                    </p:set>
                                  </p:childTnLst>
                                </p:cTn>
                              </p:par>
                              <p:par>
                                <p:cTn id="113" presetID="1" presetClass="exit" presetSubtype="0" fill="hold" nodeType="withEffect">
                                  <p:stCondLst>
                                    <p:cond delay="0"/>
                                  </p:stCondLst>
                                  <p:childTnLst>
                                    <p:set>
                                      <p:cBhvr>
                                        <p:cTn id="114" dur="1" fill="hold">
                                          <p:stCondLst>
                                            <p:cond delay="0"/>
                                          </p:stCondLst>
                                        </p:cTn>
                                        <p:tgtEl>
                                          <p:spTgt spid="11"/>
                                        </p:tgtEl>
                                        <p:attrNameLst>
                                          <p:attrName>style.visibility</p:attrName>
                                        </p:attrNameLst>
                                      </p:cBhvr>
                                      <p:to>
                                        <p:strVal val="hidden"/>
                                      </p:to>
                                    </p:set>
                                  </p:childTnLst>
                                </p:cTn>
                              </p:par>
                              <p:par>
                                <p:cTn id="115" presetID="1" presetClass="exit" presetSubtype="0" fill="hold" nodeType="withEffect">
                                  <p:stCondLst>
                                    <p:cond delay="0"/>
                                  </p:stCondLst>
                                  <p:childTnLst>
                                    <p:set>
                                      <p:cBhvr>
                                        <p:cTn id="116" dur="1" fill="hold">
                                          <p:stCondLst>
                                            <p:cond delay="0"/>
                                          </p:stCondLst>
                                        </p:cTn>
                                        <p:tgtEl>
                                          <p:spTgt spid="4"/>
                                        </p:tgtEl>
                                        <p:attrNameLst>
                                          <p:attrName>style.visibility</p:attrName>
                                        </p:attrNameLst>
                                      </p:cBhvr>
                                      <p:to>
                                        <p:strVal val="hidden"/>
                                      </p:to>
                                    </p:set>
                                  </p:childTnLst>
                                </p:cTn>
                              </p:par>
                              <p:par>
                                <p:cTn id="117" presetID="12" presetClass="entr" presetSubtype="4" fill="hold" grpId="0" nodeType="withEffect">
                                  <p:stCondLst>
                                    <p:cond delay="0"/>
                                  </p:stCondLst>
                                  <p:childTnLst>
                                    <p:set>
                                      <p:cBhvr>
                                        <p:cTn id="118" dur="1" fill="hold">
                                          <p:stCondLst>
                                            <p:cond delay="0"/>
                                          </p:stCondLst>
                                        </p:cTn>
                                        <p:tgtEl>
                                          <p:spTgt spid="94"/>
                                        </p:tgtEl>
                                        <p:attrNameLst>
                                          <p:attrName>style.visibility</p:attrName>
                                        </p:attrNameLst>
                                      </p:cBhvr>
                                      <p:to>
                                        <p:strVal val="visible"/>
                                      </p:to>
                                    </p:set>
                                    <p:animEffect transition="in" filter="slide(fromBottom)">
                                      <p:cBhvr>
                                        <p:cTn id="119" dur="500"/>
                                        <p:tgtEl>
                                          <p:spTgt spid="94"/>
                                        </p:tgtEl>
                                      </p:cBhvr>
                                    </p:animEffect>
                                  </p:childTnLst>
                                </p:cTn>
                              </p:par>
                              <p:par>
                                <p:cTn id="120" presetID="12" presetClass="entr" presetSubtype="4" fill="hold" grpId="0" nodeType="withEffect">
                                  <p:stCondLst>
                                    <p:cond delay="0"/>
                                  </p:stCondLst>
                                  <p:childTnLst>
                                    <p:set>
                                      <p:cBhvr>
                                        <p:cTn id="121" dur="1" fill="hold">
                                          <p:stCondLst>
                                            <p:cond delay="0"/>
                                          </p:stCondLst>
                                        </p:cTn>
                                        <p:tgtEl>
                                          <p:spTgt spid="95"/>
                                        </p:tgtEl>
                                        <p:attrNameLst>
                                          <p:attrName>style.visibility</p:attrName>
                                        </p:attrNameLst>
                                      </p:cBhvr>
                                      <p:to>
                                        <p:strVal val="visible"/>
                                      </p:to>
                                    </p:set>
                                    <p:animEffect transition="in" filter="slide(fromBottom)">
                                      <p:cBhvr>
                                        <p:cTn id="122" dur="500"/>
                                        <p:tgtEl>
                                          <p:spTgt spid="95"/>
                                        </p:tgtEl>
                                      </p:cBhvr>
                                    </p:animEffect>
                                  </p:childTnLst>
                                </p:cTn>
                              </p:par>
                            </p:childTnLst>
                          </p:cTn>
                        </p:par>
                      </p:childTnLst>
                    </p:cTn>
                  </p:par>
                  <p:par>
                    <p:cTn id="123" fill="hold">
                      <p:stCondLst>
                        <p:cond delay="indefinite"/>
                      </p:stCondLst>
                      <p:childTnLst>
                        <p:par>
                          <p:cTn id="124" fill="hold">
                            <p:stCondLst>
                              <p:cond delay="0"/>
                            </p:stCondLst>
                            <p:childTnLst>
                              <p:par>
                                <p:cTn id="125" presetID="18" presetClass="entr" presetSubtype="12" fill="hold" nodeType="clickEffect">
                                  <p:stCondLst>
                                    <p:cond delay="0"/>
                                  </p:stCondLst>
                                  <p:childTnLst>
                                    <p:set>
                                      <p:cBhvr>
                                        <p:cTn id="126" dur="1" fill="hold">
                                          <p:stCondLst>
                                            <p:cond delay="0"/>
                                          </p:stCondLst>
                                        </p:cTn>
                                        <p:tgtEl>
                                          <p:spTgt spid="96"/>
                                        </p:tgtEl>
                                        <p:attrNameLst>
                                          <p:attrName>style.visibility</p:attrName>
                                        </p:attrNameLst>
                                      </p:cBhvr>
                                      <p:to>
                                        <p:strVal val="visible"/>
                                      </p:to>
                                    </p:set>
                                    <p:animEffect transition="in" filter="strips(downLeft)">
                                      <p:cBhvr>
                                        <p:cTn id="127" dur="5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8" restart="whenNotActive" fill="hold" evtFilter="cancelBubble" nodeType="interactiveSeq">
                <p:stCondLst>
                  <p:cond evt="onClick" delay="0">
                    <p:tgtEl>
                      <p:spTgt spid="13"/>
                    </p:tgtEl>
                  </p:cond>
                </p:stCondLst>
                <p:endSync evt="end" delay="0">
                  <p:rtn val="all"/>
                </p:endSync>
                <p:childTnLst>
                  <p:par>
                    <p:cTn id="129" fill="hold">
                      <p:stCondLst>
                        <p:cond delay="0"/>
                      </p:stCondLst>
                      <p:childTnLst>
                        <p:par>
                          <p:cTn id="130" fill="hold">
                            <p:stCondLst>
                              <p:cond delay="0"/>
                            </p:stCondLst>
                            <p:childTnLst>
                              <p:par>
                                <p:cTn id="131" presetID="10" presetClass="entr" presetSubtype="0" fill="hold" nodeType="afterEffect">
                                  <p:stCondLst>
                                    <p:cond delay="0"/>
                                  </p:stCondLst>
                                  <p:childTnLst>
                                    <p:set>
                                      <p:cBhvr>
                                        <p:cTn id="132" dur="1" fill="hold">
                                          <p:stCondLst>
                                            <p:cond delay="0"/>
                                          </p:stCondLst>
                                        </p:cTn>
                                        <p:tgtEl>
                                          <p:spTgt spid="56"/>
                                        </p:tgtEl>
                                        <p:attrNameLst>
                                          <p:attrName>style.visibility</p:attrName>
                                        </p:attrNameLst>
                                      </p:cBhvr>
                                      <p:to>
                                        <p:strVal val="visible"/>
                                      </p:to>
                                    </p:set>
                                    <p:animEffect transition="in" filter="fade">
                                      <p:cBhvr>
                                        <p:cTn id="133" dur="2000"/>
                                        <p:tgtEl>
                                          <p:spTgt spid="56"/>
                                        </p:tgtEl>
                                      </p:cBhvr>
                                    </p:animEffect>
                                  </p:childTnLst>
                                </p:cTn>
                              </p:par>
                              <p:par>
                                <p:cTn id="134" presetID="1" presetClass="entr" presetSubtype="0" fill="hold" grpId="0" nodeType="withEffect">
                                  <p:stCondLst>
                                    <p:cond delay="0"/>
                                  </p:stCondLst>
                                  <p:childTnLst>
                                    <p:set>
                                      <p:cBhvr>
                                        <p:cTn id="135" dur="1" fill="hold">
                                          <p:stCondLst>
                                            <p:cond delay="0"/>
                                          </p:stCondLst>
                                        </p:cTn>
                                        <p:tgtEl>
                                          <p:spTgt spid="53"/>
                                        </p:tgtEl>
                                        <p:attrNameLst>
                                          <p:attrName>style.visibility</p:attrName>
                                        </p:attrNameLst>
                                      </p:cBhvr>
                                      <p:to>
                                        <p:strVal val="visible"/>
                                      </p:to>
                                    </p:set>
                                  </p:childTnLst>
                                </p:cTn>
                              </p:par>
                              <p:par>
                                <p:cTn id="136" presetID="22" presetClass="entr" presetSubtype="1" fill="hold" nodeType="withEffect">
                                  <p:stCondLst>
                                    <p:cond delay="0"/>
                                  </p:stCondLst>
                                  <p:childTnLst>
                                    <p:set>
                                      <p:cBhvr>
                                        <p:cTn id="137" dur="1" fill="hold">
                                          <p:stCondLst>
                                            <p:cond delay="0"/>
                                          </p:stCondLst>
                                        </p:cTn>
                                        <p:tgtEl>
                                          <p:spTgt spid="101406"/>
                                        </p:tgtEl>
                                        <p:attrNameLst>
                                          <p:attrName>style.visibility</p:attrName>
                                        </p:attrNameLst>
                                      </p:cBhvr>
                                      <p:to>
                                        <p:strVal val="visible"/>
                                      </p:to>
                                    </p:set>
                                    <p:animEffect transition="in" filter="wipe(up)">
                                      <p:cBhvr>
                                        <p:cTn id="138" dur="1000"/>
                                        <p:tgtEl>
                                          <p:spTgt spid="101406"/>
                                        </p:tgtEl>
                                      </p:cBhvr>
                                    </p:animEffect>
                                  </p:childTnLst>
                                </p:cTn>
                              </p:par>
                              <p:par>
                                <p:cTn id="139" presetID="18" presetClass="entr" presetSubtype="12" fill="hold" nodeType="withEffect">
                                  <p:stCondLst>
                                    <p:cond delay="0"/>
                                  </p:stCondLst>
                                  <p:childTnLst>
                                    <p:set>
                                      <p:cBhvr>
                                        <p:cTn id="140" dur="1" fill="hold">
                                          <p:stCondLst>
                                            <p:cond delay="0"/>
                                          </p:stCondLst>
                                        </p:cTn>
                                        <p:tgtEl>
                                          <p:spTgt spid="101407"/>
                                        </p:tgtEl>
                                        <p:attrNameLst>
                                          <p:attrName>style.visibility</p:attrName>
                                        </p:attrNameLst>
                                      </p:cBhvr>
                                      <p:to>
                                        <p:strVal val="visible"/>
                                      </p:to>
                                    </p:set>
                                    <p:animEffect transition="in" filter="strips(downLeft)">
                                      <p:cBhvr>
                                        <p:cTn id="141" dur="500"/>
                                        <p:tgtEl>
                                          <p:spTgt spid="101407"/>
                                        </p:tgtEl>
                                      </p:cBhvr>
                                    </p:animEffect>
                                  </p:childTnLst>
                                </p:cTn>
                              </p:par>
                              <p:par>
                                <p:cTn id="142" presetID="18" presetClass="entr" presetSubtype="12" fill="hold" nodeType="withEffect">
                                  <p:stCondLst>
                                    <p:cond delay="0"/>
                                  </p:stCondLst>
                                  <p:childTnLst>
                                    <p:set>
                                      <p:cBhvr>
                                        <p:cTn id="143" dur="1" fill="hold">
                                          <p:stCondLst>
                                            <p:cond delay="0"/>
                                          </p:stCondLst>
                                        </p:cTn>
                                        <p:tgtEl>
                                          <p:spTgt spid="4"/>
                                        </p:tgtEl>
                                        <p:attrNameLst>
                                          <p:attrName>style.visibility</p:attrName>
                                        </p:attrNameLst>
                                      </p:cBhvr>
                                      <p:to>
                                        <p:strVal val="visible"/>
                                      </p:to>
                                    </p:set>
                                    <p:animEffect transition="in" filter="strips(downLeft)">
                                      <p:cBhvr>
                                        <p:cTn id="144" dur="500"/>
                                        <p:tgtEl>
                                          <p:spTgt spid="4"/>
                                        </p:tgtEl>
                                      </p:cBhvr>
                                    </p:animEffect>
                                  </p:childTnLst>
                                </p:cTn>
                              </p:par>
                              <p:par>
                                <p:cTn id="145" presetID="1" presetClass="exit" presetSubtype="0" fill="hold" nodeType="withEffect">
                                  <p:stCondLst>
                                    <p:cond delay="0"/>
                                  </p:stCondLst>
                                  <p:childTnLst>
                                    <p:set>
                                      <p:cBhvr>
                                        <p:cTn id="146" dur="1" fill="hold">
                                          <p:stCondLst>
                                            <p:cond delay="0"/>
                                          </p:stCondLst>
                                        </p:cTn>
                                        <p:tgtEl>
                                          <p:spTgt spid="5"/>
                                        </p:tgtEl>
                                        <p:attrNameLst>
                                          <p:attrName>style.visibility</p:attrName>
                                        </p:attrNameLst>
                                      </p:cBhvr>
                                      <p:to>
                                        <p:strVal val="hidden"/>
                                      </p:to>
                                    </p:set>
                                  </p:childTnLst>
                                </p:cTn>
                              </p:par>
                              <p:par>
                                <p:cTn id="147" presetID="1" presetClass="exit" presetSubtype="0" fill="hold" nodeType="withEffect">
                                  <p:stCondLst>
                                    <p:cond delay="0"/>
                                  </p:stCondLst>
                                  <p:childTnLst>
                                    <p:set>
                                      <p:cBhvr>
                                        <p:cTn id="148" dur="1" fill="hold">
                                          <p:stCondLst>
                                            <p:cond delay="0"/>
                                          </p:stCondLst>
                                        </p:cTn>
                                        <p:tgtEl>
                                          <p:spTgt spid="6"/>
                                        </p:tgtEl>
                                        <p:attrNameLst>
                                          <p:attrName>style.visibility</p:attrName>
                                        </p:attrNameLst>
                                      </p:cBhvr>
                                      <p:to>
                                        <p:strVal val="hidden"/>
                                      </p:to>
                                    </p:set>
                                  </p:childTnLst>
                                </p:cTn>
                              </p:par>
                              <p:par>
                                <p:cTn id="149" presetID="1" presetClass="exit" presetSubtype="0" fill="hold" nodeType="withEffect">
                                  <p:stCondLst>
                                    <p:cond delay="0"/>
                                  </p:stCondLst>
                                  <p:childTnLst>
                                    <p:set>
                                      <p:cBhvr>
                                        <p:cTn id="150" dur="1" fill="hold">
                                          <p:stCondLst>
                                            <p:cond delay="0"/>
                                          </p:stCondLst>
                                        </p:cTn>
                                        <p:tgtEl>
                                          <p:spTgt spid="7"/>
                                        </p:tgtEl>
                                        <p:attrNameLst>
                                          <p:attrName>style.visibility</p:attrName>
                                        </p:attrNameLst>
                                      </p:cBhvr>
                                      <p:to>
                                        <p:strVal val="hidden"/>
                                      </p:to>
                                    </p:set>
                                  </p:childTnLst>
                                </p:cTn>
                              </p:par>
                              <p:par>
                                <p:cTn id="151" presetID="1" presetClass="exit" presetSubtype="0" fill="hold" nodeType="withEffect">
                                  <p:stCondLst>
                                    <p:cond delay="0"/>
                                  </p:stCondLst>
                                  <p:childTnLst>
                                    <p:set>
                                      <p:cBhvr>
                                        <p:cTn id="152" dur="1" fill="hold">
                                          <p:stCondLst>
                                            <p:cond delay="0"/>
                                          </p:stCondLst>
                                        </p:cTn>
                                        <p:tgtEl>
                                          <p:spTgt spid="8"/>
                                        </p:tgtEl>
                                        <p:attrNameLst>
                                          <p:attrName>style.visibility</p:attrName>
                                        </p:attrNameLst>
                                      </p:cBhvr>
                                      <p:to>
                                        <p:strVal val="hidden"/>
                                      </p:to>
                                    </p:set>
                                  </p:childTnLst>
                                </p:cTn>
                              </p:par>
                              <p:par>
                                <p:cTn id="153" presetID="1" presetClass="exit" presetSubtype="0" fill="hold" nodeType="withEffect">
                                  <p:stCondLst>
                                    <p:cond delay="0"/>
                                  </p:stCondLst>
                                  <p:childTnLst>
                                    <p:set>
                                      <p:cBhvr>
                                        <p:cTn id="154" dur="1" fill="hold">
                                          <p:stCondLst>
                                            <p:cond delay="0"/>
                                          </p:stCondLst>
                                        </p:cTn>
                                        <p:tgtEl>
                                          <p:spTgt spid="9"/>
                                        </p:tgtEl>
                                        <p:attrNameLst>
                                          <p:attrName>style.visibility</p:attrName>
                                        </p:attrNameLst>
                                      </p:cBhvr>
                                      <p:to>
                                        <p:strVal val="hidden"/>
                                      </p:to>
                                    </p:set>
                                  </p:childTnLst>
                                </p:cTn>
                              </p:par>
                              <p:par>
                                <p:cTn id="155" presetID="1" presetClass="exit" presetSubtype="0" fill="hold" nodeType="withEffect">
                                  <p:stCondLst>
                                    <p:cond delay="0"/>
                                  </p:stCondLst>
                                  <p:childTnLst>
                                    <p:set>
                                      <p:cBhvr>
                                        <p:cTn id="156" dur="1" fill="hold">
                                          <p:stCondLst>
                                            <p:cond delay="0"/>
                                          </p:stCondLst>
                                        </p:cTn>
                                        <p:tgtEl>
                                          <p:spTgt spid="10"/>
                                        </p:tgtEl>
                                        <p:attrNameLst>
                                          <p:attrName>style.visibility</p:attrName>
                                        </p:attrNameLst>
                                      </p:cBhvr>
                                      <p:to>
                                        <p:strVal val="hidden"/>
                                      </p:to>
                                    </p:set>
                                  </p:childTnLst>
                                </p:cTn>
                              </p:par>
                              <p:par>
                                <p:cTn id="157" presetID="1" presetClass="exit" presetSubtype="0" fill="hold" nodeType="withEffect">
                                  <p:stCondLst>
                                    <p:cond delay="0"/>
                                  </p:stCondLst>
                                  <p:childTnLst>
                                    <p:set>
                                      <p:cBhvr>
                                        <p:cTn id="158" dur="1" fill="hold">
                                          <p:stCondLst>
                                            <p:cond delay="0"/>
                                          </p:stCondLst>
                                        </p:cTn>
                                        <p:tgtEl>
                                          <p:spTgt spid="11"/>
                                        </p:tgtEl>
                                        <p:attrNameLst>
                                          <p:attrName>style.visibility</p:attrName>
                                        </p:attrNameLst>
                                      </p:cBhvr>
                                      <p:to>
                                        <p:strVal val="hidden"/>
                                      </p:to>
                                    </p:set>
                                  </p:childTnLst>
                                </p:cTn>
                              </p:par>
                              <p:par>
                                <p:cTn id="159" presetID="1" presetClass="exit" presetSubtype="0" fill="hold" nodeType="withEffect">
                                  <p:stCondLst>
                                    <p:cond delay="0"/>
                                  </p:stCondLst>
                                  <p:childTnLst>
                                    <p:set>
                                      <p:cBhvr>
                                        <p:cTn id="160" dur="1" fill="hold">
                                          <p:stCondLst>
                                            <p:cond delay="0"/>
                                          </p:stCondLst>
                                        </p:cTn>
                                        <p:tgtEl>
                                          <p:spTgt spid="12"/>
                                        </p:tgtEl>
                                        <p:attrNameLst>
                                          <p:attrName>style.visibility</p:attrName>
                                        </p:attrNameLst>
                                      </p:cBhvr>
                                      <p:to>
                                        <p:strVal val="hidden"/>
                                      </p:to>
                                    </p:set>
                                  </p:childTnLst>
                                </p:cTn>
                              </p:par>
                            </p:childTnLst>
                          </p:cTn>
                        </p:par>
                      </p:childTnLst>
                    </p:cTn>
                  </p:par>
                  <p:par>
                    <p:cTn id="161" fill="hold">
                      <p:stCondLst>
                        <p:cond delay="indefinite"/>
                      </p:stCondLst>
                      <p:childTnLst>
                        <p:par>
                          <p:cTn id="162" fill="hold">
                            <p:stCondLst>
                              <p:cond delay="0"/>
                            </p:stCondLst>
                            <p:childTnLst>
                              <p:par>
                                <p:cTn id="163" presetID="1" presetClass="exit" presetSubtype="0" fill="hold" nodeType="clickEffect">
                                  <p:stCondLst>
                                    <p:cond delay="0"/>
                                  </p:stCondLst>
                                  <p:childTnLst>
                                    <p:set>
                                      <p:cBhvr>
                                        <p:cTn id="164" dur="1" fill="hold">
                                          <p:stCondLst>
                                            <p:cond delay="0"/>
                                          </p:stCondLst>
                                        </p:cTn>
                                        <p:tgtEl>
                                          <p:spTgt spid="101406"/>
                                        </p:tgtEl>
                                        <p:attrNameLst>
                                          <p:attrName>style.visibility</p:attrName>
                                        </p:attrNameLst>
                                      </p:cBhvr>
                                      <p:to>
                                        <p:strVal val="hidden"/>
                                      </p:to>
                                    </p:set>
                                  </p:childTnLst>
                                </p:cTn>
                              </p:par>
                              <p:par>
                                <p:cTn id="165" presetID="1" presetClass="exit" presetSubtype="0" fill="hold" grpId="1" nodeType="withEffect">
                                  <p:stCondLst>
                                    <p:cond delay="0"/>
                                  </p:stCondLst>
                                  <p:childTnLst>
                                    <p:set>
                                      <p:cBhvr>
                                        <p:cTn id="166" dur="1" fill="hold">
                                          <p:stCondLst>
                                            <p:cond delay="0"/>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67" restart="whenNotActive" fill="hold" evtFilter="cancelBubble" nodeType="interactiveSeq">
                <p:stCondLst>
                  <p:cond evt="onClick" delay="0">
                    <p:tgtEl>
                      <p:spTgt spid="14"/>
                    </p:tgtEl>
                  </p:cond>
                </p:stCondLst>
                <p:endSync evt="end" delay="0">
                  <p:rtn val="all"/>
                </p:endSync>
                <p:childTnLst>
                  <p:par>
                    <p:cTn id="168" fill="hold">
                      <p:stCondLst>
                        <p:cond delay="0"/>
                      </p:stCondLst>
                      <p:childTnLst>
                        <p:par>
                          <p:cTn id="169" fill="hold">
                            <p:stCondLst>
                              <p:cond delay="0"/>
                            </p:stCondLst>
                            <p:childTnLst>
                              <p:par>
                                <p:cTn id="170" presetID="22" presetClass="entr" presetSubtype="1" fill="hold" nodeType="clickEffect">
                                  <p:stCondLst>
                                    <p:cond delay="0"/>
                                  </p:stCondLst>
                                  <p:childTnLst>
                                    <p:set>
                                      <p:cBhvr>
                                        <p:cTn id="171" dur="1" fill="hold">
                                          <p:stCondLst>
                                            <p:cond delay="0"/>
                                          </p:stCondLst>
                                        </p:cTn>
                                        <p:tgtEl>
                                          <p:spTgt spid="101419"/>
                                        </p:tgtEl>
                                        <p:attrNameLst>
                                          <p:attrName>style.visibility</p:attrName>
                                        </p:attrNameLst>
                                      </p:cBhvr>
                                      <p:to>
                                        <p:strVal val="visible"/>
                                      </p:to>
                                    </p:set>
                                    <p:animEffect transition="in" filter="wipe(up)">
                                      <p:cBhvr>
                                        <p:cTn id="172" dur="1000"/>
                                        <p:tgtEl>
                                          <p:spTgt spid="101419"/>
                                        </p:tgtEl>
                                      </p:cBhvr>
                                    </p:animEffect>
                                  </p:childTnLst>
                                </p:cTn>
                              </p:par>
                              <p:par>
                                <p:cTn id="173" presetID="1" presetClass="entr" presetSubtype="0" fill="hold" grpId="0" nodeType="withEffect">
                                  <p:stCondLst>
                                    <p:cond delay="0"/>
                                  </p:stCondLst>
                                  <p:childTnLst>
                                    <p:set>
                                      <p:cBhvr>
                                        <p:cTn id="174" dur="1" fill="hold">
                                          <p:stCondLst>
                                            <p:cond delay="0"/>
                                          </p:stCondLst>
                                        </p:cTn>
                                        <p:tgtEl>
                                          <p:spTgt spid="54"/>
                                        </p:tgtEl>
                                        <p:attrNameLst>
                                          <p:attrName>style.visibility</p:attrName>
                                        </p:attrNameLst>
                                      </p:cBhvr>
                                      <p:to>
                                        <p:strVal val="visible"/>
                                      </p:to>
                                    </p:set>
                                  </p:childTnLst>
                                </p:cTn>
                              </p:par>
                              <p:par>
                                <p:cTn id="175" presetID="18" presetClass="entr" presetSubtype="12" fill="hold" nodeType="withEffect">
                                  <p:stCondLst>
                                    <p:cond delay="0"/>
                                  </p:stCondLst>
                                  <p:childTnLst>
                                    <p:set>
                                      <p:cBhvr>
                                        <p:cTn id="176" dur="1" fill="hold">
                                          <p:stCondLst>
                                            <p:cond delay="0"/>
                                          </p:stCondLst>
                                        </p:cTn>
                                        <p:tgtEl>
                                          <p:spTgt spid="6"/>
                                        </p:tgtEl>
                                        <p:attrNameLst>
                                          <p:attrName>style.visibility</p:attrName>
                                        </p:attrNameLst>
                                      </p:cBhvr>
                                      <p:to>
                                        <p:strVal val="visible"/>
                                      </p:to>
                                    </p:set>
                                    <p:animEffect transition="in" filter="strips(downLeft)">
                                      <p:cBhvr>
                                        <p:cTn id="177" dur="500"/>
                                        <p:tgtEl>
                                          <p:spTgt spid="6"/>
                                        </p:tgtEl>
                                      </p:cBhvr>
                                    </p:animEffect>
                                  </p:childTnLst>
                                </p:cTn>
                              </p:par>
                              <p:par>
                                <p:cTn id="178" presetID="1" presetClass="exit" presetSubtype="0" fill="hold" nodeType="withEffect">
                                  <p:stCondLst>
                                    <p:cond delay="0"/>
                                  </p:stCondLst>
                                  <p:childTnLst>
                                    <p:set>
                                      <p:cBhvr>
                                        <p:cTn id="179" dur="1" fill="hold">
                                          <p:stCondLst>
                                            <p:cond delay="0"/>
                                          </p:stCondLst>
                                        </p:cTn>
                                        <p:tgtEl>
                                          <p:spTgt spid="5"/>
                                        </p:tgtEl>
                                        <p:attrNameLst>
                                          <p:attrName>style.visibility</p:attrName>
                                        </p:attrNameLst>
                                      </p:cBhvr>
                                      <p:to>
                                        <p:strVal val="hidden"/>
                                      </p:to>
                                    </p:set>
                                  </p:childTnLst>
                                </p:cTn>
                              </p:par>
                              <p:par>
                                <p:cTn id="180" presetID="1" presetClass="exit" presetSubtype="0" fill="hold" nodeType="withEffect">
                                  <p:stCondLst>
                                    <p:cond delay="0"/>
                                  </p:stCondLst>
                                  <p:childTnLst>
                                    <p:set>
                                      <p:cBhvr>
                                        <p:cTn id="181" dur="1" fill="hold">
                                          <p:stCondLst>
                                            <p:cond delay="0"/>
                                          </p:stCondLst>
                                        </p:cTn>
                                        <p:tgtEl>
                                          <p:spTgt spid="7"/>
                                        </p:tgtEl>
                                        <p:attrNameLst>
                                          <p:attrName>style.visibility</p:attrName>
                                        </p:attrNameLst>
                                      </p:cBhvr>
                                      <p:to>
                                        <p:strVal val="hidden"/>
                                      </p:to>
                                    </p:set>
                                  </p:childTnLst>
                                </p:cTn>
                              </p:par>
                              <p:par>
                                <p:cTn id="182" presetID="1" presetClass="exit" presetSubtype="0" fill="hold" nodeType="withEffect">
                                  <p:stCondLst>
                                    <p:cond delay="0"/>
                                  </p:stCondLst>
                                  <p:childTnLst>
                                    <p:set>
                                      <p:cBhvr>
                                        <p:cTn id="183" dur="1" fill="hold">
                                          <p:stCondLst>
                                            <p:cond delay="0"/>
                                          </p:stCondLst>
                                        </p:cTn>
                                        <p:tgtEl>
                                          <p:spTgt spid="8"/>
                                        </p:tgtEl>
                                        <p:attrNameLst>
                                          <p:attrName>style.visibility</p:attrName>
                                        </p:attrNameLst>
                                      </p:cBhvr>
                                      <p:to>
                                        <p:strVal val="hidden"/>
                                      </p:to>
                                    </p:set>
                                  </p:childTnLst>
                                </p:cTn>
                              </p:par>
                              <p:par>
                                <p:cTn id="184" presetID="1" presetClass="exit" presetSubtype="0" fill="hold" nodeType="withEffect">
                                  <p:stCondLst>
                                    <p:cond delay="0"/>
                                  </p:stCondLst>
                                  <p:childTnLst>
                                    <p:set>
                                      <p:cBhvr>
                                        <p:cTn id="185" dur="1" fill="hold">
                                          <p:stCondLst>
                                            <p:cond delay="0"/>
                                          </p:stCondLst>
                                        </p:cTn>
                                        <p:tgtEl>
                                          <p:spTgt spid="9"/>
                                        </p:tgtEl>
                                        <p:attrNameLst>
                                          <p:attrName>style.visibility</p:attrName>
                                        </p:attrNameLst>
                                      </p:cBhvr>
                                      <p:to>
                                        <p:strVal val="hidden"/>
                                      </p:to>
                                    </p:set>
                                  </p:childTnLst>
                                </p:cTn>
                              </p:par>
                              <p:par>
                                <p:cTn id="186" presetID="1" presetClass="exit" presetSubtype="0" fill="hold" nodeType="withEffect">
                                  <p:stCondLst>
                                    <p:cond delay="0"/>
                                  </p:stCondLst>
                                  <p:childTnLst>
                                    <p:set>
                                      <p:cBhvr>
                                        <p:cTn id="187" dur="1" fill="hold">
                                          <p:stCondLst>
                                            <p:cond delay="0"/>
                                          </p:stCondLst>
                                        </p:cTn>
                                        <p:tgtEl>
                                          <p:spTgt spid="10"/>
                                        </p:tgtEl>
                                        <p:attrNameLst>
                                          <p:attrName>style.visibility</p:attrName>
                                        </p:attrNameLst>
                                      </p:cBhvr>
                                      <p:to>
                                        <p:strVal val="hidden"/>
                                      </p:to>
                                    </p:set>
                                  </p:childTnLst>
                                </p:cTn>
                              </p:par>
                              <p:par>
                                <p:cTn id="188" presetID="1" presetClass="exit" presetSubtype="0" fill="hold" nodeType="withEffect">
                                  <p:stCondLst>
                                    <p:cond delay="0"/>
                                  </p:stCondLst>
                                  <p:childTnLst>
                                    <p:set>
                                      <p:cBhvr>
                                        <p:cTn id="189" dur="1" fill="hold">
                                          <p:stCondLst>
                                            <p:cond delay="0"/>
                                          </p:stCondLst>
                                        </p:cTn>
                                        <p:tgtEl>
                                          <p:spTgt spid="11"/>
                                        </p:tgtEl>
                                        <p:attrNameLst>
                                          <p:attrName>style.visibility</p:attrName>
                                        </p:attrNameLst>
                                      </p:cBhvr>
                                      <p:to>
                                        <p:strVal val="hidden"/>
                                      </p:to>
                                    </p:set>
                                  </p:childTnLst>
                                </p:cTn>
                              </p:par>
                              <p:par>
                                <p:cTn id="190" presetID="1" presetClass="exit" presetSubtype="0" fill="hold" nodeType="withEffect">
                                  <p:stCondLst>
                                    <p:cond delay="0"/>
                                  </p:stCondLst>
                                  <p:childTnLst>
                                    <p:set>
                                      <p:cBhvr>
                                        <p:cTn id="191" dur="1" fill="hold">
                                          <p:stCondLst>
                                            <p:cond delay="0"/>
                                          </p:stCondLst>
                                        </p:cTn>
                                        <p:tgtEl>
                                          <p:spTgt spid="12"/>
                                        </p:tgtEl>
                                        <p:attrNameLst>
                                          <p:attrName>style.visibility</p:attrName>
                                        </p:attrNameLst>
                                      </p:cBhvr>
                                      <p:to>
                                        <p:strVal val="hidden"/>
                                      </p:to>
                                    </p:set>
                                  </p:childTnLst>
                                </p:cTn>
                              </p:par>
                            </p:childTnLst>
                          </p:cTn>
                        </p:par>
                      </p:childTnLst>
                    </p:cTn>
                  </p:par>
                  <p:par>
                    <p:cTn id="192" fill="hold">
                      <p:stCondLst>
                        <p:cond delay="indefinite"/>
                      </p:stCondLst>
                      <p:childTnLst>
                        <p:par>
                          <p:cTn id="193" fill="hold">
                            <p:stCondLst>
                              <p:cond delay="0"/>
                            </p:stCondLst>
                            <p:childTnLst>
                              <p:par>
                                <p:cTn id="194" presetID="1" presetClass="exit" presetSubtype="0" fill="hold" nodeType="clickEffect">
                                  <p:stCondLst>
                                    <p:cond delay="0"/>
                                  </p:stCondLst>
                                  <p:childTnLst>
                                    <p:set>
                                      <p:cBhvr>
                                        <p:cTn id="195" dur="1" fill="hold">
                                          <p:stCondLst>
                                            <p:cond delay="0"/>
                                          </p:stCondLst>
                                        </p:cTn>
                                        <p:tgtEl>
                                          <p:spTgt spid="101419"/>
                                        </p:tgtEl>
                                        <p:attrNameLst>
                                          <p:attrName>style.visibility</p:attrName>
                                        </p:attrNameLst>
                                      </p:cBhvr>
                                      <p:to>
                                        <p:strVal val="hidden"/>
                                      </p:to>
                                    </p:set>
                                  </p:childTnLst>
                                </p:cTn>
                              </p:par>
                              <p:par>
                                <p:cTn id="196" presetID="1" presetClass="exit" presetSubtype="0" fill="hold" grpId="1" nodeType="withEffect">
                                  <p:stCondLst>
                                    <p:cond delay="0"/>
                                  </p:stCondLst>
                                  <p:childTnLst>
                                    <p:set>
                                      <p:cBhvr>
                                        <p:cTn id="197" dur="1" fill="hold">
                                          <p:stCondLst>
                                            <p:cond delay="0"/>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98" restart="whenNotActive" fill="hold" evtFilter="cancelBubble" nodeType="interactiveSeq">
                <p:stCondLst>
                  <p:cond evt="onClick" delay="0">
                    <p:tgtEl>
                      <p:spTgt spid="15"/>
                    </p:tgtEl>
                  </p:cond>
                </p:stCondLst>
                <p:endSync evt="end" delay="0">
                  <p:rtn val="all"/>
                </p:endSync>
                <p:childTnLst>
                  <p:par>
                    <p:cTn id="199" fill="hold">
                      <p:stCondLst>
                        <p:cond delay="0"/>
                      </p:stCondLst>
                      <p:childTnLst>
                        <p:par>
                          <p:cTn id="200" fill="hold">
                            <p:stCondLst>
                              <p:cond delay="0"/>
                            </p:stCondLst>
                            <p:childTnLst>
                              <p:par>
                                <p:cTn id="201" presetID="18" presetClass="entr" presetSubtype="12" fill="hold" nodeType="clickEffect">
                                  <p:stCondLst>
                                    <p:cond delay="0"/>
                                  </p:stCondLst>
                                  <p:childTnLst>
                                    <p:set>
                                      <p:cBhvr>
                                        <p:cTn id="202" dur="1" fill="hold">
                                          <p:stCondLst>
                                            <p:cond delay="0"/>
                                          </p:stCondLst>
                                        </p:cTn>
                                        <p:tgtEl>
                                          <p:spTgt spid="101418"/>
                                        </p:tgtEl>
                                        <p:attrNameLst>
                                          <p:attrName>style.visibility</p:attrName>
                                        </p:attrNameLst>
                                      </p:cBhvr>
                                      <p:to>
                                        <p:strVal val="visible"/>
                                      </p:to>
                                    </p:set>
                                    <p:animEffect transition="in" filter="strips(downLeft)">
                                      <p:cBhvr>
                                        <p:cTn id="203" dur="500"/>
                                        <p:tgtEl>
                                          <p:spTgt spid="101418"/>
                                        </p:tgtEl>
                                      </p:cBhvr>
                                    </p:animEffect>
                                  </p:childTnLst>
                                </p:cTn>
                              </p:par>
                              <p:par>
                                <p:cTn id="204" presetID="1" presetClass="entr" presetSubtype="0" fill="hold" grpId="0" nodeType="withEffect">
                                  <p:stCondLst>
                                    <p:cond delay="0"/>
                                  </p:stCondLst>
                                  <p:childTnLst>
                                    <p:set>
                                      <p:cBhvr>
                                        <p:cTn id="205" dur="1" fill="hold">
                                          <p:stCondLst>
                                            <p:cond delay="0"/>
                                          </p:stCondLst>
                                        </p:cTn>
                                        <p:tgtEl>
                                          <p:spTgt spid="58"/>
                                        </p:tgtEl>
                                        <p:attrNameLst>
                                          <p:attrName>style.visibility</p:attrName>
                                        </p:attrNameLst>
                                      </p:cBhvr>
                                      <p:to>
                                        <p:strVal val="visible"/>
                                      </p:to>
                                    </p:set>
                                  </p:childTnLst>
                                </p:cTn>
                              </p:par>
                            </p:childTnLst>
                          </p:cTn>
                        </p:par>
                        <p:par>
                          <p:cTn id="206" fill="hold">
                            <p:stCondLst>
                              <p:cond delay="500"/>
                            </p:stCondLst>
                            <p:childTnLst>
                              <p:par>
                                <p:cTn id="207" presetID="22" presetClass="entr" presetSubtype="1" fill="hold" nodeType="afterEffect">
                                  <p:stCondLst>
                                    <p:cond delay="0"/>
                                  </p:stCondLst>
                                  <p:childTnLst>
                                    <p:set>
                                      <p:cBhvr>
                                        <p:cTn id="208" dur="1" fill="hold">
                                          <p:stCondLst>
                                            <p:cond delay="0"/>
                                          </p:stCondLst>
                                        </p:cTn>
                                        <p:tgtEl>
                                          <p:spTgt spid="101417"/>
                                        </p:tgtEl>
                                        <p:attrNameLst>
                                          <p:attrName>style.visibility</p:attrName>
                                        </p:attrNameLst>
                                      </p:cBhvr>
                                      <p:to>
                                        <p:strVal val="visible"/>
                                      </p:to>
                                    </p:set>
                                    <p:animEffect transition="in" filter="wipe(up)">
                                      <p:cBhvr>
                                        <p:cTn id="209" dur="2000"/>
                                        <p:tgtEl>
                                          <p:spTgt spid="101417"/>
                                        </p:tgtEl>
                                      </p:cBhvr>
                                    </p:animEffect>
                                  </p:childTnLst>
                                </p:cTn>
                              </p:par>
                              <p:par>
                                <p:cTn id="210" presetID="18" presetClass="entr" presetSubtype="12" fill="hold" nodeType="withEffect">
                                  <p:stCondLst>
                                    <p:cond delay="0"/>
                                  </p:stCondLst>
                                  <p:childTnLst>
                                    <p:set>
                                      <p:cBhvr>
                                        <p:cTn id="211" dur="1" fill="hold">
                                          <p:stCondLst>
                                            <p:cond delay="0"/>
                                          </p:stCondLst>
                                        </p:cTn>
                                        <p:tgtEl>
                                          <p:spTgt spid="5"/>
                                        </p:tgtEl>
                                        <p:attrNameLst>
                                          <p:attrName>style.visibility</p:attrName>
                                        </p:attrNameLst>
                                      </p:cBhvr>
                                      <p:to>
                                        <p:strVal val="visible"/>
                                      </p:to>
                                    </p:set>
                                    <p:animEffect transition="in" filter="strips(downLeft)">
                                      <p:cBhvr>
                                        <p:cTn id="212" dur="500"/>
                                        <p:tgtEl>
                                          <p:spTgt spid="5"/>
                                        </p:tgtEl>
                                      </p:cBhvr>
                                    </p:animEffect>
                                  </p:childTnLst>
                                </p:cTn>
                              </p:par>
                              <p:par>
                                <p:cTn id="213" presetID="1" presetClass="exit" presetSubtype="0" fill="hold" nodeType="withEffect">
                                  <p:stCondLst>
                                    <p:cond delay="0"/>
                                  </p:stCondLst>
                                  <p:childTnLst>
                                    <p:set>
                                      <p:cBhvr>
                                        <p:cTn id="214" dur="1" fill="hold">
                                          <p:stCondLst>
                                            <p:cond delay="0"/>
                                          </p:stCondLst>
                                        </p:cTn>
                                        <p:tgtEl>
                                          <p:spTgt spid="6"/>
                                        </p:tgtEl>
                                        <p:attrNameLst>
                                          <p:attrName>style.visibility</p:attrName>
                                        </p:attrNameLst>
                                      </p:cBhvr>
                                      <p:to>
                                        <p:strVal val="hidden"/>
                                      </p:to>
                                    </p:set>
                                  </p:childTnLst>
                                </p:cTn>
                              </p:par>
                              <p:par>
                                <p:cTn id="215" presetID="1" presetClass="exit" presetSubtype="0" fill="hold" nodeType="withEffect">
                                  <p:stCondLst>
                                    <p:cond delay="0"/>
                                  </p:stCondLst>
                                  <p:childTnLst>
                                    <p:set>
                                      <p:cBhvr>
                                        <p:cTn id="216" dur="1" fill="hold">
                                          <p:stCondLst>
                                            <p:cond delay="0"/>
                                          </p:stCondLst>
                                        </p:cTn>
                                        <p:tgtEl>
                                          <p:spTgt spid="7"/>
                                        </p:tgtEl>
                                        <p:attrNameLst>
                                          <p:attrName>style.visibility</p:attrName>
                                        </p:attrNameLst>
                                      </p:cBhvr>
                                      <p:to>
                                        <p:strVal val="hidden"/>
                                      </p:to>
                                    </p:set>
                                  </p:childTnLst>
                                </p:cTn>
                              </p:par>
                              <p:par>
                                <p:cTn id="217" presetID="1" presetClass="exit" presetSubtype="0" fill="hold" nodeType="withEffect">
                                  <p:stCondLst>
                                    <p:cond delay="0"/>
                                  </p:stCondLst>
                                  <p:childTnLst>
                                    <p:set>
                                      <p:cBhvr>
                                        <p:cTn id="218" dur="1" fill="hold">
                                          <p:stCondLst>
                                            <p:cond delay="0"/>
                                          </p:stCondLst>
                                        </p:cTn>
                                        <p:tgtEl>
                                          <p:spTgt spid="8"/>
                                        </p:tgtEl>
                                        <p:attrNameLst>
                                          <p:attrName>style.visibility</p:attrName>
                                        </p:attrNameLst>
                                      </p:cBhvr>
                                      <p:to>
                                        <p:strVal val="hidden"/>
                                      </p:to>
                                    </p:set>
                                  </p:childTnLst>
                                </p:cTn>
                              </p:par>
                              <p:par>
                                <p:cTn id="219" presetID="1" presetClass="exit" presetSubtype="0" fill="hold" nodeType="withEffect">
                                  <p:stCondLst>
                                    <p:cond delay="0"/>
                                  </p:stCondLst>
                                  <p:childTnLst>
                                    <p:set>
                                      <p:cBhvr>
                                        <p:cTn id="220" dur="1" fill="hold">
                                          <p:stCondLst>
                                            <p:cond delay="0"/>
                                          </p:stCondLst>
                                        </p:cTn>
                                        <p:tgtEl>
                                          <p:spTgt spid="9"/>
                                        </p:tgtEl>
                                        <p:attrNameLst>
                                          <p:attrName>style.visibility</p:attrName>
                                        </p:attrNameLst>
                                      </p:cBhvr>
                                      <p:to>
                                        <p:strVal val="hidden"/>
                                      </p:to>
                                    </p:set>
                                  </p:childTnLst>
                                </p:cTn>
                              </p:par>
                              <p:par>
                                <p:cTn id="221" presetID="1" presetClass="exit" presetSubtype="0" fill="hold" nodeType="withEffect">
                                  <p:stCondLst>
                                    <p:cond delay="0"/>
                                  </p:stCondLst>
                                  <p:childTnLst>
                                    <p:set>
                                      <p:cBhvr>
                                        <p:cTn id="222" dur="1" fill="hold">
                                          <p:stCondLst>
                                            <p:cond delay="0"/>
                                          </p:stCondLst>
                                        </p:cTn>
                                        <p:tgtEl>
                                          <p:spTgt spid="10"/>
                                        </p:tgtEl>
                                        <p:attrNameLst>
                                          <p:attrName>style.visibility</p:attrName>
                                        </p:attrNameLst>
                                      </p:cBhvr>
                                      <p:to>
                                        <p:strVal val="hidden"/>
                                      </p:to>
                                    </p:set>
                                  </p:childTnLst>
                                </p:cTn>
                              </p:par>
                              <p:par>
                                <p:cTn id="223" presetID="1" presetClass="exit" presetSubtype="0" fill="hold" nodeType="withEffect">
                                  <p:stCondLst>
                                    <p:cond delay="0"/>
                                  </p:stCondLst>
                                  <p:childTnLst>
                                    <p:set>
                                      <p:cBhvr>
                                        <p:cTn id="224" dur="1" fill="hold">
                                          <p:stCondLst>
                                            <p:cond delay="0"/>
                                          </p:stCondLst>
                                        </p:cTn>
                                        <p:tgtEl>
                                          <p:spTgt spid="11"/>
                                        </p:tgtEl>
                                        <p:attrNameLst>
                                          <p:attrName>style.visibility</p:attrName>
                                        </p:attrNameLst>
                                      </p:cBhvr>
                                      <p:to>
                                        <p:strVal val="hidden"/>
                                      </p:to>
                                    </p:set>
                                  </p:childTnLst>
                                </p:cTn>
                              </p:par>
                              <p:par>
                                <p:cTn id="225" presetID="1" presetClass="exit" presetSubtype="0" fill="hold" nodeType="withEffect">
                                  <p:stCondLst>
                                    <p:cond delay="0"/>
                                  </p:stCondLst>
                                  <p:childTnLst>
                                    <p:set>
                                      <p:cBhvr>
                                        <p:cTn id="226" dur="1" fill="hold">
                                          <p:stCondLst>
                                            <p:cond delay="0"/>
                                          </p:stCondLst>
                                        </p:cTn>
                                        <p:tgtEl>
                                          <p:spTgt spid="12"/>
                                        </p:tgtEl>
                                        <p:attrNameLst>
                                          <p:attrName>style.visibility</p:attrName>
                                        </p:attrNameLst>
                                      </p:cBhvr>
                                      <p:to>
                                        <p:strVal val="hidden"/>
                                      </p:to>
                                    </p:set>
                                  </p:childTnLst>
                                </p:cTn>
                              </p:par>
                              <p:par>
                                <p:cTn id="227" presetID="1" presetClass="exit" presetSubtype="0" fill="hold" nodeType="withEffect">
                                  <p:stCondLst>
                                    <p:cond delay="0"/>
                                  </p:stCondLst>
                                  <p:childTnLst>
                                    <p:set>
                                      <p:cBhvr>
                                        <p:cTn id="228" dur="1" fill="hold">
                                          <p:stCondLst>
                                            <p:cond delay="0"/>
                                          </p:stCondLst>
                                        </p:cTn>
                                        <p:tgtEl>
                                          <p:spTgt spid="4"/>
                                        </p:tgtEl>
                                        <p:attrNameLst>
                                          <p:attrName>style.visibility</p:attrName>
                                        </p:attrNameLst>
                                      </p:cBhvr>
                                      <p:to>
                                        <p:strVal val="hidden"/>
                                      </p:to>
                                    </p:set>
                                  </p:childTnLst>
                                </p:cTn>
                              </p:par>
                            </p:childTnLst>
                          </p:cTn>
                        </p:par>
                      </p:childTnLst>
                    </p:cTn>
                  </p:par>
                  <p:par>
                    <p:cTn id="229" fill="hold">
                      <p:stCondLst>
                        <p:cond delay="indefinite"/>
                      </p:stCondLst>
                      <p:childTnLst>
                        <p:par>
                          <p:cTn id="230" fill="hold">
                            <p:stCondLst>
                              <p:cond delay="0"/>
                            </p:stCondLst>
                            <p:childTnLst>
                              <p:par>
                                <p:cTn id="231" presetID="1" presetClass="exit" presetSubtype="0" fill="hold" nodeType="clickEffect">
                                  <p:stCondLst>
                                    <p:cond delay="0"/>
                                  </p:stCondLst>
                                  <p:childTnLst>
                                    <p:set>
                                      <p:cBhvr>
                                        <p:cTn id="232" dur="1" fill="hold">
                                          <p:stCondLst>
                                            <p:cond delay="0"/>
                                          </p:stCondLst>
                                        </p:cTn>
                                        <p:tgtEl>
                                          <p:spTgt spid="101418"/>
                                        </p:tgtEl>
                                        <p:attrNameLst>
                                          <p:attrName>style.visibility</p:attrName>
                                        </p:attrNameLst>
                                      </p:cBhvr>
                                      <p:to>
                                        <p:strVal val="hidden"/>
                                      </p:to>
                                    </p:set>
                                  </p:childTnLst>
                                </p:cTn>
                              </p:par>
                              <p:par>
                                <p:cTn id="233" presetID="1" presetClass="exit" presetSubtype="0" fill="hold" grpId="1" nodeType="withEffect">
                                  <p:stCondLst>
                                    <p:cond delay="0"/>
                                  </p:stCondLst>
                                  <p:childTnLst>
                                    <p:set>
                                      <p:cBhvr>
                                        <p:cTn id="234" dur="1" fill="hold">
                                          <p:stCondLst>
                                            <p:cond delay="0"/>
                                          </p:stCondLst>
                                        </p:cTn>
                                        <p:tgtEl>
                                          <p:spTgt spid="58"/>
                                        </p:tgtEl>
                                        <p:attrNameLst>
                                          <p:attrName>style.visibility</p:attrName>
                                        </p:attrNameLst>
                                      </p:cBhvr>
                                      <p:to>
                                        <p:strVal val="hidden"/>
                                      </p:to>
                                    </p:set>
                                  </p:childTnLst>
                                </p:cTn>
                              </p:par>
                              <p:par>
                                <p:cTn id="235" presetID="1" presetClass="exit" presetSubtype="0" fill="hold" nodeType="withEffect">
                                  <p:stCondLst>
                                    <p:cond delay="0"/>
                                  </p:stCondLst>
                                  <p:childTnLst>
                                    <p:set>
                                      <p:cBhvr>
                                        <p:cTn id="236" dur="1" fill="hold">
                                          <p:stCondLst>
                                            <p:cond delay="0"/>
                                          </p:stCondLst>
                                        </p:cTn>
                                        <p:tgtEl>
                                          <p:spTgt spid="10141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37" restart="whenNotActive" fill="hold" evtFilter="cancelBubble" nodeType="interactiveSeq">
                <p:stCondLst>
                  <p:cond evt="onClick" delay="0">
                    <p:tgtEl>
                      <p:spTgt spid="16"/>
                    </p:tgtEl>
                  </p:cond>
                </p:stCondLst>
                <p:endSync evt="end" delay="0">
                  <p:rtn val="all"/>
                </p:endSync>
                <p:childTnLst>
                  <p:par>
                    <p:cTn id="238" fill="hold">
                      <p:stCondLst>
                        <p:cond delay="0"/>
                      </p:stCondLst>
                      <p:childTnLst>
                        <p:par>
                          <p:cTn id="239" fill="hold">
                            <p:stCondLst>
                              <p:cond delay="0"/>
                            </p:stCondLst>
                            <p:childTnLst>
                              <p:par>
                                <p:cTn id="240" presetID="22" presetClass="entr" presetSubtype="1" fill="hold" nodeType="clickEffect">
                                  <p:stCondLst>
                                    <p:cond delay="0"/>
                                  </p:stCondLst>
                                  <p:childTnLst>
                                    <p:set>
                                      <p:cBhvr>
                                        <p:cTn id="241" dur="1" fill="hold">
                                          <p:stCondLst>
                                            <p:cond delay="0"/>
                                          </p:stCondLst>
                                        </p:cTn>
                                        <p:tgtEl>
                                          <p:spTgt spid="101416"/>
                                        </p:tgtEl>
                                        <p:attrNameLst>
                                          <p:attrName>style.visibility</p:attrName>
                                        </p:attrNameLst>
                                      </p:cBhvr>
                                      <p:to>
                                        <p:strVal val="visible"/>
                                      </p:to>
                                    </p:set>
                                    <p:animEffect transition="in" filter="wipe(up)">
                                      <p:cBhvr>
                                        <p:cTn id="242" dur="1000"/>
                                        <p:tgtEl>
                                          <p:spTgt spid="101416"/>
                                        </p:tgtEl>
                                      </p:cBhvr>
                                    </p:animEffect>
                                  </p:childTnLst>
                                </p:cTn>
                              </p:par>
                              <p:par>
                                <p:cTn id="243" presetID="1" presetClass="entr" presetSubtype="0" fill="hold" grpId="0" nodeType="withEffect">
                                  <p:stCondLst>
                                    <p:cond delay="0"/>
                                  </p:stCondLst>
                                  <p:childTnLst>
                                    <p:set>
                                      <p:cBhvr>
                                        <p:cTn id="244" dur="1" fill="hold">
                                          <p:stCondLst>
                                            <p:cond delay="0"/>
                                          </p:stCondLst>
                                        </p:cTn>
                                        <p:tgtEl>
                                          <p:spTgt spid="59"/>
                                        </p:tgtEl>
                                        <p:attrNameLst>
                                          <p:attrName>style.visibility</p:attrName>
                                        </p:attrNameLst>
                                      </p:cBhvr>
                                      <p:to>
                                        <p:strVal val="visible"/>
                                      </p:to>
                                    </p:set>
                                  </p:childTnLst>
                                </p:cTn>
                              </p:par>
                              <p:par>
                                <p:cTn id="245" presetID="18" presetClass="entr" presetSubtype="12" fill="hold" nodeType="withEffect">
                                  <p:stCondLst>
                                    <p:cond delay="0"/>
                                  </p:stCondLst>
                                  <p:childTnLst>
                                    <p:set>
                                      <p:cBhvr>
                                        <p:cTn id="246" dur="1" fill="hold">
                                          <p:stCondLst>
                                            <p:cond delay="0"/>
                                          </p:stCondLst>
                                        </p:cTn>
                                        <p:tgtEl>
                                          <p:spTgt spid="10"/>
                                        </p:tgtEl>
                                        <p:attrNameLst>
                                          <p:attrName>style.visibility</p:attrName>
                                        </p:attrNameLst>
                                      </p:cBhvr>
                                      <p:to>
                                        <p:strVal val="visible"/>
                                      </p:to>
                                    </p:set>
                                    <p:animEffect transition="in" filter="strips(downLeft)">
                                      <p:cBhvr>
                                        <p:cTn id="247" dur="500"/>
                                        <p:tgtEl>
                                          <p:spTgt spid="10"/>
                                        </p:tgtEl>
                                      </p:cBhvr>
                                    </p:animEffect>
                                  </p:childTnLst>
                                </p:cTn>
                              </p:par>
                              <p:par>
                                <p:cTn id="248" presetID="1" presetClass="exit" presetSubtype="0" fill="hold" nodeType="withEffect">
                                  <p:stCondLst>
                                    <p:cond delay="0"/>
                                  </p:stCondLst>
                                  <p:childTnLst>
                                    <p:set>
                                      <p:cBhvr>
                                        <p:cTn id="249" dur="1" fill="hold">
                                          <p:stCondLst>
                                            <p:cond delay="0"/>
                                          </p:stCondLst>
                                        </p:cTn>
                                        <p:tgtEl>
                                          <p:spTgt spid="5"/>
                                        </p:tgtEl>
                                        <p:attrNameLst>
                                          <p:attrName>style.visibility</p:attrName>
                                        </p:attrNameLst>
                                      </p:cBhvr>
                                      <p:to>
                                        <p:strVal val="hidden"/>
                                      </p:to>
                                    </p:set>
                                  </p:childTnLst>
                                </p:cTn>
                              </p:par>
                              <p:par>
                                <p:cTn id="250" presetID="1" presetClass="exit" presetSubtype="0" fill="hold" nodeType="withEffect">
                                  <p:stCondLst>
                                    <p:cond delay="0"/>
                                  </p:stCondLst>
                                  <p:childTnLst>
                                    <p:set>
                                      <p:cBhvr>
                                        <p:cTn id="251" dur="1" fill="hold">
                                          <p:stCondLst>
                                            <p:cond delay="0"/>
                                          </p:stCondLst>
                                        </p:cTn>
                                        <p:tgtEl>
                                          <p:spTgt spid="6"/>
                                        </p:tgtEl>
                                        <p:attrNameLst>
                                          <p:attrName>style.visibility</p:attrName>
                                        </p:attrNameLst>
                                      </p:cBhvr>
                                      <p:to>
                                        <p:strVal val="hidden"/>
                                      </p:to>
                                    </p:set>
                                  </p:childTnLst>
                                </p:cTn>
                              </p:par>
                              <p:par>
                                <p:cTn id="252" presetID="1" presetClass="exit" presetSubtype="0" fill="hold" nodeType="withEffect">
                                  <p:stCondLst>
                                    <p:cond delay="0"/>
                                  </p:stCondLst>
                                  <p:childTnLst>
                                    <p:set>
                                      <p:cBhvr>
                                        <p:cTn id="253" dur="1" fill="hold">
                                          <p:stCondLst>
                                            <p:cond delay="0"/>
                                          </p:stCondLst>
                                        </p:cTn>
                                        <p:tgtEl>
                                          <p:spTgt spid="7"/>
                                        </p:tgtEl>
                                        <p:attrNameLst>
                                          <p:attrName>style.visibility</p:attrName>
                                        </p:attrNameLst>
                                      </p:cBhvr>
                                      <p:to>
                                        <p:strVal val="hidden"/>
                                      </p:to>
                                    </p:set>
                                  </p:childTnLst>
                                </p:cTn>
                              </p:par>
                              <p:par>
                                <p:cTn id="254" presetID="1" presetClass="exit" presetSubtype="0" fill="hold" nodeType="withEffect">
                                  <p:stCondLst>
                                    <p:cond delay="0"/>
                                  </p:stCondLst>
                                  <p:childTnLst>
                                    <p:set>
                                      <p:cBhvr>
                                        <p:cTn id="255" dur="1" fill="hold">
                                          <p:stCondLst>
                                            <p:cond delay="0"/>
                                          </p:stCondLst>
                                        </p:cTn>
                                        <p:tgtEl>
                                          <p:spTgt spid="8"/>
                                        </p:tgtEl>
                                        <p:attrNameLst>
                                          <p:attrName>style.visibility</p:attrName>
                                        </p:attrNameLst>
                                      </p:cBhvr>
                                      <p:to>
                                        <p:strVal val="hidden"/>
                                      </p:to>
                                    </p:set>
                                  </p:childTnLst>
                                </p:cTn>
                              </p:par>
                              <p:par>
                                <p:cTn id="256" presetID="1" presetClass="exit" presetSubtype="0" fill="hold" nodeType="withEffect">
                                  <p:stCondLst>
                                    <p:cond delay="0"/>
                                  </p:stCondLst>
                                  <p:childTnLst>
                                    <p:set>
                                      <p:cBhvr>
                                        <p:cTn id="257" dur="1" fill="hold">
                                          <p:stCondLst>
                                            <p:cond delay="0"/>
                                          </p:stCondLst>
                                        </p:cTn>
                                        <p:tgtEl>
                                          <p:spTgt spid="9"/>
                                        </p:tgtEl>
                                        <p:attrNameLst>
                                          <p:attrName>style.visibility</p:attrName>
                                        </p:attrNameLst>
                                      </p:cBhvr>
                                      <p:to>
                                        <p:strVal val="hidden"/>
                                      </p:to>
                                    </p:set>
                                  </p:childTnLst>
                                </p:cTn>
                              </p:par>
                              <p:par>
                                <p:cTn id="258" presetID="1" presetClass="exit" presetSubtype="0" fill="hold" nodeType="withEffect">
                                  <p:stCondLst>
                                    <p:cond delay="0"/>
                                  </p:stCondLst>
                                  <p:childTnLst>
                                    <p:set>
                                      <p:cBhvr>
                                        <p:cTn id="259" dur="1" fill="hold">
                                          <p:stCondLst>
                                            <p:cond delay="0"/>
                                          </p:stCondLst>
                                        </p:cTn>
                                        <p:tgtEl>
                                          <p:spTgt spid="11"/>
                                        </p:tgtEl>
                                        <p:attrNameLst>
                                          <p:attrName>style.visibility</p:attrName>
                                        </p:attrNameLst>
                                      </p:cBhvr>
                                      <p:to>
                                        <p:strVal val="hidden"/>
                                      </p:to>
                                    </p:set>
                                  </p:childTnLst>
                                </p:cTn>
                              </p:par>
                              <p:par>
                                <p:cTn id="260" presetID="1" presetClass="exit" presetSubtype="0" fill="hold" nodeType="withEffect">
                                  <p:stCondLst>
                                    <p:cond delay="0"/>
                                  </p:stCondLst>
                                  <p:childTnLst>
                                    <p:set>
                                      <p:cBhvr>
                                        <p:cTn id="261" dur="1" fill="hold">
                                          <p:stCondLst>
                                            <p:cond delay="0"/>
                                          </p:stCondLst>
                                        </p:cTn>
                                        <p:tgtEl>
                                          <p:spTgt spid="12"/>
                                        </p:tgtEl>
                                        <p:attrNameLst>
                                          <p:attrName>style.visibility</p:attrName>
                                        </p:attrNameLst>
                                      </p:cBhvr>
                                      <p:to>
                                        <p:strVal val="hidden"/>
                                      </p:to>
                                    </p:set>
                                  </p:childTnLst>
                                </p:cTn>
                              </p:par>
                              <p:par>
                                <p:cTn id="262" presetID="1" presetClass="exit" presetSubtype="0" fill="hold" nodeType="withEffect">
                                  <p:stCondLst>
                                    <p:cond delay="0"/>
                                  </p:stCondLst>
                                  <p:childTnLst>
                                    <p:set>
                                      <p:cBhvr>
                                        <p:cTn id="263" dur="1" fill="hold">
                                          <p:stCondLst>
                                            <p:cond delay="0"/>
                                          </p:stCondLst>
                                        </p:cTn>
                                        <p:tgtEl>
                                          <p:spTgt spid="4"/>
                                        </p:tgtEl>
                                        <p:attrNameLst>
                                          <p:attrName>style.visibility</p:attrName>
                                        </p:attrNameLst>
                                      </p:cBhvr>
                                      <p:to>
                                        <p:strVal val="hidden"/>
                                      </p:to>
                                    </p:set>
                                  </p:childTnLst>
                                </p:cTn>
                              </p:par>
                            </p:childTnLst>
                          </p:cTn>
                        </p:par>
                      </p:childTnLst>
                    </p:cTn>
                  </p:par>
                  <p:par>
                    <p:cTn id="264" fill="hold">
                      <p:stCondLst>
                        <p:cond delay="indefinite"/>
                      </p:stCondLst>
                      <p:childTnLst>
                        <p:par>
                          <p:cTn id="265" fill="hold">
                            <p:stCondLst>
                              <p:cond delay="0"/>
                            </p:stCondLst>
                            <p:childTnLst>
                              <p:par>
                                <p:cTn id="266" presetID="1" presetClass="exit" presetSubtype="0" fill="hold" nodeType="clickEffect">
                                  <p:stCondLst>
                                    <p:cond delay="0"/>
                                  </p:stCondLst>
                                  <p:childTnLst>
                                    <p:set>
                                      <p:cBhvr>
                                        <p:cTn id="267" dur="1" fill="hold">
                                          <p:stCondLst>
                                            <p:cond delay="0"/>
                                          </p:stCondLst>
                                        </p:cTn>
                                        <p:tgtEl>
                                          <p:spTgt spid="101416"/>
                                        </p:tgtEl>
                                        <p:attrNameLst>
                                          <p:attrName>style.visibility</p:attrName>
                                        </p:attrNameLst>
                                      </p:cBhvr>
                                      <p:to>
                                        <p:strVal val="hidden"/>
                                      </p:to>
                                    </p:set>
                                  </p:childTnLst>
                                </p:cTn>
                              </p:par>
                              <p:par>
                                <p:cTn id="268" presetID="1" presetClass="exit" presetSubtype="0" fill="hold" grpId="1" nodeType="withEffect">
                                  <p:stCondLst>
                                    <p:cond delay="0"/>
                                  </p:stCondLst>
                                  <p:childTnLst>
                                    <p:set>
                                      <p:cBhvr>
                                        <p:cTn id="269" dur="1" fill="hold">
                                          <p:stCondLst>
                                            <p:cond delay="0"/>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70" restart="whenNotActive" fill="hold" evtFilter="cancelBubble" nodeType="interactiveSeq">
                <p:stCondLst>
                  <p:cond evt="onClick" delay="0">
                    <p:tgtEl>
                      <p:spTgt spid="29"/>
                    </p:tgtEl>
                  </p:cond>
                </p:stCondLst>
                <p:endSync evt="end" delay="0">
                  <p:rtn val="all"/>
                </p:endSync>
                <p:childTnLst>
                  <p:par>
                    <p:cTn id="271" fill="hold">
                      <p:stCondLst>
                        <p:cond delay="0"/>
                      </p:stCondLst>
                      <p:childTnLst>
                        <p:par>
                          <p:cTn id="272" fill="hold">
                            <p:stCondLst>
                              <p:cond delay="0"/>
                            </p:stCondLst>
                            <p:childTnLst>
                              <p:par>
                                <p:cTn id="273" presetID="22" presetClass="entr" presetSubtype="1" fill="hold" nodeType="clickEffect">
                                  <p:stCondLst>
                                    <p:cond delay="0"/>
                                  </p:stCondLst>
                                  <p:childTnLst>
                                    <p:set>
                                      <p:cBhvr>
                                        <p:cTn id="274" dur="1" fill="hold">
                                          <p:stCondLst>
                                            <p:cond delay="0"/>
                                          </p:stCondLst>
                                        </p:cTn>
                                        <p:tgtEl>
                                          <p:spTgt spid="101410"/>
                                        </p:tgtEl>
                                        <p:attrNameLst>
                                          <p:attrName>style.visibility</p:attrName>
                                        </p:attrNameLst>
                                      </p:cBhvr>
                                      <p:to>
                                        <p:strVal val="visible"/>
                                      </p:to>
                                    </p:set>
                                    <p:animEffect transition="in" filter="wipe(up)">
                                      <p:cBhvr>
                                        <p:cTn id="275" dur="3000"/>
                                        <p:tgtEl>
                                          <p:spTgt spid="101410"/>
                                        </p:tgtEl>
                                      </p:cBhvr>
                                    </p:animEffect>
                                  </p:childTnLst>
                                </p:cTn>
                              </p:par>
                            </p:childTnLst>
                          </p:cTn>
                        </p:par>
                        <p:par>
                          <p:cTn id="276" fill="hold">
                            <p:stCondLst>
                              <p:cond delay="3000"/>
                            </p:stCondLst>
                            <p:childTnLst>
                              <p:par>
                                <p:cTn id="277" presetID="12" presetClass="entr" presetSubtype="4" fill="hold" grpId="0" nodeType="afterEffect">
                                  <p:stCondLst>
                                    <p:cond delay="0"/>
                                  </p:stCondLst>
                                  <p:childTnLst>
                                    <p:set>
                                      <p:cBhvr>
                                        <p:cTn id="278" dur="1" fill="hold">
                                          <p:stCondLst>
                                            <p:cond delay="0"/>
                                          </p:stCondLst>
                                        </p:cTn>
                                        <p:tgtEl>
                                          <p:spTgt spid="83"/>
                                        </p:tgtEl>
                                        <p:attrNameLst>
                                          <p:attrName>style.visibility</p:attrName>
                                        </p:attrNameLst>
                                      </p:cBhvr>
                                      <p:to>
                                        <p:strVal val="visible"/>
                                      </p:to>
                                    </p:set>
                                    <p:animEffect transition="in" filter="slide(fromBottom)">
                                      <p:cBhvr>
                                        <p:cTn id="279" dur="2000"/>
                                        <p:tgtEl>
                                          <p:spTgt spid="83"/>
                                        </p:tgtEl>
                                      </p:cBhvr>
                                    </p:animEffect>
                                  </p:childTnLst>
                                </p:cTn>
                              </p:par>
                            </p:childTnLst>
                          </p:cTn>
                        </p:par>
                        <p:par>
                          <p:cTn id="280" fill="hold">
                            <p:stCondLst>
                              <p:cond delay="5000"/>
                            </p:stCondLst>
                            <p:childTnLst>
                              <p:par>
                                <p:cTn id="281" presetID="22" presetClass="entr" presetSubtype="1" fill="hold" nodeType="afterEffect">
                                  <p:stCondLst>
                                    <p:cond delay="3000"/>
                                  </p:stCondLst>
                                  <p:childTnLst>
                                    <p:set>
                                      <p:cBhvr>
                                        <p:cTn id="282" dur="1" fill="hold">
                                          <p:stCondLst>
                                            <p:cond delay="0"/>
                                          </p:stCondLst>
                                        </p:cTn>
                                        <p:tgtEl>
                                          <p:spTgt spid="101411"/>
                                        </p:tgtEl>
                                        <p:attrNameLst>
                                          <p:attrName>style.visibility</p:attrName>
                                        </p:attrNameLst>
                                      </p:cBhvr>
                                      <p:to>
                                        <p:strVal val="visible"/>
                                      </p:to>
                                    </p:set>
                                    <p:animEffect transition="in" filter="wipe(up)">
                                      <p:cBhvr>
                                        <p:cTn id="283" dur="2000"/>
                                        <p:tgtEl>
                                          <p:spTgt spid="101411"/>
                                        </p:tgtEl>
                                      </p:cBhvr>
                                    </p:animEffect>
                                  </p:childTnLst>
                                </p:cTn>
                              </p:par>
                              <p:par>
                                <p:cTn id="284" presetID="12" presetClass="entr" presetSubtype="4" fill="hold" grpId="0" nodeType="withEffect">
                                  <p:stCondLst>
                                    <p:cond delay="0"/>
                                  </p:stCondLst>
                                  <p:childTnLst>
                                    <p:set>
                                      <p:cBhvr>
                                        <p:cTn id="285" dur="1" fill="hold">
                                          <p:stCondLst>
                                            <p:cond delay="0"/>
                                          </p:stCondLst>
                                        </p:cTn>
                                        <p:tgtEl>
                                          <p:spTgt spid="84"/>
                                        </p:tgtEl>
                                        <p:attrNameLst>
                                          <p:attrName>style.visibility</p:attrName>
                                        </p:attrNameLst>
                                      </p:cBhvr>
                                      <p:to>
                                        <p:strVal val="visible"/>
                                      </p:to>
                                    </p:set>
                                    <p:animEffect transition="in" filter="slide(fromBottom)">
                                      <p:cBhvr>
                                        <p:cTn id="286" dur="2000"/>
                                        <p:tgtEl>
                                          <p:spTgt spid="84"/>
                                        </p:tgtEl>
                                      </p:cBhvr>
                                    </p:animEffect>
                                  </p:childTnLst>
                                </p:cTn>
                              </p:par>
                              <p:par>
                                <p:cTn id="287" presetID="1" presetClass="exit" presetSubtype="0" fill="hold" grpId="1" nodeType="withEffect">
                                  <p:stCondLst>
                                    <p:cond delay="2000"/>
                                  </p:stCondLst>
                                  <p:childTnLst>
                                    <p:set>
                                      <p:cBhvr>
                                        <p:cTn id="288" dur="1" fill="hold">
                                          <p:stCondLst>
                                            <p:cond delay="0"/>
                                          </p:stCondLst>
                                        </p:cTn>
                                        <p:tgtEl>
                                          <p:spTgt spid="83"/>
                                        </p:tgtEl>
                                        <p:attrNameLst>
                                          <p:attrName>style.visibility</p:attrName>
                                        </p:attrNameLst>
                                      </p:cBhvr>
                                      <p:to>
                                        <p:strVal val="hidden"/>
                                      </p:to>
                                    </p:set>
                                  </p:childTnLst>
                                </p:cTn>
                              </p:par>
                              <p:par>
                                <p:cTn id="289" presetID="1" presetClass="entr" presetSubtype="0" fill="hold" grpId="0" nodeType="withEffect">
                                  <p:stCondLst>
                                    <p:cond delay="0"/>
                                  </p:stCondLst>
                                  <p:childTnLst>
                                    <p:set>
                                      <p:cBhvr>
                                        <p:cTn id="290" dur="1" fill="hold">
                                          <p:stCondLst>
                                            <p:cond delay="0"/>
                                          </p:stCondLst>
                                        </p:cTn>
                                        <p:tgtEl>
                                          <p:spTgt spid="64"/>
                                        </p:tgtEl>
                                        <p:attrNameLst>
                                          <p:attrName>style.visibility</p:attrName>
                                        </p:attrNameLst>
                                      </p:cBhvr>
                                      <p:to>
                                        <p:strVal val="visible"/>
                                      </p:to>
                                    </p:set>
                                  </p:childTnLst>
                                </p:cTn>
                              </p:par>
                              <p:par>
                                <p:cTn id="291" presetID="18" presetClass="entr" presetSubtype="12" fill="hold" nodeType="withEffect">
                                  <p:stCondLst>
                                    <p:cond delay="0"/>
                                  </p:stCondLst>
                                  <p:childTnLst>
                                    <p:set>
                                      <p:cBhvr>
                                        <p:cTn id="292" dur="1" fill="hold">
                                          <p:stCondLst>
                                            <p:cond delay="0"/>
                                          </p:stCondLst>
                                        </p:cTn>
                                        <p:tgtEl>
                                          <p:spTgt spid="9"/>
                                        </p:tgtEl>
                                        <p:attrNameLst>
                                          <p:attrName>style.visibility</p:attrName>
                                        </p:attrNameLst>
                                      </p:cBhvr>
                                      <p:to>
                                        <p:strVal val="visible"/>
                                      </p:to>
                                    </p:set>
                                    <p:animEffect transition="in" filter="strips(downLeft)">
                                      <p:cBhvr>
                                        <p:cTn id="293" dur="500"/>
                                        <p:tgtEl>
                                          <p:spTgt spid="9"/>
                                        </p:tgtEl>
                                      </p:cBhvr>
                                    </p:animEffect>
                                  </p:childTnLst>
                                </p:cTn>
                              </p:par>
                              <p:par>
                                <p:cTn id="294" presetID="1" presetClass="exit" presetSubtype="0" fill="hold" nodeType="withEffect">
                                  <p:stCondLst>
                                    <p:cond delay="0"/>
                                  </p:stCondLst>
                                  <p:childTnLst>
                                    <p:set>
                                      <p:cBhvr>
                                        <p:cTn id="295" dur="1" fill="hold">
                                          <p:stCondLst>
                                            <p:cond delay="0"/>
                                          </p:stCondLst>
                                        </p:cTn>
                                        <p:tgtEl>
                                          <p:spTgt spid="5"/>
                                        </p:tgtEl>
                                        <p:attrNameLst>
                                          <p:attrName>style.visibility</p:attrName>
                                        </p:attrNameLst>
                                      </p:cBhvr>
                                      <p:to>
                                        <p:strVal val="hidden"/>
                                      </p:to>
                                    </p:set>
                                  </p:childTnLst>
                                </p:cTn>
                              </p:par>
                              <p:par>
                                <p:cTn id="296" presetID="1" presetClass="exit" presetSubtype="0" fill="hold" nodeType="withEffect">
                                  <p:stCondLst>
                                    <p:cond delay="0"/>
                                  </p:stCondLst>
                                  <p:childTnLst>
                                    <p:set>
                                      <p:cBhvr>
                                        <p:cTn id="297" dur="1" fill="hold">
                                          <p:stCondLst>
                                            <p:cond delay="0"/>
                                          </p:stCondLst>
                                        </p:cTn>
                                        <p:tgtEl>
                                          <p:spTgt spid="6"/>
                                        </p:tgtEl>
                                        <p:attrNameLst>
                                          <p:attrName>style.visibility</p:attrName>
                                        </p:attrNameLst>
                                      </p:cBhvr>
                                      <p:to>
                                        <p:strVal val="hidden"/>
                                      </p:to>
                                    </p:set>
                                  </p:childTnLst>
                                </p:cTn>
                              </p:par>
                              <p:par>
                                <p:cTn id="298" presetID="1" presetClass="exit" presetSubtype="0" fill="hold" nodeType="withEffect">
                                  <p:stCondLst>
                                    <p:cond delay="0"/>
                                  </p:stCondLst>
                                  <p:childTnLst>
                                    <p:set>
                                      <p:cBhvr>
                                        <p:cTn id="299" dur="1" fill="hold">
                                          <p:stCondLst>
                                            <p:cond delay="0"/>
                                          </p:stCondLst>
                                        </p:cTn>
                                        <p:tgtEl>
                                          <p:spTgt spid="7"/>
                                        </p:tgtEl>
                                        <p:attrNameLst>
                                          <p:attrName>style.visibility</p:attrName>
                                        </p:attrNameLst>
                                      </p:cBhvr>
                                      <p:to>
                                        <p:strVal val="hidden"/>
                                      </p:to>
                                    </p:set>
                                  </p:childTnLst>
                                </p:cTn>
                              </p:par>
                              <p:par>
                                <p:cTn id="300" presetID="1" presetClass="exit" presetSubtype="0" fill="hold" nodeType="withEffect">
                                  <p:stCondLst>
                                    <p:cond delay="0"/>
                                  </p:stCondLst>
                                  <p:childTnLst>
                                    <p:set>
                                      <p:cBhvr>
                                        <p:cTn id="301" dur="1" fill="hold">
                                          <p:stCondLst>
                                            <p:cond delay="0"/>
                                          </p:stCondLst>
                                        </p:cTn>
                                        <p:tgtEl>
                                          <p:spTgt spid="8"/>
                                        </p:tgtEl>
                                        <p:attrNameLst>
                                          <p:attrName>style.visibility</p:attrName>
                                        </p:attrNameLst>
                                      </p:cBhvr>
                                      <p:to>
                                        <p:strVal val="hidden"/>
                                      </p:to>
                                    </p:set>
                                  </p:childTnLst>
                                </p:cTn>
                              </p:par>
                              <p:par>
                                <p:cTn id="302" presetID="1" presetClass="exit" presetSubtype="0" fill="hold" nodeType="withEffect">
                                  <p:stCondLst>
                                    <p:cond delay="0"/>
                                  </p:stCondLst>
                                  <p:childTnLst>
                                    <p:set>
                                      <p:cBhvr>
                                        <p:cTn id="303" dur="1" fill="hold">
                                          <p:stCondLst>
                                            <p:cond delay="0"/>
                                          </p:stCondLst>
                                        </p:cTn>
                                        <p:tgtEl>
                                          <p:spTgt spid="10"/>
                                        </p:tgtEl>
                                        <p:attrNameLst>
                                          <p:attrName>style.visibility</p:attrName>
                                        </p:attrNameLst>
                                      </p:cBhvr>
                                      <p:to>
                                        <p:strVal val="hidden"/>
                                      </p:to>
                                    </p:set>
                                  </p:childTnLst>
                                </p:cTn>
                              </p:par>
                              <p:par>
                                <p:cTn id="304" presetID="1" presetClass="exit" presetSubtype="0" fill="hold" nodeType="withEffect">
                                  <p:stCondLst>
                                    <p:cond delay="0"/>
                                  </p:stCondLst>
                                  <p:childTnLst>
                                    <p:set>
                                      <p:cBhvr>
                                        <p:cTn id="305" dur="1" fill="hold">
                                          <p:stCondLst>
                                            <p:cond delay="0"/>
                                          </p:stCondLst>
                                        </p:cTn>
                                        <p:tgtEl>
                                          <p:spTgt spid="11"/>
                                        </p:tgtEl>
                                        <p:attrNameLst>
                                          <p:attrName>style.visibility</p:attrName>
                                        </p:attrNameLst>
                                      </p:cBhvr>
                                      <p:to>
                                        <p:strVal val="hidden"/>
                                      </p:to>
                                    </p:set>
                                  </p:childTnLst>
                                </p:cTn>
                              </p:par>
                              <p:par>
                                <p:cTn id="306" presetID="1" presetClass="exit" presetSubtype="0" fill="hold" nodeType="withEffect">
                                  <p:stCondLst>
                                    <p:cond delay="0"/>
                                  </p:stCondLst>
                                  <p:childTnLst>
                                    <p:set>
                                      <p:cBhvr>
                                        <p:cTn id="307" dur="1" fill="hold">
                                          <p:stCondLst>
                                            <p:cond delay="0"/>
                                          </p:stCondLst>
                                        </p:cTn>
                                        <p:tgtEl>
                                          <p:spTgt spid="12"/>
                                        </p:tgtEl>
                                        <p:attrNameLst>
                                          <p:attrName>style.visibility</p:attrName>
                                        </p:attrNameLst>
                                      </p:cBhvr>
                                      <p:to>
                                        <p:strVal val="hidden"/>
                                      </p:to>
                                    </p:set>
                                  </p:childTnLst>
                                </p:cTn>
                              </p:par>
                              <p:par>
                                <p:cTn id="308" presetID="1" presetClass="exit" presetSubtype="0" fill="hold" nodeType="withEffect">
                                  <p:stCondLst>
                                    <p:cond delay="0"/>
                                  </p:stCondLst>
                                  <p:childTnLst>
                                    <p:set>
                                      <p:cBhvr>
                                        <p:cTn id="309" dur="1" fill="hold">
                                          <p:stCondLst>
                                            <p:cond delay="0"/>
                                          </p:stCondLst>
                                        </p:cTn>
                                        <p:tgtEl>
                                          <p:spTgt spid="4"/>
                                        </p:tgtEl>
                                        <p:attrNameLst>
                                          <p:attrName>style.visibility</p:attrName>
                                        </p:attrNameLst>
                                      </p:cBhvr>
                                      <p:to>
                                        <p:strVal val="hidden"/>
                                      </p:to>
                                    </p:set>
                                  </p:childTnLst>
                                </p:cTn>
                              </p:par>
                            </p:childTnLst>
                          </p:cTn>
                        </p:par>
                      </p:childTnLst>
                    </p:cTn>
                  </p:par>
                  <p:par>
                    <p:cTn id="310" fill="hold">
                      <p:stCondLst>
                        <p:cond delay="indefinite"/>
                      </p:stCondLst>
                      <p:childTnLst>
                        <p:par>
                          <p:cTn id="311" fill="hold">
                            <p:stCondLst>
                              <p:cond delay="0"/>
                            </p:stCondLst>
                            <p:childTnLst>
                              <p:par>
                                <p:cTn id="312" presetID="1" presetClass="exit" presetSubtype="0" fill="hold" nodeType="clickEffect">
                                  <p:stCondLst>
                                    <p:cond delay="0"/>
                                  </p:stCondLst>
                                  <p:childTnLst>
                                    <p:set>
                                      <p:cBhvr>
                                        <p:cTn id="313" dur="1" fill="hold">
                                          <p:stCondLst>
                                            <p:cond delay="0"/>
                                          </p:stCondLst>
                                        </p:cTn>
                                        <p:tgtEl>
                                          <p:spTgt spid="101410"/>
                                        </p:tgtEl>
                                        <p:attrNameLst>
                                          <p:attrName>style.visibility</p:attrName>
                                        </p:attrNameLst>
                                      </p:cBhvr>
                                      <p:to>
                                        <p:strVal val="hidden"/>
                                      </p:to>
                                    </p:set>
                                  </p:childTnLst>
                                </p:cTn>
                              </p:par>
                              <p:par>
                                <p:cTn id="314" presetID="1" presetClass="exit" presetSubtype="0" fill="hold" nodeType="withEffect">
                                  <p:stCondLst>
                                    <p:cond delay="0"/>
                                  </p:stCondLst>
                                  <p:childTnLst>
                                    <p:set>
                                      <p:cBhvr>
                                        <p:cTn id="315" dur="1" fill="hold">
                                          <p:stCondLst>
                                            <p:cond delay="0"/>
                                          </p:stCondLst>
                                        </p:cTn>
                                        <p:tgtEl>
                                          <p:spTgt spid="101411"/>
                                        </p:tgtEl>
                                        <p:attrNameLst>
                                          <p:attrName>style.visibility</p:attrName>
                                        </p:attrNameLst>
                                      </p:cBhvr>
                                      <p:to>
                                        <p:strVal val="hidden"/>
                                      </p:to>
                                    </p:set>
                                  </p:childTnLst>
                                </p:cTn>
                              </p:par>
                              <p:par>
                                <p:cTn id="316" presetID="1" presetClass="exit" presetSubtype="0" fill="hold" grpId="1" nodeType="withEffect">
                                  <p:stCondLst>
                                    <p:cond delay="0"/>
                                  </p:stCondLst>
                                  <p:childTnLst>
                                    <p:set>
                                      <p:cBhvr>
                                        <p:cTn id="317" dur="1" fill="hold">
                                          <p:stCondLst>
                                            <p:cond delay="0"/>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318" restart="whenNotActive" fill="hold" evtFilter="cancelBubble" nodeType="interactiveSeq">
                <p:stCondLst>
                  <p:cond evt="onClick" delay="0">
                    <p:tgtEl>
                      <p:spTgt spid="39"/>
                    </p:tgtEl>
                  </p:cond>
                </p:stCondLst>
                <p:endSync evt="end" delay="0">
                  <p:rtn val="all"/>
                </p:endSync>
                <p:childTnLst>
                  <p:par>
                    <p:cTn id="319" fill="hold">
                      <p:stCondLst>
                        <p:cond delay="0"/>
                      </p:stCondLst>
                      <p:childTnLst>
                        <p:par>
                          <p:cTn id="320" fill="hold">
                            <p:stCondLst>
                              <p:cond delay="0"/>
                            </p:stCondLst>
                            <p:childTnLst>
                              <p:par>
                                <p:cTn id="321" presetID="20" presetClass="entr" presetSubtype="0" fill="hold" grpId="0" nodeType="clickEffect">
                                  <p:stCondLst>
                                    <p:cond delay="0"/>
                                  </p:stCondLst>
                                  <p:childTnLst>
                                    <p:set>
                                      <p:cBhvr>
                                        <p:cTn id="322" dur="1" fill="hold">
                                          <p:stCondLst>
                                            <p:cond delay="0"/>
                                          </p:stCondLst>
                                        </p:cTn>
                                        <p:tgtEl>
                                          <p:spTgt spid="36"/>
                                        </p:tgtEl>
                                        <p:attrNameLst>
                                          <p:attrName>style.visibility</p:attrName>
                                        </p:attrNameLst>
                                      </p:cBhvr>
                                      <p:to>
                                        <p:strVal val="visible"/>
                                      </p:to>
                                    </p:set>
                                    <p:animEffect transition="in" filter="wedge">
                                      <p:cBhvr>
                                        <p:cTn id="323" dur="1000"/>
                                        <p:tgtEl>
                                          <p:spTgt spid="36"/>
                                        </p:tgtEl>
                                      </p:cBhvr>
                                    </p:animEffect>
                                  </p:childTnLst>
                                </p:cTn>
                              </p:par>
                              <p:par>
                                <p:cTn id="324" presetID="1" presetClass="entr" presetSubtype="0" fill="hold" grpId="0" nodeType="withEffect">
                                  <p:stCondLst>
                                    <p:cond delay="0"/>
                                  </p:stCondLst>
                                  <p:childTnLst>
                                    <p:set>
                                      <p:cBhvr>
                                        <p:cTn id="325" dur="1" fill="hold">
                                          <p:stCondLst>
                                            <p:cond delay="0"/>
                                          </p:stCondLst>
                                        </p:cTn>
                                        <p:tgtEl>
                                          <p:spTgt spid="60"/>
                                        </p:tgtEl>
                                        <p:attrNameLst>
                                          <p:attrName>style.visibility</p:attrName>
                                        </p:attrNameLst>
                                      </p:cBhvr>
                                      <p:to>
                                        <p:strVal val="visible"/>
                                      </p:to>
                                    </p:set>
                                  </p:childTnLst>
                                </p:cTn>
                              </p:par>
                            </p:childTnLst>
                          </p:cTn>
                        </p:par>
                        <p:par>
                          <p:cTn id="326" fill="hold">
                            <p:stCondLst>
                              <p:cond delay="1000"/>
                            </p:stCondLst>
                            <p:childTnLst>
                              <p:par>
                                <p:cTn id="327" presetID="20" presetClass="entr" presetSubtype="0" fill="hold" grpId="0" nodeType="afterEffect">
                                  <p:stCondLst>
                                    <p:cond delay="0"/>
                                  </p:stCondLst>
                                  <p:childTnLst>
                                    <p:set>
                                      <p:cBhvr>
                                        <p:cTn id="328" dur="1" fill="hold">
                                          <p:stCondLst>
                                            <p:cond delay="0"/>
                                          </p:stCondLst>
                                        </p:cTn>
                                        <p:tgtEl>
                                          <p:spTgt spid="37"/>
                                        </p:tgtEl>
                                        <p:attrNameLst>
                                          <p:attrName>style.visibility</p:attrName>
                                        </p:attrNameLst>
                                      </p:cBhvr>
                                      <p:to>
                                        <p:strVal val="visible"/>
                                      </p:to>
                                    </p:set>
                                    <p:animEffect transition="in" filter="wedge">
                                      <p:cBhvr>
                                        <p:cTn id="329" dur="1000"/>
                                        <p:tgtEl>
                                          <p:spTgt spid="37"/>
                                        </p:tgtEl>
                                      </p:cBhvr>
                                    </p:animEffect>
                                  </p:childTnLst>
                                </p:cTn>
                              </p:par>
                            </p:childTnLst>
                          </p:cTn>
                        </p:par>
                        <p:par>
                          <p:cTn id="330" fill="hold">
                            <p:stCondLst>
                              <p:cond delay="2000"/>
                            </p:stCondLst>
                            <p:childTnLst>
                              <p:par>
                                <p:cTn id="331" presetID="20" presetClass="entr" presetSubtype="0" fill="hold" grpId="0" nodeType="afterEffect">
                                  <p:stCondLst>
                                    <p:cond delay="0"/>
                                  </p:stCondLst>
                                  <p:childTnLst>
                                    <p:set>
                                      <p:cBhvr>
                                        <p:cTn id="332" dur="1" fill="hold">
                                          <p:stCondLst>
                                            <p:cond delay="0"/>
                                          </p:stCondLst>
                                        </p:cTn>
                                        <p:tgtEl>
                                          <p:spTgt spid="38"/>
                                        </p:tgtEl>
                                        <p:attrNameLst>
                                          <p:attrName>style.visibility</p:attrName>
                                        </p:attrNameLst>
                                      </p:cBhvr>
                                      <p:to>
                                        <p:strVal val="visible"/>
                                      </p:to>
                                    </p:set>
                                    <p:animEffect transition="in" filter="wedge">
                                      <p:cBhvr>
                                        <p:cTn id="333" dur="1000"/>
                                        <p:tgtEl>
                                          <p:spTgt spid="38"/>
                                        </p:tgtEl>
                                      </p:cBhvr>
                                    </p:animEffect>
                                  </p:childTnLst>
                                </p:cTn>
                              </p:par>
                            </p:childTnLst>
                          </p:cTn>
                        </p:par>
                      </p:childTnLst>
                    </p:cTn>
                  </p:par>
                  <p:par>
                    <p:cTn id="334" fill="hold">
                      <p:stCondLst>
                        <p:cond delay="indefinite"/>
                      </p:stCondLst>
                      <p:childTnLst>
                        <p:par>
                          <p:cTn id="335" fill="hold">
                            <p:stCondLst>
                              <p:cond delay="0"/>
                            </p:stCondLst>
                            <p:childTnLst>
                              <p:par>
                                <p:cTn id="336" presetID="1" presetClass="exit" presetSubtype="0" fill="hold" grpId="1" nodeType="clickEffect">
                                  <p:stCondLst>
                                    <p:cond delay="0"/>
                                  </p:stCondLst>
                                  <p:childTnLst>
                                    <p:set>
                                      <p:cBhvr>
                                        <p:cTn id="337" dur="1" fill="hold">
                                          <p:stCondLst>
                                            <p:cond delay="0"/>
                                          </p:stCondLst>
                                        </p:cTn>
                                        <p:tgtEl>
                                          <p:spTgt spid="38"/>
                                        </p:tgtEl>
                                        <p:attrNameLst>
                                          <p:attrName>style.visibility</p:attrName>
                                        </p:attrNameLst>
                                      </p:cBhvr>
                                      <p:to>
                                        <p:strVal val="hidden"/>
                                      </p:to>
                                    </p:set>
                                  </p:childTnLst>
                                </p:cTn>
                              </p:par>
                              <p:par>
                                <p:cTn id="338" presetID="1" presetClass="exit" presetSubtype="0" fill="hold" grpId="1" nodeType="withEffect">
                                  <p:stCondLst>
                                    <p:cond delay="0"/>
                                  </p:stCondLst>
                                  <p:childTnLst>
                                    <p:set>
                                      <p:cBhvr>
                                        <p:cTn id="339" dur="1" fill="hold">
                                          <p:stCondLst>
                                            <p:cond delay="0"/>
                                          </p:stCondLst>
                                        </p:cTn>
                                        <p:tgtEl>
                                          <p:spTgt spid="60"/>
                                        </p:tgtEl>
                                        <p:attrNameLst>
                                          <p:attrName>style.visibility</p:attrName>
                                        </p:attrNameLst>
                                      </p:cBhvr>
                                      <p:to>
                                        <p:strVal val="hidden"/>
                                      </p:to>
                                    </p:set>
                                  </p:childTnLst>
                                </p:cTn>
                              </p:par>
                              <p:par>
                                <p:cTn id="340" presetID="1" presetClass="exit" presetSubtype="0" fill="hold" grpId="1" nodeType="withEffect">
                                  <p:stCondLst>
                                    <p:cond delay="0"/>
                                  </p:stCondLst>
                                  <p:childTnLst>
                                    <p:set>
                                      <p:cBhvr>
                                        <p:cTn id="341" dur="1" fill="hold">
                                          <p:stCondLst>
                                            <p:cond delay="0"/>
                                          </p:stCondLst>
                                        </p:cTn>
                                        <p:tgtEl>
                                          <p:spTgt spid="37"/>
                                        </p:tgtEl>
                                        <p:attrNameLst>
                                          <p:attrName>style.visibility</p:attrName>
                                        </p:attrNameLst>
                                      </p:cBhvr>
                                      <p:to>
                                        <p:strVal val="hidden"/>
                                      </p:to>
                                    </p:set>
                                  </p:childTnLst>
                                </p:cTn>
                              </p:par>
                              <p:par>
                                <p:cTn id="342" presetID="1" presetClass="exit" presetSubtype="0" fill="hold" grpId="1" nodeType="withEffect">
                                  <p:stCondLst>
                                    <p:cond delay="0"/>
                                  </p:stCondLst>
                                  <p:childTnLst>
                                    <p:set>
                                      <p:cBhvr>
                                        <p:cTn id="343"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344" restart="whenNotActive" fill="hold" evtFilter="cancelBubble" nodeType="interactiveSeq">
                <p:stCondLst>
                  <p:cond evt="onClick" delay="0">
                    <p:tgtEl>
                      <p:spTgt spid="40"/>
                    </p:tgtEl>
                  </p:cond>
                </p:stCondLst>
                <p:endSync evt="end" delay="0">
                  <p:rtn val="all"/>
                </p:endSync>
                <p:childTnLst>
                  <p:par>
                    <p:cTn id="345" fill="hold">
                      <p:stCondLst>
                        <p:cond delay="0"/>
                      </p:stCondLst>
                      <p:childTnLst>
                        <p:par>
                          <p:cTn id="346" fill="hold">
                            <p:stCondLst>
                              <p:cond delay="0"/>
                            </p:stCondLst>
                            <p:childTnLst>
                              <p:par>
                                <p:cTn id="347" presetID="22" presetClass="entr" presetSubtype="1" fill="hold" nodeType="clickEffect">
                                  <p:stCondLst>
                                    <p:cond delay="0"/>
                                  </p:stCondLst>
                                  <p:childTnLst>
                                    <p:set>
                                      <p:cBhvr>
                                        <p:cTn id="348" dur="1" fill="hold">
                                          <p:stCondLst>
                                            <p:cond delay="0"/>
                                          </p:stCondLst>
                                        </p:cTn>
                                        <p:tgtEl>
                                          <p:spTgt spid="41"/>
                                        </p:tgtEl>
                                        <p:attrNameLst>
                                          <p:attrName>style.visibility</p:attrName>
                                        </p:attrNameLst>
                                      </p:cBhvr>
                                      <p:to>
                                        <p:strVal val="visible"/>
                                      </p:to>
                                    </p:set>
                                    <p:animEffect transition="in" filter="wipe(up)">
                                      <p:cBhvr>
                                        <p:cTn id="349" dur="1000"/>
                                        <p:tgtEl>
                                          <p:spTgt spid="41"/>
                                        </p:tgtEl>
                                      </p:cBhvr>
                                    </p:animEffect>
                                  </p:childTnLst>
                                </p:cTn>
                              </p:par>
                              <p:par>
                                <p:cTn id="350" presetID="1" presetClass="entr" presetSubtype="0" fill="hold" grpId="0" nodeType="withEffect">
                                  <p:stCondLst>
                                    <p:cond delay="0"/>
                                  </p:stCondLst>
                                  <p:childTnLst>
                                    <p:set>
                                      <p:cBhvr>
                                        <p:cTn id="351" dur="1" fill="hold">
                                          <p:stCondLst>
                                            <p:cond delay="0"/>
                                          </p:stCondLst>
                                        </p:cTn>
                                        <p:tgtEl>
                                          <p:spTgt spid="61"/>
                                        </p:tgtEl>
                                        <p:attrNameLst>
                                          <p:attrName>style.visibility</p:attrName>
                                        </p:attrNameLst>
                                      </p:cBhvr>
                                      <p:to>
                                        <p:strVal val="visible"/>
                                      </p:to>
                                    </p:set>
                                  </p:childTnLst>
                                </p:cTn>
                              </p:par>
                            </p:childTnLst>
                          </p:cTn>
                        </p:par>
                      </p:childTnLst>
                    </p:cTn>
                  </p:par>
                  <p:par>
                    <p:cTn id="352" fill="hold">
                      <p:stCondLst>
                        <p:cond delay="indefinite"/>
                      </p:stCondLst>
                      <p:childTnLst>
                        <p:par>
                          <p:cTn id="353" fill="hold">
                            <p:stCondLst>
                              <p:cond delay="0"/>
                            </p:stCondLst>
                            <p:childTnLst>
                              <p:par>
                                <p:cTn id="354" presetID="1" presetClass="exit" presetSubtype="0" fill="hold" nodeType="clickEffect">
                                  <p:stCondLst>
                                    <p:cond delay="0"/>
                                  </p:stCondLst>
                                  <p:childTnLst>
                                    <p:set>
                                      <p:cBhvr>
                                        <p:cTn id="355" dur="1" fill="hold">
                                          <p:stCondLst>
                                            <p:cond delay="0"/>
                                          </p:stCondLst>
                                        </p:cTn>
                                        <p:tgtEl>
                                          <p:spTgt spid="41"/>
                                        </p:tgtEl>
                                        <p:attrNameLst>
                                          <p:attrName>style.visibility</p:attrName>
                                        </p:attrNameLst>
                                      </p:cBhvr>
                                      <p:to>
                                        <p:strVal val="hidden"/>
                                      </p:to>
                                    </p:set>
                                  </p:childTnLst>
                                </p:cTn>
                              </p:par>
                              <p:par>
                                <p:cTn id="356" presetID="1" presetClass="exit" presetSubtype="0" fill="hold" grpId="1" nodeType="withEffect">
                                  <p:stCondLst>
                                    <p:cond delay="0"/>
                                  </p:stCondLst>
                                  <p:childTnLst>
                                    <p:set>
                                      <p:cBhvr>
                                        <p:cTn id="357" dur="1" fill="hold">
                                          <p:stCondLst>
                                            <p:cond delay="0"/>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358" restart="whenNotActive" fill="hold" evtFilter="cancelBubble" nodeType="interactiveSeq">
                <p:stCondLst>
                  <p:cond evt="onClick" delay="0">
                    <p:tgtEl>
                      <p:spTgt spid="43"/>
                    </p:tgtEl>
                  </p:cond>
                </p:stCondLst>
                <p:endSync evt="end" delay="0">
                  <p:rtn val="all"/>
                </p:endSync>
                <p:childTnLst>
                  <p:par>
                    <p:cTn id="359" fill="hold">
                      <p:stCondLst>
                        <p:cond delay="0"/>
                      </p:stCondLst>
                      <p:childTnLst>
                        <p:par>
                          <p:cTn id="360" fill="hold">
                            <p:stCondLst>
                              <p:cond delay="0"/>
                            </p:stCondLst>
                            <p:childTnLst>
                              <p:par>
                                <p:cTn id="361" presetID="22" presetClass="entr" presetSubtype="1" fill="hold" nodeType="clickEffect">
                                  <p:stCondLst>
                                    <p:cond delay="0"/>
                                  </p:stCondLst>
                                  <p:childTnLst>
                                    <p:set>
                                      <p:cBhvr>
                                        <p:cTn id="362" dur="1" fill="hold">
                                          <p:stCondLst>
                                            <p:cond delay="0"/>
                                          </p:stCondLst>
                                        </p:cTn>
                                        <p:tgtEl>
                                          <p:spTgt spid="42"/>
                                        </p:tgtEl>
                                        <p:attrNameLst>
                                          <p:attrName>style.visibility</p:attrName>
                                        </p:attrNameLst>
                                      </p:cBhvr>
                                      <p:to>
                                        <p:strVal val="visible"/>
                                      </p:to>
                                    </p:set>
                                    <p:animEffect transition="in" filter="wipe(up)">
                                      <p:cBhvr>
                                        <p:cTn id="363" dur="1000"/>
                                        <p:tgtEl>
                                          <p:spTgt spid="42"/>
                                        </p:tgtEl>
                                      </p:cBhvr>
                                    </p:animEffect>
                                  </p:childTnLst>
                                </p:cTn>
                              </p:par>
                              <p:par>
                                <p:cTn id="364" presetID="1" presetClass="entr" presetSubtype="0" fill="hold" grpId="0" nodeType="withEffect">
                                  <p:stCondLst>
                                    <p:cond delay="0"/>
                                  </p:stCondLst>
                                  <p:childTnLst>
                                    <p:set>
                                      <p:cBhvr>
                                        <p:cTn id="365" dur="1" fill="hold">
                                          <p:stCondLst>
                                            <p:cond delay="0"/>
                                          </p:stCondLst>
                                        </p:cTn>
                                        <p:tgtEl>
                                          <p:spTgt spid="62"/>
                                        </p:tgtEl>
                                        <p:attrNameLst>
                                          <p:attrName>style.visibility</p:attrName>
                                        </p:attrNameLst>
                                      </p:cBhvr>
                                      <p:to>
                                        <p:strVal val="visible"/>
                                      </p:to>
                                    </p:set>
                                  </p:childTnLst>
                                </p:cTn>
                              </p:par>
                              <p:par>
                                <p:cTn id="366" presetID="18" presetClass="entr" presetSubtype="12" fill="hold" nodeType="withEffect">
                                  <p:stCondLst>
                                    <p:cond delay="0"/>
                                  </p:stCondLst>
                                  <p:childTnLst>
                                    <p:set>
                                      <p:cBhvr>
                                        <p:cTn id="367" dur="1" fill="hold">
                                          <p:stCondLst>
                                            <p:cond delay="0"/>
                                          </p:stCondLst>
                                        </p:cTn>
                                        <p:tgtEl>
                                          <p:spTgt spid="8"/>
                                        </p:tgtEl>
                                        <p:attrNameLst>
                                          <p:attrName>style.visibility</p:attrName>
                                        </p:attrNameLst>
                                      </p:cBhvr>
                                      <p:to>
                                        <p:strVal val="visible"/>
                                      </p:to>
                                    </p:set>
                                    <p:animEffect transition="in" filter="strips(downLeft)">
                                      <p:cBhvr>
                                        <p:cTn id="368" dur="500"/>
                                        <p:tgtEl>
                                          <p:spTgt spid="8"/>
                                        </p:tgtEl>
                                      </p:cBhvr>
                                    </p:animEffect>
                                  </p:childTnLst>
                                </p:cTn>
                              </p:par>
                              <p:par>
                                <p:cTn id="369" presetID="1" presetClass="exit" presetSubtype="0" fill="hold" nodeType="withEffect">
                                  <p:stCondLst>
                                    <p:cond delay="0"/>
                                  </p:stCondLst>
                                  <p:childTnLst>
                                    <p:set>
                                      <p:cBhvr>
                                        <p:cTn id="370" dur="1" fill="hold">
                                          <p:stCondLst>
                                            <p:cond delay="0"/>
                                          </p:stCondLst>
                                        </p:cTn>
                                        <p:tgtEl>
                                          <p:spTgt spid="5"/>
                                        </p:tgtEl>
                                        <p:attrNameLst>
                                          <p:attrName>style.visibility</p:attrName>
                                        </p:attrNameLst>
                                      </p:cBhvr>
                                      <p:to>
                                        <p:strVal val="hidden"/>
                                      </p:to>
                                    </p:set>
                                  </p:childTnLst>
                                </p:cTn>
                              </p:par>
                              <p:par>
                                <p:cTn id="371" presetID="1" presetClass="exit" presetSubtype="0" fill="hold" nodeType="withEffect">
                                  <p:stCondLst>
                                    <p:cond delay="0"/>
                                  </p:stCondLst>
                                  <p:childTnLst>
                                    <p:set>
                                      <p:cBhvr>
                                        <p:cTn id="372" dur="1" fill="hold">
                                          <p:stCondLst>
                                            <p:cond delay="0"/>
                                          </p:stCondLst>
                                        </p:cTn>
                                        <p:tgtEl>
                                          <p:spTgt spid="6"/>
                                        </p:tgtEl>
                                        <p:attrNameLst>
                                          <p:attrName>style.visibility</p:attrName>
                                        </p:attrNameLst>
                                      </p:cBhvr>
                                      <p:to>
                                        <p:strVal val="hidden"/>
                                      </p:to>
                                    </p:set>
                                  </p:childTnLst>
                                </p:cTn>
                              </p:par>
                              <p:par>
                                <p:cTn id="373" presetID="1" presetClass="exit" presetSubtype="0" fill="hold" nodeType="withEffect">
                                  <p:stCondLst>
                                    <p:cond delay="0"/>
                                  </p:stCondLst>
                                  <p:childTnLst>
                                    <p:set>
                                      <p:cBhvr>
                                        <p:cTn id="374" dur="1" fill="hold">
                                          <p:stCondLst>
                                            <p:cond delay="0"/>
                                          </p:stCondLst>
                                        </p:cTn>
                                        <p:tgtEl>
                                          <p:spTgt spid="7"/>
                                        </p:tgtEl>
                                        <p:attrNameLst>
                                          <p:attrName>style.visibility</p:attrName>
                                        </p:attrNameLst>
                                      </p:cBhvr>
                                      <p:to>
                                        <p:strVal val="hidden"/>
                                      </p:to>
                                    </p:set>
                                  </p:childTnLst>
                                </p:cTn>
                              </p:par>
                              <p:par>
                                <p:cTn id="375" presetID="1" presetClass="exit" presetSubtype="0" fill="hold" nodeType="withEffect">
                                  <p:stCondLst>
                                    <p:cond delay="0"/>
                                  </p:stCondLst>
                                  <p:childTnLst>
                                    <p:set>
                                      <p:cBhvr>
                                        <p:cTn id="376" dur="1" fill="hold">
                                          <p:stCondLst>
                                            <p:cond delay="0"/>
                                          </p:stCondLst>
                                        </p:cTn>
                                        <p:tgtEl>
                                          <p:spTgt spid="9"/>
                                        </p:tgtEl>
                                        <p:attrNameLst>
                                          <p:attrName>style.visibility</p:attrName>
                                        </p:attrNameLst>
                                      </p:cBhvr>
                                      <p:to>
                                        <p:strVal val="hidden"/>
                                      </p:to>
                                    </p:set>
                                  </p:childTnLst>
                                </p:cTn>
                              </p:par>
                              <p:par>
                                <p:cTn id="377" presetID="1" presetClass="exit" presetSubtype="0" fill="hold" nodeType="withEffect">
                                  <p:stCondLst>
                                    <p:cond delay="0"/>
                                  </p:stCondLst>
                                  <p:childTnLst>
                                    <p:set>
                                      <p:cBhvr>
                                        <p:cTn id="378" dur="1" fill="hold">
                                          <p:stCondLst>
                                            <p:cond delay="0"/>
                                          </p:stCondLst>
                                        </p:cTn>
                                        <p:tgtEl>
                                          <p:spTgt spid="10"/>
                                        </p:tgtEl>
                                        <p:attrNameLst>
                                          <p:attrName>style.visibility</p:attrName>
                                        </p:attrNameLst>
                                      </p:cBhvr>
                                      <p:to>
                                        <p:strVal val="hidden"/>
                                      </p:to>
                                    </p:set>
                                  </p:childTnLst>
                                </p:cTn>
                              </p:par>
                              <p:par>
                                <p:cTn id="379" presetID="1" presetClass="exit" presetSubtype="0" fill="hold" nodeType="withEffect">
                                  <p:stCondLst>
                                    <p:cond delay="0"/>
                                  </p:stCondLst>
                                  <p:childTnLst>
                                    <p:set>
                                      <p:cBhvr>
                                        <p:cTn id="380" dur="1" fill="hold">
                                          <p:stCondLst>
                                            <p:cond delay="0"/>
                                          </p:stCondLst>
                                        </p:cTn>
                                        <p:tgtEl>
                                          <p:spTgt spid="11"/>
                                        </p:tgtEl>
                                        <p:attrNameLst>
                                          <p:attrName>style.visibility</p:attrName>
                                        </p:attrNameLst>
                                      </p:cBhvr>
                                      <p:to>
                                        <p:strVal val="hidden"/>
                                      </p:to>
                                    </p:set>
                                  </p:childTnLst>
                                </p:cTn>
                              </p:par>
                              <p:par>
                                <p:cTn id="381" presetID="1" presetClass="exit" presetSubtype="0" fill="hold" nodeType="withEffect">
                                  <p:stCondLst>
                                    <p:cond delay="0"/>
                                  </p:stCondLst>
                                  <p:childTnLst>
                                    <p:set>
                                      <p:cBhvr>
                                        <p:cTn id="382" dur="1" fill="hold">
                                          <p:stCondLst>
                                            <p:cond delay="0"/>
                                          </p:stCondLst>
                                        </p:cTn>
                                        <p:tgtEl>
                                          <p:spTgt spid="12"/>
                                        </p:tgtEl>
                                        <p:attrNameLst>
                                          <p:attrName>style.visibility</p:attrName>
                                        </p:attrNameLst>
                                      </p:cBhvr>
                                      <p:to>
                                        <p:strVal val="hidden"/>
                                      </p:to>
                                    </p:set>
                                  </p:childTnLst>
                                </p:cTn>
                              </p:par>
                              <p:par>
                                <p:cTn id="383" presetID="1" presetClass="exit" presetSubtype="0" fill="hold" nodeType="withEffect">
                                  <p:stCondLst>
                                    <p:cond delay="0"/>
                                  </p:stCondLst>
                                  <p:childTnLst>
                                    <p:set>
                                      <p:cBhvr>
                                        <p:cTn id="384" dur="1" fill="hold">
                                          <p:stCondLst>
                                            <p:cond delay="0"/>
                                          </p:stCondLst>
                                        </p:cTn>
                                        <p:tgtEl>
                                          <p:spTgt spid="4"/>
                                        </p:tgtEl>
                                        <p:attrNameLst>
                                          <p:attrName>style.visibility</p:attrName>
                                        </p:attrNameLst>
                                      </p:cBhvr>
                                      <p:to>
                                        <p:strVal val="hidden"/>
                                      </p:to>
                                    </p:set>
                                  </p:childTnLst>
                                </p:cTn>
                              </p:par>
                            </p:childTnLst>
                          </p:cTn>
                        </p:par>
                      </p:childTnLst>
                    </p:cTn>
                  </p:par>
                  <p:par>
                    <p:cTn id="385" fill="hold">
                      <p:stCondLst>
                        <p:cond delay="indefinite"/>
                      </p:stCondLst>
                      <p:childTnLst>
                        <p:par>
                          <p:cTn id="386" fill="hold">
                            <p:stCondLst>
                              <p:cond delay="0"/>
                            </p:stCondLst>
                            <p:childTnLst>
                              <p:par>
                                <p:cTn id="387" presetID="1" presetClass="exit" presetSubtype="0" fill="hold" nodeType="clickEffect">
                                  <p:stCondLst>
                                    <p:cond delay="0"/>
                                  </p:stCondLst>
                                  <p:childTnLst>
                                    <p:set>
                                      <p:cBhvr>
                                        <p:cTn id="388" dur="1" fill="hold">
                                          <p:stCondLst>
                                            <p:cond delay="0"/>
                                          </p:stCondLst>
                                        </p:cTn>
                                        <p:tgtEl>
                                          <p:spTgt spid="42"/>
                                        </p:tgtEl>
                                        <p:attrNameLst>
                                          <p:attrName>style.visibility</p:attrName>
                                        </p:attrNameLst>
                                      </p:cBhvr>
                                      <p:to>
                                        <p:strVal val="hidden"/>
                                      </p:to>
                                    </p:set>
                                  </p:childTnLst>
                                </p:cTn>
                              </p:par>
                              <p:par>
                                <p:cTn id="389" presetID="1" presetClass="exit" presetSubtype="0" fill="hold" grpId="1" nodeType="withEffect">
                                  <p:stCondLst>
                                    <p:cond delay="0"/>
                                  </p:stCondLst>
                                  <p:childTnLst>
                                    <p:set>
                                      <p:cBhvr>
                                        <p:cTn id="390" dur="1" fill="hold">
                                          <p:stCondLst>
                                            <p:cond delay="0"/>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391" restart="whenNotActive" fill="hold" evtFilter="cancelBubble" nodeType="interactiveSeq">
                <p:stCondLst>
                  <p:cond evt="onClick" delay="0">
                    <p:tgtEl>
                      <p:spTgt spid="44"/>
                    </p:tgtEl>
                  </p:cond>
                </p:stCondLst>
                <p:endSync evt="end" delay="0">
                  <p:rtn val="all"/>
                </p:endSync>
                <p:childTnLst>
                  <p:par>
                    <p:cTn id="392" fill="hold">
                      <p:stCondLst>
                        <p:cond delay="0"/>
                      </p:stCondLst>
                      <p:childTnLst>
                        <p:par>
                          <p:cTn id="393" fill="hold">
                            <p:stCondLst>
                              <p:cond delay="0"/>
                            </p:stCondLst>
                            <p:childTnLst>
                              <p:par>
                                <p:cTn id="394" presetID="22" presetClass="entr" presetSubtype="1" fill="hold" nodeType="clickEffect">
                                  <p:stCondLst>
                                    <p:cond delay="0"/>
                                  </p:stCondLst>
                                  <p:childTnLst>
                                    <p:set>
                                      <p:cBhvr>
                                        <p:cTn id="395" dur="1" fill="hold">
                                          <p:stCondLst>
                                            <p:cond delay="0"/>
                                          </p:stCondLst>
                                        </p:cTn>
                                        <p:tgtEl>
                                          <p:spTgt spid="45"/>
                                        </p:tgtEl>
                                        <p:attrNameLst>
                                          <p:attrName>style.visibility</p:attrName>
                                        </p:attrNameLst>
                                      </p:cBhvr>
                                      <p:to>
                                        <p:strVal val="visible"/>
                                      </p:to>
                                    </p:set>
                                    <p:animEffect transition="in" filter="wipe(up)">
                                      <p:cBhvr>
                                        <p:cTn id="396" dur="1000"/>
                                        <p:tgtEl>
                                          <p:spTgt spid="45"/>
                                        </p:tgtEl>
                                      </p:cBhvr>
                                    </p:animEffect>
                                  </p:childTnLst>
                                </p:cTn>
                              </p:par>
                              <p:par>
                                <p:cTn id="397" presetID="1" presetClass="entr" presetSubtype="0" fill="hold" grpId="0" nodeType="withEffect">
                                  <p:stCondLst>
                                    <p:cond delay="0"/>
                                  </p:stCondLst>
                                  <p:childTnLst>
                                    <p:set>
                                      <p:cBhvr>
                                        <p:cTn id="398" dur="1" fill="hold">
                                          <p:stCondLst>
                                            <p:cond delay="0"/>
                                          </p:stCondLst>
                                        </p:cTn>
                                        <p:tgtEl>
                                          <p:spTgt spid="63"/>
                                        </p:tgtEl>
                                        <p:attrNameLst>
                                          <p:attrName>style.visibility</p:attrName>
                                        </p:attrNameLst>
                                      </p:cBhvr>
                                      <p:to>
                                        <p:strVal val="visible"/>
                                      </p:to>
                                    </p:set>
                                  </p:childTnLst>
                                </p:cTn>
                              </p:par>
                              <p:par>
                                <p:cTn id="399" presetID="18" presetClass="entr" presetSubtype="12" fill="hold" nodeType="withEffect">
                                  <p:stCondLst>
                                    <p:cond delay="0"/>
                                  </p:stCondLst>
                                  <p:childTnLst>
                                    <p:set>
                                      <p:cBhvr>
                                        <p:cTn id="400" dur="1" fill="hold">
                                          <p:stCondLst>
                                            <p:cond delay="0"/>
                                          </p:stCondLst>
                                        </p:cTn>
                                        <p:tgtEl>
                                          <p:spTgt spid="11"/>
                                        </p:tgtEl>
                                        <p:attrNameLst>
                                          <p:attrName>style.visibility</p:attrName>
                                        </p:attrNameLst>
                                      </p:cBhvr>
                                      <p:to>
                                        <p:strVal val="visible"/>
                                      </p:to>
                                    </p:set>
                                    <p:animEffect transition="in" filter="strips(downLeft)">
                                      <p:cBhvr>
                                        <p:cTn id="401" dur="500"/>
                                        <p:tgtEl>
                                          <p:spTgt spid="11"/>
                                        </p:tgtEl>
                                      </p:cBhvr>
                                    </p:animEffect>
                                  </p:childTnLst>
                                </p:cTn>
                              </p:par>
                              <p:par>
                                <p:cTn id="402" presetID="1" presetClass="exit" presetSubtype="0" fill="hold" nodeType="withEffect">
                                  <p:stCondLst>
                                    <p:cond delay="0"/>
                                  </p:stCondLst>
                                  <p:childTnLst>
                                    <p:set>
                                      <p:cBhvr>
                                        <p:cTn id="403" dur="1" fill="hold">
                                          <p:stCondLst>
                                            <p:cond delay="0"/>
                                          </p:stCondLst>
                                        </p:cTn>
                                        <p:tgtEl>
                                          <p:spTgt spid="5"/>
                                        </p:tgtEl>
                                        <p:attrNameLst>
                                          <p:attrName>style.visibility</p:attrName>
                                        </p:attrNameLst>
                                      </p:cBhvr>
                                      <p:to>
                                        <p:strVal val="hidden"/>
                                      </p:to>
                                    </p:set>
                                  </p:childTnLst>
                                </p:cTn>
                              </p:par>
                              <p:par>
                                <p:cTn id="404" presetID="1" presetClass="exit" presetSubtype="0" fill="hold" nodeType="withEffect">
                                  <p:stCondLst>
                                    <p:cond delay="0"/>
                                  </p:stCondLst>
                                  <p:childTnLst>
                                    <p:set>
                                      <p:cBhvr>
                                        <p:cTn id="405" dur="1" fill="hold">
                                          <p:stCondLst>
                                            <p:cond delay="0"/>
                                          </p:stCondLst>
                                        </p:cTn>
                                        <p:tgtEl>
                                          <p:spTgt spid="6"/>
                                        </p:tgtEl>
                                        <p:attrNameLst>
                                          <p:attrName>style.visibility</p:attrName>
                                        </p:attrNameLst>
                                      </p:cBhvr>
                                      <p:to>
                                        <p:strVal val="hidden"/>
                                      </p:to>
                                    </p:set>
                                  </p:childTnLst>
                                </p:cTn>
                              </p:par>
                              <p:par>
                                <p:cTn id="406" presetID="1" presetClass="exit" presetSubtype="0" fill="hold" nodeType="withEffect">
                                  <p:stCondLst>
                                    <p:cond delay="0"/>
                                  </p:stCondLst>
                                  <p:childTnLst>
                                    <p:set>
                                      <p:cBhvr>
                                        <p:cTn id="407" dur="1" fill="hold">
                                          <p:stCondLst>
                                            <p:cond delay="0"/>
                                          </p:stCondLst>
                                        </p:cTn>
                                        <p:tgtEl>
                                          <p:spTgt spid="7"/>
                                        </p:tgtEl>
                                        <p:attrNameLst>
                                          <p:attrName>style.visibility</p:attrName>
                                        </p:attrNameLst>
                                      </p:cBhvr>
                                      <p:to>
                                        <p:strVal val="hidden"/>
                                      </p:to>
                                    </p:set>
                                  </p:childTnLst>
                                </p:cTn>
                              </p:par>
                              <p:par>
                                <p:cTn id="408" presetID="1" presetClass="exit" presetSubtype="0" fill="hold" nodeType="withEffect">
                                  <p:stCondLst>
                                    <p:cond delay="0"/>
                                  </p:stCondLst>
                                  <p:childTnLst>
                                    <p:set>
                                      <p:cBhvr>
                                        <p:cTn id="409" dur="1" fill="hold">
                                          <p:stCondLst>
                                            <p:cond delay="0"/>
                                          </p:stCondLst>
                                        </p:cTn>
                                        <p:tgtEl>
                                          <p:spTgt spid="8"/>
                                        </p:tgtEl>
                                        <p:attrNameLst>
                                          <p:attrName>style.visibility</p:attrName>
                                        </p:attrNameLst>
                                      </p:cBhvr>
                                      <p:to>
                                        <p:strVal val="hidden"/>
                                      </p:to>
                                    </p:set>
                                  </p:childTnLst>
                                </p:cTn>
                              </p:par>
                              <p:par>
                                <p:cTn id="410" presetID="1" presetClass="exit" presetSubtype="0" fill="hold" nodeType="withEffect">
                                  <p:stCondLst>
                                    <p:cond delay="0"/>
                                  </p:stCondLst>
                                  <p:childTnLst>
                                    <p:set>
                                      <p:cBhvr>
                                        <p:cTn id="411" dur="1" fill="hold">
                                          <p:stCondLst>
                                            <p:cond delay="0"/>
                                          </p:stCondLst>
                                        </p:cTn>
                                        <p:tgtEl>
                                          <p:spTgt spid="9"/>
                                        </p:tgtEl>
                                        <p:attrNameLst>
                                          <p:attrName>style.visibility</p:attrName>
                                        </p:attrNameLst>
                                      </p:cBhvr>
                                      <p:to>
                                        <p:strVal val="hidden"/>
                                      </p:to>
                                    </p:set>
                                  </p:childTnLst>
                                </p:cTn>
                              </p:par>
                              <p:par>
                                <p:cTn id="412" presetID="1" presetClass="exit" presetSubtype="0" fill="hold" nodeType="withEffect">
                                  <p:stCondLst>
                                    <p:cond delay="0"/>
                                  </p:stCondLst>
                                  <p:childTnLst>
                                    <p:set>
                                      <p:cBhvr>
                                        <p:cTn id="413" dur="1" fill="hold">
                                          <p:stCondLst>
                                            <p:cond delay="0"/>
                                          </p:stCondLst>
                                        </p:cTn>
                                        <p:tgtEl>
                                          <p:spTgt spid="10"/>
                                        </p:tgtEl>
                                        <p:attrNameLst>
                                          <p:attrName>style.visibility</p:attrName>
                                        </p:attrNameLst>
                                      </p:cBhvr>
                                      <p:to>
                                        <p:strVal val="hidden"/>
                                      </p:to>
                                    </p:set>
                                  </p:childTnLst>
                                </p:cTn>
                              </p:par>
                              <p:par>
                                <p:cTn id="414" presetID="1" presetClass="exit" presetSubtype="0" fill="hold" nodeType="withEffect">
                                  <p:stCondLst>
                                    <p:cond delay="0"/>
                                  </p:stCondLst>
                                  <p:childTnLst>
                                    <p:set>
                                      <p:cBhvr>
                                        <p:cTn id="415" dur="1" fill="hold">
                                          <p:stCondLst>
                                            <p:cond delay="0"/>
                                          </p:stCondLst>
                                        </p:cTn>
                                        <p:tgtEl>
                                          <p:spTgt spid="12"/>
                                        </p:tgtEl>
                                        <p:attrNameLst>
                                          <p:attrName>style.visibility</p:attrName>
                                        </p:attrNameLst>
                                      </p:cBhvr>
                                      <p:to>
                                        <p:strVal val="hidden"/>
                                      </p:to>
                                    </p:set>
                                  </p:childTnLst>
                                </p:cTn>
                              </p:par>
                              <p:par>
                                <p:cTn id="416" presetID="1" presetClass="exit" presetSubtype="0" fill="hold" nodeType="withEffect">
                                  <p:stCondLst>
                                    <p:cond delay="0"/>
                                  </p:stCondLst>
                                  <p:childTnLst>
                                    <p:set>
                                      <p:cBhvr>
                                        <p:cTn id="417" dur="1" fill="hold">
                                          <p:stCondLst>
                                            <p:cond delay="0"/>
                                          </p:stCondLst>
                                        </p:cTn>
                                        <p:tgtEl>
                                          <p:spTgt spid="4"/>
                                        </p:tgtEl>
                                        <p:attrNameLst>
                                          <p:attrName>style.visibility</p:attrName>
                                        </p:attrNameLst>
                                      </p:cBhvr>
                                      <p:to>
                                        <p:strVal val="hidden"/>
                                      </p:to>
                                    </p:set>
                                  </p:childTnLst>
                                </p:cTn>
                              </p:par>
                            </p:childTnLst>
                          </p:cTn>
                        </p:par>
                        <p:par>
                          <p:cTn id="418" fill="hold">
                            <p:stCondLst>
                              <p:cond delay="1500"/>
                            </p:stCondLst>
                            <p:childTnLst>
                              <p:par>
                                <p:cTn id="419" presetID="10" presetClass="exit" presetSubtype="0" fill="hold" nodeType="afterEffect">
                                  <p:stCondLst>
                                    <p:cond delay="0"/>
                                  </p:stCondLst>
                                  <p:childTnLst>
                                    <p:animEffect transition="out" filter="fade">
                                      <p:cBhvr>
                                        <p:cTn id="420" dur="500"/>
                                        <p:tgtEl>
                                          <p:spTgt spid="45"/>
                                        </p:tgtEl>
                                      </p:cBhvr>
                                    </p:animEffect>
                                    <p:set>
                                      <p:cBhvr>
                                        <p:cTn id="421" dur="1" fill="hold">
                                          <p:stCondLst>
                                            <p:cond delay="499"/>
                                          </p:stCondLst>
                                        </p:cTn>
                                        <p:tgtEl>
                                          <p:spTgt spid="45"/>
                                        </p:tgtEl>
                                        <p:attrNameLst>
                                          <p:attrName>style.visibility</p:attrName>
                                        </p:attrNameLst>
                                      </p:cBhvr>
                                      <p:to>
                                        <p:strVal val="hidden"/>
                                      </p:to>
                                    </p:set>
                                  </p:childTnLst>
                                </p:cTn>
                              </p:par>
                            </p:childTnLst>
                          </p:cTn>
                        </p:par>
                        <p:par>
                          <p:cTn id="422" fill="hold">
                            <p:stCondLst>
                              <p:cond delay="2000"/>
                            </p:stCondLst>
                            <p:childTnLst>
                              <p:par>
                                <p:cTn id="423" presetID="10" presetClass="entr" presetSubtype="0" fill="hold" nodeType="afterEffect">
                                  <p:stCondLst>
                                    <p:cond delay="0"/>
                                  </p:stCondLst>
                                  <p:childTnLst>
                                    <p:set>
                                      <p:cBhvr>
                                        <p:cTn id="424" dur="1" fill="hold">
                                          <p:stCondLst>
                                            <p:cond delay="0"/>
                                          </p:stCondLst>
                                        </p:cTn>
                                        <p:tgtEl>
                                          <p:spTgt spid="45"/>
                                        </p:tgtEl>
                                        <p:attrNameLst>
                                          <p:attrName>style.visibility</p:attrName>
                                        </p:attrNameLst>
                                      </p:cBhvr>
                                      <p:to>
                                        <p:strVal val="visible"/>
                                      </p:to>
                                    </p:set>
                                    <p:animEffect transition="in" filter="fade">
                                      <p:cBhvr>
                                        <p:cTn id="425" dur="500"/>
                                        <p:tgtEl>
                                          <p:spTgt spid="45"/>
                                        </p:tgtEl>
                                      </p:cBhvr>
                                    </p:animEffect>
                                  </p:childTnLst>
                                </p:cTn>
                              </p:par>
                            </p:childTnLst>
                          </p:cTn>
                        </p:par>
                      </p:childTnLst>
                    </p:cTn>
                  </p:par>
                  <p:par>
                    <p:cTn id="426" fill="hold">
                      <p:stCondLst>
                        <p:cond delay="indefinite"/>
                      </p:stCondLst>
                      <p:childTnLst>
                        <p:par>
                          <p:cTn id="427" fill="hold">
                            <p:stCondLst>
                              <p:cond delay="0"/>
                            </p:stCondLst>
                            <p:childTnLst>
                              <p:par>
                                <p:cTn id="428" presetID="1" presetClass="exit" presetSubtype="0" fill="hold" nodeType="clickEffect">
                                  <p:stCondLst>
                                    <p:cond delay="0"/>
                                  </p:stCondLst>
                                  <p:childTnLst>
                                    <p:set>
                                      <p:cBhvr>
                                        <p:cTn id="429" dur="1" fill="hold">
                                          <p:stCondLst>
                                            <p:cond delay="0"/>
                                          </p:stCondLst>
                                        </p:cTn>
                                        <p:tgtEl>
                                          <p:spTgt spid="45"/>
                                        </p:tgtEl>
                                        <p:attrNameLst>
                                          <p:attrName>style.visibility</p:attrName>
                                        </p:attrNameLst>
                                      </p:cBhvr>
                                      <p:to>
                                        <p:strVal val="hidden"/>
                                      </p:to>
                                    </p:set>
                                  </p:childTnLst>
                                </p:cTn>
                              </p:par>
                              <p:par>
                                <p:cTn id="430" presetID="1" presetClass="exit" presetSubtype="0" fill="hold" grpId="1" nodeType="withEffect">
                                  <p:stCondLst>
                                    <p:cond delay="0"/>
                                  </p:stCondLst>
                                  <p:childTnLst>
                                    <p:set>
                                      <p:cBhvr>
                                        <p:cTn id="431" dur="1" fill="hold">
                                          <p:stCondLst>
                                            <p:cond delay="0"/>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432" restart="whenNotActive" fill="hold" evtFilter="cancelBubble" nodeType="interactiveSeq">
                <p:stCondLst>
                  <p:cond evt="onClick" delay="0">
                    <p:tgtEl>
                      <p:spTgt spid="80"/>
                    </p:tgtEl>
                  </p:cond>
                </p:stCondLst>
                <p:endSync evt="end" delay="0">
                  <p:rtn val="all"/>
                </p:endSync>
                <p:childTnLst>
                  <p:par>
                    <p:cTn id="433" fill="hold">
                      <p:stCondLst>
                        <p:cond delay="0"/>
                      </p:stCondLst>
                      <p:childTnLst>
                        <p:par>
                          <p:cTn id="434" fill="hold">
                            <p:stCondLst>
                              <p:cond delay="0"/>
                            </p:stCondLst>
                            <p:childTnLst>
                              <p:par>
                                <p:cTn id="435" presetID="1" presetClass="entr" presetSubtype="0" fill="hold" grpId="0" nodeType="withEffect">
                                  <p:stCondLst>
                                    <p:cond delay="0"/>
                                  </p:stCondLst>
                                  <p:childTnLst>
                                    <p:set>
                                      <p:cBhvr>
                                        <p:cTn id="436" dur="1" fill="hold">
                                          <p:stCondLst>
                                            <p:cond delay="0"/>
                                          </p:stCondLst>
                                        </p:cTn>
                                        <p:tgtEl>
                                          <p:spTgt spid="81"/>
                                        </p:tgtEl>
                                        <p:attrNameLst>
                                          <p:attrName>style.visibility</p:attrName>
                                        </p:attrNameLst>
                                      </p:cBhvr>
                                      <p:to>
                                        <p:strVal val="visible"/>
                                      </p:to>
                                    </p:set>
                                  </p:childTnLst>
                                </p:cTn>
                              </p:par>
                              <p:par>
                                <p:cTn id="437" presetID="22" presetClass="entr" presetSubtype="1" fill="hold" nodeType="withEffect">
                                  <p:stCondLst>
                                    <p:cond delay="0"/>
                                  </p:stCondLst>
                                  <p:childTnLst>
                                    <p:set>
                                      <p:cBhvr>
                                        <p:cTn id="438" dur="1" fill="hold">
                                          <p:stCondLst>
                                            <p:cond delay="0"/>
                                          </p:stCondLst>
                                        </p:cTn>
                                        <p:tgtEl>
                                          <p:spTgt spid="101421"/>
                                        </p:tgtEl>
                                        <p:attrNameLst>
                                          <p:attrName>style.visibility</p:attrName>
                                        </p:attrNameLst>
                                      </p:cBhvr>
                                      <p:to>
                                        <p:strVal val="visible"/>
                                      </p:to>
                                    </p:set>
                                    <p:animEffect transition="in" filter="wipe(up)">
                                      <p:cBhvr>
                                        <p:cTn id="439" dur="1000"/>
                                        <p:tgtEl>
                                          <p:spTgt spid="101421"/>
                                        </p:tgtEl>
                                      </p:cBhvr>
                                    </p:animEffect>
                                  </p:childTnLst>
                                </p:cTn>
                              </p:par>
                              <p:par>
                                <p:cTn id="440" presetID="18" presetClass="entr" presetSubtype="12" fill="hold" nodeType="withEffect">
                                  <p:stCondLst>
                                    <p:cond delay="0"/>
                                  </p:stCondLst>
                                  <p:childTnLst>
                                    <p:set>
                                      <p:cBhvr>
                                        <p:cTn id="441" dur="1" fill="hold">
                                          <p:stCondLst>
                                            <p:cond delay="0"/>
                                          </p:stCondLst>
                                        </p:cTn>
                                        <p:tgtEl>
                                          <p:spTgt spid="7"/>
                                        </p:tgtEl>
                                        <p:attrNameLst>
                                          <p:attrName>style.visibility</p:attrName>
                                        </p:attrNameLst>
                                      </p:cBhvr>
                                      <p:to>
                                        <p:strVal val="visible"/>
                                      </p:to>
                                    </p:set>
                                    <p:animEffect transition="in" filter="strips(downLeft)">
                                      <p:cBhvr>
                                        <p:cTn id="442" dur="500"/>
                                        <p:tgtEl>
                                          <p:spTgt spid="7"/>
                                        </p:tgtEl>
                                      </p:cBhvr>
                                    </p:animEffect>
                                  </p:childTnLst>
                                </p:cTn>
                              </p:par>
                              <p:par>
                                <p:cTn id="443" presetID="1" presetClass="exit" presetSubtype="0" fill="hold" nodeType="withEffect">
                                  <p:stCondLst>
                                    <p:cond delay="0"/>
                                  </p:stCondLst>
                                  <p:childTnLst>
                                    <p:set>
                                      <p:cBhvr>
                                        <p:cTn id="444" dur="1" fill="hold">
                                          <p:stCondLst>
                                            <p:cond delay="0"/>
                                          </p:stCondLst>
                                        </p:cTn>
                                        <p:tgtEl>
                                          <p:spTgt spid="5"/>
                                        </p:tgtEl>
                                        <p:attrNameLst>
                                          <p:attrName>style.visibility</p:attrName>
                                        </p:attrNameLst>
                                      </p:cBhvr>
                                      <p:to>
                                        <p:strVal val="hidden"/>
                                      </p:to>
                                    </p:set>
                                  </p:childTnLst>
                                </p:cTn>
                              </p:par>
                              <p:par>
                                <p:cTn id="445" presetID="1" presetClass="exit" presetSubtype="0" fill="hold" nodeType="withEffect">
                                  <p:stCondLst>
                                    <p:cond delay="0"/>
                                  </p:stCondLst>
                                  <p:childTnLst>
                                    <p:set>
                                      <p:cBhvr>
                                        <p:cTn id="446" dur="1" fill="hold">
                                          <p:stCondLst>
                                            <p:cond delay="0"/>
                                          </p:stCondLst>
                                        </p:cTn>
                                        <p:tgtEl>
                                          <p:spTgt spid="6"/>
                                        </p:tgtEl>
                                        <p:attrNameLst>
                                          <p:attrName>style.visibility</p:attrName>
                                        </p:attrNameLst>
                                      </p:cBhvr>
                                      <p:to>
                                        <p:strVal val="hidden"/>
                                      </p:to>
                                    </p:set>
                                  </p:childTnLst>
                                </p:cTn>
                              </p:par>
                              <p:par>
                                <p:cTn id="447" presetID="1" presetClass="exit" presetSubtype="0" fill="hold" nodeType="withEffect">
                                  <p:stCondLst>
                                    <p:cond delay="0"/>
                                  </p:stCondLst>
                                  <p:childTnLst>
                                    <p:set>
                                      <p:cBhvr>
                                        <p:cTn id="448" dur="1" fill="hold">
                                          <p:stCondLst>
                                            <p:cond delay="0"/>
                                          </p:stCondLst>
                                        </p:cTn>
                                        <p:tgtEl>
                                          <p:spTgt spid="8"/>
                                        </p:tgtEl>
                                        <p:attrNameLst>
                                          <p:attrName>style.visibility</p:attrName>
                                        </p:attrNameLst>
                                      </p:cBhvr>
                                      <p:to>
                                        <p:strVal val="hidden"/>
                                      </p:to>
                                    </p:set>
                                  </p:childTnLst>
                                </p:cTn>
                              </p:par>
                              <p:par>
                                <p:cTn id="449" presetID="1" presetClass="exit" presetSubtype="0" fill="hold" nodeType="withEffect">
                                  <p:stCondLst>
                                    <p:cond delay="0"/>
                                  </p:stCondLst>
                                  <p:childTnLst>
                                    <p:set>
                                      <p:cBhvr>
                                        <p:cTn id="450" dur="1" fill="hold">
                                          <p:stCondLst>
                                            <p:cond delay="0"/>
                                          </p:stCondLst>
                                        </p:cTn>
                                        <p:tgtEl>
                                          <p:spTgt spid="9"/>
                                        </p:tgtEl>
                                        <p:attrNameLst>
                                          <p:attrName>style.visibility</p:attrName>
                                        </p:attrNameLst>
                                      </p:cBhvr>
                                      <p:to>
                                        <p:strVal val="hidden"/>
                                      </p:to>
                                    </p:set>
                                  </p:childTnLst>
                                </p:cTn>
                              </p:par>
                              <p:par>
                                <p:cTn id="451" presetID="1" presetClass="exit" presetSubtype="0" fill="hold" nodeType="withEffect">
                                  <p:stCondLst>
                                    <p:cond delay="0"/>
                                  </p:stCondLst>
                                  <p:childTnLst>
                                    <p:set>
                                      <p:cBhvr>
                                        <p:cTn id="452" dur="1" fill="hold">
                                          <p:stCondLst>
                                            <p:cond delay="0"/>
                                          </p:stCondLst>
                                        </p:cTn>
                                        <p:tgtEl>
                                          <p:spTgt spid="10"/>
                                        </p:tgtEl>
                                        <p:attrNameLst>
                                          <p:attrName>style.visibility</p:attrName>
                                        </p:attrNameLst>
                                      </p:cBhvr>
                                      <p:to>
                                        <p:strVal val="hidden"/>
                                      </p:to>
                                    </p:set>
                                  </p:childTnLst>
                                </p:cTn>
                              </p:par>
                              <p:par>
                                <p:cTn id="453" presetID="1" presetClass="exit" presetSubtype="0" fill="hold" nodeType="withEffect">
                                  <p:stCondLst>
                                    <p:cond delay="0"/>
                                  </p:stCondLst>
                                  <p:childTnLst>
                                    <p:set>
                                      <p:cBhvr>
                                        <p:cTn id="454" dur="1" fill="hold">
                                          <p:stCondLst>
                                            <p:cond delay="0"/>
                                          </p:stCondLst>
                                        </p:cTn>
                                        <p:tgtEl>
                                          <p:spTgt spid="11"/>
                                        </p:tgtEl>
                                        <p:attrNameLst>
                                          <p:attrName>style.visibility</p:attrName>
                                        </p:attrNameLst>
                                      </p:cBhvr>
                                      <p:to>
                                        <p:strVal val="hidden"/>
                                      </p:to>
                                    </p:set>
                                  </p:childTnLst>
                                </p:cTn>
                              </p:par>
                              <p:par>
                                <p:cTn id="455" presetID="1" presetClass="exit" presetSubtype="0" fill="hold" nodeType="withEffect">
                                  <p:stCondLst>
                                    <p:cond delay="0"/>
                                  </p:stCondLst>
                                  <p:childTnLst>
                                    <p:set>
                                      <p:cBhvr>
                                        <p:cTn id="456" dur="1" fill="hold">
                                          <p:stCondLst>
                                            <p:cond delay="0"/>
                                          </p:stCondLst>
                                        </p:cTn>
                                        <p:tgtEl>
                                          <p:spTgt spid="12"/>
                                        </p:tgtEl>
                                        <p:attrNameLst>
                                          <p:attrName>style.visibility</p:attrName>
                                        </p:attrNameLst>
                                      </p:cBhvr>
                                      <p:to>
                                        <p:strVal val="hidden"/>
                                      </p:to>
                                    </p:set>
                                  </p:childTnLst>
                                </p:cTn>
                              </p:par>
                              <p:par>
                                <p:cTn id="457" presetID="1" presetClass="exit" presetSubtype="0" fill="hold" nodeType="withEffect">
                                  <p:stCondLst>
                                    <p:cond delay="0"/>
                                  </p:stCondLst>
                                  <p:childTnLst>
                                    <p:set>
                                      <p:cBhvr>
                                        <p:cTn id="458" dur="1" fill="hold">
                                          <p:stCondLst>
                                            <p:cond delay="0"/>
                                          </p:stCondLst>
                                        </p:cTn>
                                        <p:tgtEl>
                                          <p:spTgt spid="4"/>
                                        </p:tgtEl>
                                        <p:attrNameLst>
                                          <p:attrName>style.visibility</p:attrName>
                                        </p:attrNameLst>
                                      </p:cBhvr>
                                      <p:to>
                                        <p:strVal val="hidden"/>
                                      </p:to>
                                    </p:set>
                                  </p:childTnLst>
                                </p:cTn>
                              </p:par>
                            </p:childTnLst>
                          </p:cTn>
                        </p:par>
                      </p:childTnLst>
                    </p:cTn>
                  </p:par>
                  <p:par>
                    <p:cTn id="459" fill="hold">
                      <p:stCondLst>
                        <p:cond delay="indefinite"/>
                      </p:stCondLst>
                      <p:childTnLst>
                        <p:par>
                          <p:cTn id="460" fill="hold">
                            <p:stCondLst>
                              <p:cond delay="0"/>
                            </p:stCondLst>
                            <p:childTnLst>
                              <p:par>
                                <p:cTn id="461" presetID="1" presetClass="exit" presetSubtype="0" fill="hold" nodeType="clickEffect">
                                  <p:stCondLst>
                                    <p:cond delay="0"/>
                                  </p:stCondLst>
                                  <p:childTnLst>
                                    <p:set>
                                      <p:cBhvr>
                                        <p:cTn id="462" dur="1" fill="hold">
                                          <p:stCondLst>
                                            <p:cond delay="0"/>
                                          </p:stCondLst>
                                        </p:cTn>
                                        <p:tgtEl>
                                          <p:spTgt spid="101421"/>
                                        </p:tgtEl>
                                        <p:attrNameLst>
                                          <p:attrName>style.visibility</p:attrName>
                                        </p:attrNameLst>
                                      </p:cBhvr>
                                      <p:to>
                                        <p:strVal val="hidden"/>
                                      </p:to>
                                    </p:set>
                                  </p:childTnLst>
                                </p:cTn>
                              </p:par>
                              <p:par>
                                <p:cTn id="463" presetID="1" presetClass="exit" presetSubtype="0" fill="hold" grpId="1" nodeType="withEffect">
                                  <p:stCondLst>
                                    <p:cond delay="0"/>
                                  </p:stCondLst>
                                  <p:childTnLst>
                                    <p:set>
                                      <p:cBhvr>
                                        <p:cTn id="464" dur="1" fill="hold">
                                          <p:stCondLst>
                                            <p:cond delay="0"/>
                                          </p:stCondLst>
                                        </p:cTn>
                                        <p:tgtEl>
                                          <p:spTgt spid="81"/>
                                        </p:tgtEl>
                                        <p:attrNameLst>
                                          <p:attrName>style.visibility</p:attrName>
                                        </p:attrNameLst>
                                      </p:cBhvr>
                                      <p:to>
                                        <p:strVal val="hidden"/>
                                      </p:to>
                                    </p:set>
                                  </p:childTnLst>
                                </p:cTn>
                              </p:par>
                            </p:childTnLst>
                          </p:cTn>
                        </p:par>
                      </p:childTnLst>
                    </p:cTn>
                  </p:par>
                </p:childTnLst>
              </p:cTn>
              <p:nextCondLst>
                <p:cond evt="onClick" delay="0">
                  <p:tgtEl>
                    <p:spTgt spid="80"/>
                  </p:tgtEl>
                </p:cond>
              </p:nextCondLst>
            </p:seq>
            <p:seq concurrent="1" nextAc="seek">
              <p:cTn id="465" restart="whenNotActive" fill="hold" evtFilter="cancelBubble" nodeType="interactiveSeq">
                <p:stCondLst>
                  <p:cond evt="onClick" delay="0">
                    <p:tgtEl>
                      <p:spTgt spid="94"/>
                    </p:tgtEl>
                  </p:cond>
                </p:stCondLst>
                <p:endSync evt="end" delay="0">
                  <p:rtn val="all"/>
                </p:endSync>
                <p:childTnLst>
                  <p:par>
                    <p:cTn id="466" fill="hold">
                      <p:stCondLst>
                        <p:cond delay="0"/>
                      </p:stCondLst>
                      <p:childTnLst>
                        <p:par>
                          <p:cTn id="467" fill="hold">
                            <p:stCondLst>
                              <p:cond delay="0"/>
                            </p:stCondLst>
                            <p:childTnLst>
                              <p:par>
                                <p:cTn id="468" presetID="18" presetClass="entr" presetSubtype="12" fill="hold" nodeType="clickEffect">
                                  <p:stCondLst>
                                    <p:cond delay="0"/>
                                  </p:stCondLst>
                                  <p:childTnLst>
                                    <p:set>
                                      <p:cBhvr>
                                        <p:cTn id="469" dur="1" fill="hold">
                                          <p:stCondLst>
                                            <p:cond delay="0"/>
                                          </p:stCondLst>
                                        </p:cTn>
                                        <p:tgtEl>
                                          <p:spTgt spid="17"/>
                                        </p:tgtEl>
                                        <p:attrNameLst>
                                          <p:attrName>style.visibility</p:attrName>
                                        </p:attrNameLst>
                                      </p:cBhvr>
                                      <p:to>
                                        <p:strVal val="visible"/>
                                      </p:to>
                                    </p:set>
                                    <p:animEffect transition="in" filter="strips(downLeft)">
                                      <p:cBhvr>
                                        <p:cTn id="470" dur="500"/>
                                        <p:tgtEl>
                                          <p:spTgt spid="17"/>
                                        </p:tgtEl>
                                      </p:cBhvr>
                                    </p:animEffect>
                                  </p:childTnLst>
                                </p:cTn>
                              </p:par>
                            </p:childTnLst>
                          </p:cTn>
                        </p:par>
                      </p:childTnLst>
                    </p:cTn>
                  </p:par>
                </p:childTnLst>
              </p:cTn>
              <p:nextCondLst>
                <p:cond evt="onClick" delay="0">
                  <p:tgtEl>
                    <p:spTgt spid="94"/>
                  </p:tgtEl>
                </p:cond>
              </p:nextCondLst>
            </p:seq>
            <p:seq concurrent="1" nextAc="seek">
              <p:cTn id="471" restart="whenNotActive" fill="hold" evtFilter="cancelBubble" nodeType="interactiveSeq">
                <p:stCondLst>
                  <p:cond evt="onClick" delay="0">
                    <p:tgtEl>
                      <p:spTgt spid="17"/>
                    </p:tgtEl>
                  </p:cond>
                </p:stCondLst>
                <p:endSync evt="end" delay="0">
                  <p:rtn val="all"/>
                </p:endSync>
                <p:childTnLst>
                  <p:par>
                    <p:cTn id="472" fill="hold">
                      <p:stCondLst>
                        <p:cond delay="0"/>
                      </p:stCondLst>
                      <p:childTnLst>
                        <p:par>
                          <p:cTn id="473" fill="hold">
                            <p:stCondLst>
                              <p:cond delay="0"/>
                            </p:stCondLst>
                            <p:childTnLst>
                              <p:par>
                                <p:cTn id="474" presetID="1" presetClass="exit" presetSubtype="0" fill="hold" nodeType="clickEffect">
                                  <p:stCondLst>
                                    <p:cond delay="0"/>
                                  </p:stCondLst>
                                  <p:childTnLst>
                                    <p:set>
                                      <p:cBhvr>
                                        <p:cTn id="475"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476" restart="whenNotActive" fill="hold" evtFilter="cancelBubble" nodeType="interactiveSeq">
                <p:stCondLst>
                  <p:cond evt="onClick" delay="0">
                    <p:tgtEl>
                      <p:spTgt spid="95"/>
                    </p:tgtEl>
                  </p:cond>
                </p:stCondLst>
                <p:endSync evt="end" delay="0">
                  <p:rtn val="all"/>
                </p:endSync>
                <p:childTnLst>
                  <p:par>
                    <p:cTn id="477" fill="hold">
                      <p:stCondLst>
                        <p:cond delay="0"/>
                      </p:stCondLst>
                      <p:childTnLst>
                        <p:par>
                          <p:cTn id="478" fill="hold">
                            <p:stCondLst>
                              <p:cond delay="0"/>
                            </p:stCondLst>
                            <p:childTnLst>
                              <p:par>
                                <p:cTn id="479" presetID="18" presetClass="entr" presetSubtype="12" fill="hold" nodeType="clickEffect">
                                  <p:stCondLst>
                                    <p:cond delay="0"/>
                                  </p:stCondLst>
                                  <p:childTnLst>
                                    <p:set>
                                      <p:cBhvr>
                                        <p:cTn id="480" dur="1" fill="hold">
                                          <p:stCondLst>
                                            <p:cond delay="0"/>
                                          </p:stCondLst>
                                        </p:cTn>
                                        <p:tgtEl>
                                          <p:spTgt spid="18"/>
                                        </p:tgtEl>
                                        <p:attrNameLst>
                                          <p:attrName>style.visibility</p:attrName>
                                        </p:attrNameLst>
                                      </p:cBhvr>
                                      <p:to>
                                        <p:strVal val="visible"/>
                                      </p:to>
                                    </p:set>
                                    <p:animEffect transition="in" filter="strips(downLeft)">
                                      <p:cBhvr>
                                        <p:cTn id="481" dur="500"/>
                                        <p:tgtEl>
                                          <p:spTgt spid="18"/>
                                        </p:tgtEl>
                                      </p:cBhvr>
                                    </p:animEffect>
                                  </p:childTnLst>
                                </p:cTn>
                              </p:par>
                            </p:childTnLst>
                          </p:cTn>
                        </p:par>
                      </p:childTnLst>
                    </p:cTn>
                  </p:par>
                </p:childTnLst>
              </p:cTn>
              <p:nextCondLst>
                <p:cond evt="onClick" delay="0">
                  <p:tgtEl>
                    <p:spTgt spid="95"/>
                  </p:tgtEl>
                </p:cond>
              </p:nextCondLst>
            </p:seq>
            <p:seq concurrent="1" nextAc="seek">
              <p:cTn id="482" restart="whenNotActive" fill="hold" evtFilter="cancelBubble" nodeType="interactiveSeq">
                <p:stCondLst>
                  <p:cond evt="onClick" delay="0">
                    <p:tgtEl>
                      <p:spTgt spid="18"/>
                    </p:tgtEl>
                  </p:cond>
                </p:stCondLst>
                <p:endSync evt="end" delay="0">
                  <p:rtn val="all"/>
                </p:endSync>
                <p:childTnLst>
                  <p:par>
                    <p:cTn id="483" fill="hold">
                      <p:stCondLst>
                        <p:cond delay="0"/>
                      </p:stCondLst>
                      <p:childTnLst>
                        <p:par>
                          <p:cTn id="484" fill="hold">
                            <p:stCondLst>
                              <p:cond delay="0"/>
                            </p:stCondLst>
                            <p:childTnLst>
                              <p:par>
                                <p:cTn id="485" presetID="1" presetClass="exit" presetSubtype="0" fill="hold" nodeType="clickEffect">
                                  <p:stCondLst>
                                    <p:cond delay="0"/>
                                  </p:stCondLst>
                                  <p:childTnLst>
                                    <p:set>
                                      <p:cBhvr>
                                        <p:cTn id="486"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13" grpId="0" animBg="1"/>
      <p:bldP spid="14" grpId="0" animBg="1"/>
      <p:bldP spid="15" grpId="0" animBg="1"/>
      <p:bldP spid="16" grpId="0" animBg="1"/>
      <p:bldP spid="29" grpId="0" animBg="1"/>
      <p:bldP spid="38" grpId="0" animBg="1"/>
      <p:bldP spid="38" grpId="1" animBg="1"/>
      <p:bldP spid="37" grpId="0" animBg="1"/>
      <p:bldP spid="37" grpId="1" animBg="1"/>
      <p:bldP spid="36" grpId="0" animBg="1"/>
      <p:bldP spid="36" grpId="1" animBg="1"/>
      <p:bldP spid="39" grpId="0" animBg="1"/>
      <p:bldP spid="40" grpId="0" animBg="1"/>
      <p:bldP spid="43" grpId="0" animBg="1"/>
      <p:bldP spid="44" grpId="0" animBg="1"/>
      <p:bldP spid="53" grpId="0" animBg="1"/>
      <p:bldP spid="53" grpId="1" animBg="1"/>
      <p:bldP spid="54" grpId="0" animBg="1"/>
      <p:bldP spid="54" grpId="1" animBg="1"/>
      <p:bldP spid="58" grpId="0" animBg="1"/>
      <p:bldP spid="58" grpId="1" animBg="1"/>
      <p:bldP spid="59" grpId="0" animBg="1"/>
      <p:bldP spid="59" grpId="1" animBg="1"/>
      <p:bldP spid="60" grpId="0" animBg="1"/>
      <p:bldP spid="60" grpId="1" animBg="1"/>
      <p:bldP spid="61" grpId="0" animBg="1"/>
      <p:bldP spid="61" grpId="1" animBg="1"/>
      <p:bldP spid="62" grpId="0" animBg="1"/>
      <p:bldP spid="62" grpId="1" animBg="1"/>
      <p:bldP spid="63" grpId="0" animBg="1"/>
      <p:bldP spid="63" grpId="1" animBg="1"/>
      <p:bldP spid="64" grpId="0" animBg="1"/>
      <p:bldP spid="64" grpId="1" animBg="1"/>
      <p:bldP spid="80" grpId="0" animBg="1"/>
      <p:bldP spid="81" grpId="0" animBg="1"/>
      <p:bldP spid="81" grpId="1" animBg="1"/>
      <p:bldP spid="83" grpId="0"/>
      <p:bldP spid="83" grpId="1"/>
      <p:bldP spid="84" grpId="0"/>
      <p:bldP spid="94" grpId="0" animBg="1"/>
      <p:bldP spid="9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nvGraphicFramePr>
        <p:xfrm>
          <a:off x="0" y="902970"/>
          <a:ext cx="6682740" cy="5402580"/>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p:cNvSpPr/>
          <p:nvPr/>
        </p:nvSpPr>
        <p:spPr>
          <a:xfrm>
            <a:off x="1500993" y="793961"/>
            <a:ext cx="7306573" cy="523220"/>
          </a:xfrm>
          <a:prstGeom prst="rect">
            <a:avLst/>
          </a:prstGeom>
        </p:spPr>
        <p:txBody>
          <a:bodyPr wrap="square">
            <a:spAutoFit/>
          </a:bodyPr>
          <a:lstStyle/>
          <a:p>
            <a:pPr algn="r"/>
            <a:r>
              <a:rPr lang="en-US" sz="2800" dirty="0" smtClean="0">
                <a:solidFill>
                  <a:schemeClr val="accent3"/>
                </a:solidFill>
                <a:latin typeface="Gill Sans MT" pitchFamily="34" charset="0"/>
              </a:rPr>
              <a:t>2014 Funding for the SRP by cluster</a:t>
            </a:r>
            <a:endParaRPr lang="en-US" sz="2800" dirty="0">
              <a:solidFill>
                <a:schemeClr val="accent3"/>
              </a:solidFill>
              <a:latin typeface="Gill Sans MT" pitchFamily="34" charset="0"/>
            </a:endParaRPr>
          </a:p>
        </p:txBody>
      </p:sp>
      <p:sp>
        <p:nvSpPr>
          <p:cNvPr id="6" name="TextBox 5"/>
          <p:cNvSpPr txBox="1"/>
          <p:nvPr/>
        </p:nvSpPr>
        <p:spPr>
          <a:xfrm>
            <a:off x="6278880" y="2057400"/>
            <a:ext cx="2697480" cy="2882840"/>
          </a:xfrm>
          <a:prstGeom prst="rect">
            <a:avLst/>
          </a:prstGeom>
          <a:noFill/>
        </p:spPr>
        <p:txBody>
          <a:bodyPr wrap="square" rtlCol="0">
            <a:spAutoFit/>
          </a:bodyPr>
          <a:lstStyle/>
          <a:p>
            <a:pPr marL="174625" indent="-174625">
              <a:buFont typeface="Arial" pitchFamily="34" charset="0"/>
              <a:buChar char="•"/>
            </a:pPr>
            <a:r>
              <a:rPr lang="en-US" sz="3200" baseline="30000" dirty="0" smtClean="0">
                <a:latin typeface="Gill Sans MT" pitchFamily="34" charset="0"/>
              </a:rPr>
              <a:t>SRP 2014 Total Requested Funds: US$ 390 Million</a:t>
            </a:r>
          </a:p>
          <a:p>
            <a:pPr marL="174625" indent="-174625">
              <a:buFont typeface="Arial" pitchFamily="34" charset="0"/>
              <a:buChar char="•"/>
            </a:pPr>
            <a:r>
              <a:rPr lang="en-US" sz="3200" baseline="30000" dirty="0" smtClean="0">
                <a:latin typeface="Gill Sans MT" pitchFamily="34" charset="0"/>
              </a:rPr>
              <a:t>41% of requested funds received</a:t>
            </a:r>
          </a:p>
          <a:p>
            <a:pPr>
              <a:buFont typeface="Arial" pitchFamily="34" charset="0"/>
              <a:buChar char="•"/>
            </a:pPr>
            <a:endParaRPr lang="en-US" sz="3200" baseline="30000" dirty="0" smtClean="0">
              <a:latin typeface="Gill Sans MT" pitchFamily="34" charset="0"/>
            </a:endParaRPr>
          </a:p>
          <a:p>
            <a:pPr>
              <a:buFont typeface="Arial" pitchFamily="34" charset="0"/>
              <a:buChar char="•"/>
            </a:pPr>
            <a:endParaRPr lang="en-US" sz="3200" baseline="30000" dirty="0" smtClean="0">
              <a:latin typeface="Gill Sans MT" pitchFamily="34" charset="0"/>
            </a:endParaRPr>
          </a:p>
          <a:p>
            <a:pPr>
              <a:buFont typeface="Arial" pitchFamily="34" charset="0"/>
              <a:buChar char="•"/>
            </a:pPr>
            <a:endParaRPr lang="en-US" sz="3200" dirty="0">
              <a:latin typeface="Gill Sans MT"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79424" y="1463040"/>
            <a:ext cx="8474075" cy="4663123"/>
          </a:xfrm>
        </p:spPr>
        <p:txBody>
          <a:bodyPr/>
          <a:lstStyle/>
          <a:p>
            <a:pPr>
              <a:spcAft>
                <a:spcPts val="600"/>
              </a:spcAft>
            </a:pPr>
            <a:r>
              <a:rPr lang="en-US" sz="1600" dirty="0" smtClean="0"/>
              <a:t>Since 2007, the ERF has provided flexible, </a:t>
            </a:r>
            <a:r>
              <a:rPr lang="en-US" sz="1600" dirty="0" err="1" smtClean="0"/>
              <a:t>unearmarked</a:t>
            </a:r>
            <a:r>
              <a:rPr lang="en-US" sz="1600" dirty="0" smtClean="0"/>
              <a:t> funding for humanitarian response in </a:t>
            </a:r>
            <a:r>
              <a:rPr lang="en-US" sz="1600" dirty="0" err="1" smtClean="0"/>
              <a:t>oPt.</a:t>
            </a:r>
            <a:endParaRPr lang="en-US" sz="1600" dirty="0" smtClean="0"/>
          </a:p>
          <a:p>
            <a:pPr>
              <a:spcAft>
                <a:spcPts val="600"/>
              </a:spcAft>
            </a:pPr>
            <a:r>
              <a:rPr lang="en-US" sz="1600" dirty="0" smtClean="0"/>
              <a:t>Overall the ERF has received $33.3 million from Denmark, Germany, Iceland, Ireland, Norway, Spain, Sweden, Switzerland,  Netherlands and UK.</a:t>
            </a:r>
          </a:p>
          <a:p>
            <a:pPr>
              <a:spcAft>
                <a:spcPts val="600"/>
              </a:spcAft>
            </a:pPr>
            <a:r>
              <a:rPr lang="en-US" sz="1600" dirty="0" smtClean="0"/>
              <a:t>$29.9 million has been allocated to 164 projects.</a:t>
            </a:r>
          </a:p>
          <a:p>
            <a:pPr>
              <a:spcAft>
                <a:spcPts val="600"/>
              </a:spcAft>
            </a:pPr>
            <a:r>
              <a:rPr lang="en-US" sz="1600" dirty="0" smtClean="0"/>
              <a:t>In 2013-2014, the ERF funded 29 projects for $6.44 million after two storms hit the </a:t>
            </a:r>
            <a:r>
              <a:rPr lang="en-US" sz="1600" dirty="0" err="1" smtClean="0"/>
              <a:t>oPt.</a:t>
            </a:r>
            <a:endParaRPr lang="en-US" sz="1600" dirty="0" smtClean="0"/>
          </a:p>
          <a:p>
            <a:pPr>
              <a:spcAft>
                <a:spcPts val="600"/>
              </a:spcAft>
            </a:pPr>
            <a:r>
              <a:rPr lang="en-US" sz="1600" dirty="0" smtClean="0"/>
              <a:t>In 2012, the fund  responded to urgent humanitarian needs after hostilities in Gaza Strip for $2.9 million. </a:t>
            </a:r>
          </a:p>
          <a:p>
            <a:pPr>
              <a:spcAft>
                <a:spcPts val="600"/>
              </a:spcAft>
            </a:pPr>
            <a:r>
              <a:rPr lang="en-US" sz="1600" dirty="0" smtClean="0"/>
              <a:t>Most projects funded in the last three years were implemented by National NGOs ( 68%) </a:t>
            </a:r>
          </a:p>
          <a:p>
            <a:pPr>
              <a:spcAft>
                <a:spcPts val="600"/>
              </a:spcAft>
            </a:pPr>
            <a:r>
              <a:rPr lang="en-US" sz="1600" dirty="0" smtClean="0"/>
              <a:t>In the same period the major sectors funded were WASH, Food Security and Shelter and NFIs. </a:t>
            </a:r>
          </a:p>
          <a:p>
            <a:pPr>
              <a:spcAft>
                <a:spcPts val="600"/>
              </a:spcAft>
            </a:pPr>
            <a:r>
              <a:rPr lang="en-US" sz="1600" dirty="0" smtClean="0"/>
              <a:t>A key mechanism to support Palestinian NGOs- this year NNGOs have received (either directly or through partnerships with the UN) $4.1m from the ERF.</a:t>
            </a:r>
            <a:endParaRPr lang="en-US" sz="1600" dirty="0"/>
          </a:p>
        </p:txBody>
      </p:sp>
      <p:sp>
        <p:nvSpPr>
          <p:cNvPr id="3" name="Rectangle 2"/>
          <p:cNvSpPr/>
          <p:nvPr/>
        </p:nvSpPr>
        <p:spPr>
          <a:xfrm>
            <a:off x="1500993" y="793961"/>
            <a:ext cx="7306573" cy="523220"/>
          </a:xfrm>
          <a:prstGeom prst="rect">
            <a:avLst/>
          </a:prstGeom>
        </p:spPr>
        <p:txBody>
          <a:bodyPr wrap="square">
            <a:spAutoFit/>
          </a:bodyPr>
          <a:lstStyle/>
          <a:p>
            <a:pPr algn="r"/>
            <a:r>
              <a:rPr lang="en-US" sz="2800" dirty="0" smtClean="0">
                <a:solidFill>
                  <a:schemeClr val="accent3"/>
                </a:solidFill>
                <a:latin typeface="Gill Sans MT" pitchFamily="34" charset="0"/>
              </a:rPr>
              <a:t>Emergency Response Fund in </a:t>
            </a:r>
            <a:r>
              <a:rPr lang="en-US" sz="2800" dirty="0" err="1" smtClean="0">
                <a:solidFill>
                  <a:schemeClr val="accent3"/>
                </a:solidFill>
                <a:latin typeface="Gill Sans MT" pitchFamily="34" charset="0"/>
              </a:rPr>
              <a:t>oPt</a:t>
            </a:r>
            <a:endParaRPr lang="en-US" sz="2800" dirty="0">
              <a:solidFill>
                <a:schemeClr val="accent3"/>
              </a:solidFill>
              <a:latin typeface="Gill Sans MT"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p:nvPr/>
        </p:nvGraphicFramePr>
        <p:xfrm>
          <a:off x="1219454" y="1293962"/>
          <a:ext cx="7081359" cy="4726916"/>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nvGraphicFramePr>
        <p:xfrm>
          <a:off x="904048" y="1386840"/>
          <a:ext cx="7443027" cy="4511040"/>
        </p:xfrm>
        <a:graphic>
          <a:graphicData uri="http://schemas.openxmlformats.org/drawingml/2006/chart">
            <c:chart xmlns:c="http://schemas.openxmlformats.org/drawingml/2006/chart" xmlns:r="http://schemas.openxmlformats.org/officeDocument/2006/relationships" r:id="rId3"/>
          </a:graphicData>
        </a:graphic>
      </p:graphicFrame>
      <p:sp>
        <p:nvSpPr>
          <p:cNvPr id="5" name="Rounded Rectangular Callout 4"/>
          <p:cNvSpPr/>
          <p:nvPr/>
        </p:nvSpPr>
        <p:spPr bwMode="auto">
          <a:xfrm>
            <a:off x="7569835" y="1673860"/>
            <a:ext cx="1482725" cy="1249680"/>
          </a:xfrm>
          <a:prstGeom prst="wedgeRoundRectCallout">
            <a:avLst>
              <a:gd name="adj1" fmla="val -112365"/>
              <a:gd name="adj2" fmla="val 116884"/>
              <a:gd name="adj3" fmla="val 16667"/>
            </a:avLst>
          </a:prstGeom>
          <a:solidFill>
            <a:schemeClr val="bg1"/>
          </a:solidFill>
          <a:ln w="9525">
            <a:solidFill>
              <a:schemeClr val="tx1"/>
            </a:solidFill>
            <a:miter lim="800000"/>
            <a:headEnd/>
            <a:tailEnd/>
          </a:ln>
        </p:spPr>
        <p:txBody>
          <a:bodyPr rtlCol="0" anchor="ctr"/>
          <a:lstStyle/>
          <a:p>
            <a:pPr algn="ctr" fontAlgn="auto">
              <a:spcBef>
                <a:spcPts val="0"/>
              </a:spcBef>
              <a:spcAft>
                <a:spcPts val="0"/>
              </a:spcAft>
            </a:pPr>
            <a:r>
              <a:rPr lang="en-US" b="1" dirty="0" smtClean="0">
                <a:latin typeface="+mn-lt"/>
                <a:cs typeface="+mn-cs"/>
              </a:rPr>
              <a:t>Includes response to 2013 Winter Storm</a:t>
            </a:r>
            <a:endParaRPr lang="en-US" b="1" dirty="0">
              <a:latin typeface="+mn-lt"/>
              <a:cs typeface="+mn-cs"/>
            </a:endParaRPr>
          </a:p>
        </p:txBody>
      </p:sp>
      <p:sp>
        <p:nvSpPr>
          <p:cNvPr id="6" name="Rounded Rectangular Callout 5"/>
          <p:cNvSpPr/>
          <p:nvPr/>
        </p:nvSpPr>
        <p:spPr bwMode="auto">
          <a:xfrm>
            <a:off x="704215" y="1905000"/>
            <a:ext cx="1482725" cy="1249680"/>
          </a:xfrm>
          <a:prstGeom prst="wedgeRoundRectCallout">
            <a:avLst>
              <a:gd name="adj1" fmla="val 137400"/>
              <a:gd name="adj2" fmla="val 57738"/>
              <a:gd name="adj3" fmla="val 16667"/>
            </a:avLst>
          </a:prstGeom>
          <a:solidFill>
            <a:schemeClr val="bg1"/>
          </a:solidFill>
          <a:ln w="9525">
            <a:solidFill>
              <a:schemeClr val="tx1"/>
            </a:solidFill>
            <a:miter lim="800000"/>
            <a:headEnd/>
            <a:tailEnd/>
          </a:ln>
        </p:spPr>
        <p:txBody>
          <a:bodyPr rtlCol="0" anchor="ctr"/>
          <a:lstStyle/>
          <a:p>
            <a:pPr algn="ctr" fontAlgn="auto">
              <a:spcBef>
                <a:spcPts val="0"/>
              </a:spcBef>
              <a:spcAft>
                <a:spcPts val="0"/>
              </a:spcAft>
            </a:pPr>
            <a:r>
              <a:rPr lang="en-US" b="1" dirty="0" smtClean="0">
                <a:latin typeface="+mn-lt"/>
                <a:cs typeface="+mn-cs"/>
              </a:rPr>
              <a:t>Escalation in hostilities in Gaza</a:t>
            </a:r>
            <a:endParaRPr lang="en-US" b="1" dirty="0">
              <a:latin typeface="+mn-lt"/>
              <a:cs typeface="+mn-cs"/>
            </a:endParaRPr>
          </a:p>
        </p:txBody>
      </p:sp>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2" name="Group 8"/>
          <p:cNvGrpSpPr>
            <a:grpSpLocks/>
          </p:cNvGrpSpPr>
          <p:nvPr/>
        </p:nvGrpSpPr>
        <p:grpSpPr bwMode="auto">
          <a:xfrm>
            <a:off x="1" y="504825"/>
            <a:ext cx="9144000" cy="6181725"/>
            <a:chOff x="694" y="916"/>
            <a:chExt cx="2938" cy="2141"/>
          </a:xfrm>
        </p:grpSpPr>
        <p:pic>
          <p:nvPicPr>
            <p:cNvPr id="68612" name="Picture 9" descr="DSC01539"/>
            <p:cNvPicPr>
              <a:picLocks noChangeAspect="1" noChangeArrowheads="1"/>
            </p:cNvPicPr>
            <p:nvPr/>
          </p:nvPicPr>
          <p:blipFill>
            <a:blip r:embed="rId3" cstate="email">
              <a:lum bright="70000" contrast="-70000"/>
            </a:blip>
            <a:srcRect/>
            <a:stretch>
              <a:fillRect/>
            </a:stretch>
          </p:blipFill>
          <p:spPr bwMode="auto">
            <a:xfrm>
              <a:off x="726" y="916"/>
              <a:ext cx="2906" cy="2069"/>
            </a:xfrm>
            <a:prstGeom prst="rect">
              <a:avLst/>
            </a:prstGeom>
            <a:noFill/>
            <a:ln w="9525">
              <a:noFill/>
              <a:miter lim="800000"/>
              <a:headEnd/>
              <a:tailEnd/>
            </a:ln>
          </p:spPr>
        </p:pic>
        <p:sp>
          <p:nvSpPr>
            <p:cNvPr id="68613" name="Text Box 10"/>
            <p:cNvSpPr txBox="1">
              <a:spLocks noChangeArrowheads="1"/>
            </p:cNvSpPr>
            <p:nvPr/>
          </p:nvSpPr>
          <p:spPr bwMode="auto">
            <a:xfrm>
              <a:off x="694" y="2971"/>
              <a:ext cx="1748" cy="86"/>
            </a:xfrm>
            <a:prstGeom prst="rect">
              <a:avLst/>
            </a:prstGeom>
            <a:noFill/>
            <a:ln w="9525">
              <a:noFill/>
              <a:miter lim="800000"/>
              <a:headEnd/>
              <a:tailEnd/>
            </a:ln>
          </p:spPr>
          <p:txBody>
            <a:bodyPr>
              <a:spAutoFit/>
            </a:bodyPr>
            <a:lstStyle/>
            <a:p>
              <a:pPr>
                <a:spcBef>
                  <a:spcPct val="50000"/>
                </a:spcBef>
              </a:pPr>
              <a:r>
                <a:rPr lang="en-US" sz="800">
                  <a:latin typeface="Calibri" pitchFamily="34" charset="0"/>
                </a:rPr>
                <a:t>Bethlehem Barrier Crossing 2008</a:t>
              </a:r>
            </a:p>
          </p:txBody>
        </p:sp>
      </p:grpSp>
      <p:sp>
        <p:nvSpPr>
          <p:cNvPr id="10" name="Content Placeholder 1"/>
          <p:cNvSpPr>
            <a:spLocks noGrp="1"/>
          </p:cNvSpPr>
          <p:nvPr>
            <p:ph type="subTitle" idx="4294967295"/>
          </p:nvPr>
        </p:nvSpPr>
        <p:spPr>
          <a:xfrm>
            <a:off x="990600" y="5524500"/>
            <a:ext cx="8153400" cy="876300"/>
          </a:xfrm>
        </p:spPr>
        <p:txBody>
          <a:bodyPr/>
          <a:lstStyle/>
          <a:p>
            <a:pPr marL="0" indent="0" algn="ctr">
              <a:buFont typeface="Arial" pitchFamily="34" charset="0"/>
              <a:buNone/>
            </a:pPr>
            <a:r>
              <a:rPr lang="en-US" sz="2400" dirty="0" smtClean="0">
                <a:solidFill>
                  <a:schemeClr val="tx2"/>
                </a:solidFill>
              </a:rPr>
              <a:t>For additional information:</a:t>
            </a:r>
          </a:p>
          <a:p>
            <a:pPr marL="0" indent="0" algn="ctr">
              <a:spcBef>
                <a:spcPct val="5000"/>
              </a:spcBef>
              <a:buFont typeface="Arial" pitchFamily="34" charset="0"/>
              <a:buNone/>
            </a:pPr>
            <a:r>
              <a:rPr lang="en-US" sz="2400" dirty="0" smtClean="0">
                <a:solidFill>
                  <a:schemeClr val="tx2"/>
                </a:solidFill>
              </a:rPr>
              <a:t>www.ochaopt.org</a:t>
            </a:r>
          </a:p>
        </p:txBody>
      </p:sp>
      <p:sp>
        <p:nvSpPr>
          <p:cNvPr id="68611" name="Text Box 9"/>
          <p:cNvSpPr txBox="1">
            <a:spLocks noChangeArrowheads="1"/>
          </p:cNvSpPr>
          <p:nvPr/>
        </p:nvSpPr>
        <p:spPr bwMode="auto">
          <a:xfrm>
            <a:off x="3314700" y="2657475"/>
            <a:ext cx="4552950" cy="366713"/>
          </a:xfrm>
          <a:prstGeom prst="rect">
            <a:avLst/>
          </a:prstGeom>
          <a:noFill/>
          <a:ln w="9525">
            <a:noFill/>
            <a:miter lim="800000"/>
            <a:headEnd/>
            <a:tailEnd/>
          </a:ln>
        </p:spPr>
        <p:txBody>
          <a:bodyPr>
            <a:spAutoFit/>
          </a:bodyPr>
          <a:lstStyle/>
          <a:p>
            <a:pPr>
              <a:spcBef>
                <a:spcPct val="50000"/>
              </a:spcBef>
            </a:pPr>
            <a:endParaRPr lang="en-GB"/>
          </a:p>
        </p:txBody>
      </p:sp>
      <p:grpSp>
        <p:nvGrpSpPr>
          <p:cNvPr id="3" name="Group 10"/>
          <p:cNvGrpSpPr/>
          <p:nvPr/>
        </p:nvGrpSpPr>
        <p:grpSpPr>
          <a:xfrm>
            <a:off x="393700" y="2910207"/>
            <a:ext cx="9163050" cy="1195068"/>
            <a:chOff x="393700" y="2910207"/>
            <a:chExt cx="9163050" cy="1195068"/>
          </a:xfrm>
        </p:grpSpPr>
        <p:pic>
          <p:nvPicPr>
            <p:cNvPr id="57347" name="Picture 3" descr="\\psf\Home\Downloads\fnl_facebook_logo2.png"/>
            <p:cNvPicPr>
              <a:picLocks noChangeAspect="1" noChangeArrowheads="1"/>
            </p:cNvPicPr>
            <p:nvPr/>
          </p:nvPicPr>
          <p:blipFill>
            <a:blip r:embed="rId4" cstate="email"/>
            <a:srcRect/>
            <a:stretch>
              <a:fillRect/>
            </a:stretch>
          </p:blipFill>
          <p:spPr bwMode="auto">
            <a:xfrm>
              <a:off x="393700" y="2910207"/>
              <a:ext cx="2651125" cy="880743"/>
            </a:xfrm>
            <a:prstGeom prst="rect">
              <a:avLst/>
            </a:prstGeom>
            <a:noFill/>
          </p:spPr>
        </p:pic>
        <p:sp>
          <p:nvSpPr>
            <p:cNvPr id="9" name="Content Placeholder 1"/>
            <p:cNvSpPr txBox="1">
              <a:spLocks/>
            </p:cNvSpPr>
            <p:nvPr/>
          </p:nvSpPr>
          <p:spPr bwMode="auto">
            <a:xfrm>
              <a:off x="1403350" y="3228975"/>
              <a:ext cx="8153400" cy="8763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5000"/>
                </a:spcBef>
                <a:spcAft>
                  <a:spcPct val="0"/>
                </a:spcAft>
                <a:buClrTx/>
                <a:buSzTx/>
                <a:buFont typeface="Arial" pitchFamily="34" charset="0"/>
                <a:buNone/>
                <a:tabLst/>
                <a:defRPr/>
              </a:pPr>
              <a:r>
                <a:rPr kumimoji="0" lang="en-US" sz="3200" b="0" i="0" u="none" strike="noStrike" kern="1200" cap="none" spc="0" normalizeH="0" baseline="0" noProof="0" dirty="0" smtClean="0">
                  <a:ln>
                    <a:noFill/>
                  </a:ln>
                  <a:solidFill>
                    <a:schemeClr val="tx2"/>
                  </a:solidFill>
                  <a:effectLst/>
                  <a:uLnTx/>
                  <a:uFillTx/>
                  <a:latin typeface="Gill Sans MT" pitchFamily="34" charset="0"/>
                  <a:ea typeface="+mn-ea"/>
                  <a:cs typeface="+mn-cs"/>
                </a:rPr>
                <a:t>www.facebook.com/ochaopt</a:t>
              </a:r>
            </a:p>
          </p:txBody>
        </p:sp>
      </p:gr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Bottom)">
                                      <p:cBhvr>
                                        <p:cTn id="7" dur="500"/>
                                        <p:tgtEl>
                                          <p:spTgt spid="3"/>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 calcmode="lin" valueType="num">
                                      <p:cBhvr additive="base">
                                        <p:cTn id="11"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grpId="0" nodeType="afterEffect">
                                  <p:stCondLst>
                                    <p:cond delay="0"/>
                                  </p:stCondLst>
                                  <p:childTnLst>
                                    <p:set>
                                      <p:cBhvr>
                                        <p:cTn id="15" dur="1" fill="hold">
                                          <p:stCondLst>
                                            <p:cond delay="0"/>
                                          </p:stCondLst>
                                        </p:cTn>
                                        <p:tgtEl>
                                          <p:spTgt spid="10">
                                            <p:txEl>
                                              <p:pRg st="1" end="1"/>
                                            </p:txEl>
                                          </p:spTgt>
                                        </p:tgtEl>
                                        <p:attrNameLst>
                                          <p:attrName>style.visibility</p:attrName>
                                        </p:attrNameLst>
                                      </p:cBhvr>
                                      <p:to>
                                        <p:strVal val="visible"/>
                                      </p:to>
                                    </p:set>
                                    <p:anim calcmode="lin" valueType="num">
                                      <p:cBhvr additive="base">
                                        <p:cTn id="16"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47.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39937" name="Content Placeholder 1"/>
          <p:cNvSpPr>
            <a:spLocks noGrp="1"/>
          </p:cNvSpPr>
          <p:nvPr>
            <p:ph idx="1"/>
          </p:nvPr>
        </p:nvSpPr>
        <p:spPr>
          <a:xfrm>
            <a:off x="238125" y="1485900"/>
            <a:ext cx="3867150" cy="3552825"/>
          </a:xfrm>
        </p:spPr>
        <p:txBody>
          <a:bodyPr/>
          <a:lstStyle/>
          <a:p>
            <a:pPr>
              <a:spcBef>
                <a:spcPts val="2400"/>
              </a:spcBef>
            </a:pPr>
            <a:r>
              <a:rPr lang="en-US" sz="2000" b="1" smtClean="0">
                <a:solidFill>
                  <a:schemeClr val="tx2"/>
                </a:solidFill>
              </a:rPr>
              <a:t>Loss of land, homes and livelihoods </a:t>
            </a:r>
            <a:r>
              <a:rPr lang="en-US" sz="2000" b="1" smtClean="0">
                <a:solidFill>
                  <a:schemeClr val="tx2"/>
                </a:solidFill>
                <a:sym typeface="Wingdings" pitchFamily="2" charset="2"/>
              </a:rPr>
              <a:t> forced displacement</a:t>
            </a:r>
            <a:endParaRPr lang="en-US" sz="2000" b="1" smtClean="0">
              <a:solidFill>
                <a:schemeClr val="tx2"/>
              </a:solidFill>
            </a:endParaRPr>
          </a:p>
          <a:p>
            <a:pPr>
              <a:spcBef>
                <a:spcPts val="2400"/>
              </a:spcBef>
            </a:pPr>
            <a:r>
              <a:rPr lang="en-US" sz="2000" b="1" smtClean="0">
                <a:solidFill>
                  <a:schemeClr val="tx2"/>
                </a:solidFill>
              </a:rPr>
              <a:t>Movement and access to services and assistance</a:t>
            </a:r>
          </a:p>
          <a:p>
            <a:pPr marL="630238" lvl="1" indent="-230188">
              <a:buFontTx/>
              <a:buChar char="-"/>
            </a:pPr>
            <a:r>
              <a:rPr lang="en-US" sz="1800" b="1" smtClean="0">
                <a:solidFill>
                  <a:schemeClr val="tx2"/>
                </a:solidFill>
              </a:rPr>
              <a:t>Education</a:t>
            </a:r>
          </a:p>
          <a:p>
            <a:pPr marL="630238" lvl="1" indent="-230188">
              <a:buFontTx/>
              <a:buChar char="-"/>
            </a:pPr>
            <a:r>
              <a:rPr lang="en-US" sz="1800" b="1" smtClean="0">
                <a:solidFill>
                  <a:schemeClr val="tx2"/>
                </a:solidFill>
              </a:rPr>
              <a:t>Health</a:t>
            </a:r>
          </a:p>
          <a:p>
            <a:pPr marL="630238" lvl="1" indent="-230188">
              <a:buFontTx/>
              <a:buChar char="-"/>
            </a:pPr>
            <a:r>
              <a:rPr lang="en-US" sz="1800" b="1" smtClean="0">
                <a:solidFill>
                  <a:schemeClr val="tx2"/>
                </a:solidFill>
              </a:rPr>
              <a:t>Water and sanitation</a:t>
            </a:r>
          </a:p>
          <a:p>
            <a:pPr>
              <a:spcBef>
                <a:spcPts val="2400"/>
              </a:spcBef>
            </a:pPr>
            <a:endParaRPr lang="en-US" sz="2000" smtClean="0"/>
          </a:p>
        </p:txBody>
      </p:sp>
      <p:pic>
        <p:nvPicPr>
          <p:cNvPr id="12" name="Picture 4" descr="Tana school compressed"/>
          <p:cNvPicPr>
            <a:picLocks noChangeAspect="1" noChangeArrowheads="1"/>
          </p:cNvPicPr>
          <p:nvPr/>
        </p:nvPicPr>
        <p:blipFill>
          <a:blip r:embed="rId3" cstate="email"/>
          <a:srcRect/>
          <a:stretch>
            <a:fillRect/>
          </a:stretch>
        </p:blipFill>
        <p:spPr bwMode="auto">
          <a:xfrm>
            <a:off x="3973739" y="1568450"/>
            <a:ext cx="4889720" cy="33982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Oval 8"/>
          <p:cNvSpPr/>
          <p:nvPr/>
        </p:nvSpPr>
        <p:spPr bwMode="auto">
          <a:xfrm>
            <a:off x="4184650" y="4257675"/>
            <a:ext cx="1358900" cy="1360488"/>
          </a:xfrm>
          <a:prstGeom prst="ellipse">
            <a:avLst/>
          </a:prstGeom>
          <a:solidFill>
            <a:schemeClr val="accent4">
              <a:lumMod val="50000"/>
            </a:schemeClr>
          </a:solidFill>
          <a:ln w="9525">
            <a:noFill/>
            <a:miter lim="800000"/>
            <a:headEnd/>
            <a:tailEnd/>
          </a:ln>
        </p:spPr>
        <p:txBody>
          <a:bodyPr lIns="0" tIns="0" rIns="0" bIns="0" anchor="ctr"/>
          <a:lstStyle/>
          <a:p>
            <a:pPr algn="ctr">
              <a:defRPr/>
            </a:pPr>
            <a:r>
              <a:rPr lang="en-US" sz="1400" dirty="0" smtClean="0">
                <a:solidFill>
                  <a:schemeClr val="bg1"/>
                </a:solidFill>
                <a:latin typeface="Gill Sans MT" pitchFamily="34" charset="0"/>
              </a:rPr>
              <a:t>2,200 </a:t>
            </a:r>
            <a:r>
              <a:rPr lang="en-US" sz="1400" dirty="0">
                <a:solidFill>
                  <a:schemeClr val="bg1"/>
                </a:solidFill>
                <a:latin typeface="Gill Sans MT" pitchFamily="34" charset="0"/>
              </a:rPr>
              <a:t>class rooms lacking in EJ</a:t>
            </a:r>
          </a:p>
        </p:txBody>
      </p:sp>
      <p:sp>
        <p:nvSpPr>
          <p:cNvPr id="10" name="Oval 9"/>
          <p:cNvSpPr/>
          <p:nvPr/>
        </p:nvSpPr>
        <p:spPr bwMode="auto">
          <a:xfrm>
            <a:off x="5756275" y="4257675"/>
            <a:ext cx="1358900" cy="1360488"/>
          </a:xfrm>
          <a:prstGeom prst="ellipse">
            <a:avLst/>
          </a:prstGeom>
          <a:solidFill>
            <a:schemeClr val="accent4">
              <a:lumMod val="50000"/>
            </a:schemeClr>
          </a:solidFill>
          <a:ln w="9525">
            <a:noFill/>
            <a:miter lim="800000"/>
            <a:headEnd/>
            <a:tailEnd/>
          </a:ln>
        </p:spPr>
        <p:txBody>
          <a:bodyPr lIns="0" tIns="0" rIns="0" bIns="0" anchor="ctr"/>
          <a:lstStyle/>
          <a:p>
            <a:pPr algn="ctr">
              <a:defRPr/>
            </a:pPr>
            <a:r>
              <a:rPr lang="en-US" sz="1200" dirty="0">
                <a:solidFill>
                  <a:schemeClr val="bg1"/>
                </a:solidFill>
                <a:latin typeface="Gill Sans MT" pitchFamily="34" charset="0"/>
              </a:rPr>
              <a:t>Restricted access to 6 hospitals in East Jerusalem </a:t>
            </a:r>
          </a:p>
        </p:txBody>
      </p:sp>
      <p:sp>
        <p:nvSpPr>
          <p:cNvPr id="11" name="Oval 10"/>
          <p:cNvSpPr/>
          <p:nvPr/>
        </p:nvSpPr>
        <p:spPr bwMode="auto">
          <a:xfrm>
            <a:off x="7289800" y="4257675"/>
            <a:ext cx="1358900" cy="1360488"/>
          </a:xfrm>
          <a:prstGeom prst="ellipse">
            <a:avLst/>
          </a:prstGeom>
          <a:solidFill>
            <a:schemeClr val="accent4">
              <a:lumMod val="50000"/>
            </a:schemeClr>
          </a:solidFill>
          <a:ln w="9525">
            <a:noFill/>
            <a:miter lim="800000"/>
            <a:headEnd/>
            <a:tailEnd/>
          </a:ln>
        </p:spPr>
        <p:txBody>
          <a:bodyPr lIns="0" tIns="0" rIns="0" bIns="0" anchor="ctr"/>
          <a:lstStyle/>
          <a:p>
            <a:pPr algn="ctr">
              <a:defRPr/>
            </a:pPr>
            <a:r>
              <a:rPr lang="en-US" sz="1400" dirty="0">
                <a:solidFill>
                  <a:schemeClr val="bg1"/>
                </a:solidFill>
                <a:latin typeface="Gill Sans MT" pitchFamily="34" charset="0"/>
              </a:rPr>
              <a:t>200,000 not connected the water network</a:t>
            </a:r>
          </a:p>
        </p:txBody>
      </p:sp>
      <p:sp>
        <p:nvSpPr>
          <p:cNvPr id="39942" name="TextBox 2"/>
          <p:cNvSpPr txBox="1">
            <a:spLocks noChangeArrowheads="1"/>
          </p:cNvSpPr>
          <p:nvPr/>
        </p:nvSpPr>
        <p:spPr bwMode="auto">
          <a:xfrm>
            <a:off x="1114425" y="787400"/>
            <a:ext cx="7718425" cy="476250"/>
          </a:xfrm>
          <a:prstGeom prst="rect">
            <a:avLst/>
          </a:prstGeom>
          <a:noFill/>
          <a:ln w="9525">
            <a:noFill/>
            <a:miter lim="800000"/>
            <a:headEnd/>
            <a:tailEnd/>
          </a:ln>
        </p:spPr>
        <p:txBody>
          <a:bodyPr>
            <a:spAutoFit/>
          </a:bodyPr>
          <a:lstStyle/>
          <a:p>
            <a:pPr algn="r"/>
            <a:r>
              <a:rPr lang="en-US" sz="2500" b="1" dirty="0">
                <a:latin typeface="Gill Sans MT" pitchFamily="34" charset="0"/>
              </a:rPr>
              <a:t> </a:t>
            </a:r>
            <a:r>
              <a:rPr lang="en-US" sz="2400" b="1" dirty="0">
                <a:solidFill>
                  <a:schemeClr val="tx2"/>
                </a:solidFill>
                <a:latin typeface="Gill Sans MT" pitchFamily="34" charset="0"/>
              </a:rPr>
              <a:t>The Humanitarian Situation in the West Bank</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Left)">
                                      <p:cBhvr>
                                        <p:cTn id="7" dur="500"/>
                                        <p:tgtEl>
                                          <p:spTgt spid="12"/>
                                        </p:tgtEl>
                                      </p:cBhvr>
                                    </p:animEffect>
                                  </p:childTnLst>
                                </p:cTn>
                              </p:par>
                            </p:childTnLst>
                          </p:cTn>
                        </p:par>
                        <p:par>
                          <p:cTn id="8" fill="hold">
                            <p:stCondLst>
                              <p:cond delay="500"/>
                            </p:stCondLst>
                            <p:childTnLst>
                              <p:par>
                                <p:cTn id="9" presetID="53"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ppt_w</p:attrName>
                                        </p:attrNameLst>
                                      </p:cBhvr>
                                      <p:tavLst>
                                        <p:tav tm="0">
                                          <p:val>
                                            <p:fltVal val="0"/>
                                          </p:val>
                                        </p:tav>
                                        <p:tav tm="100000">
                                          <p:val>
                                            <p:strVal val="#ppt_w"/>
                                          </p:val>
                                        </p:tav>
                                      </p:tavLst>
                                    </p:anim>
                                    <p:anim calcmode="lin" valueType="num">
                                      <p:cBhvr>
                                        <p:cTn id="12" dur="1000" fill="hold"/>
                                        <p:tgtEl>
                                          <p:spTgt spid="9"/>
                                        </p:tgtEl>
                                        <p:attrNameLst>
                                          <p:attrName>ppt_h</p:attrName>
                                        </p:attrNameLst>
                                      </p:cBhvr>
                                      <p:tavLst>
                                        <p:tav tm="0">
                                          <p:val>
                                            <p:fltVal val="0"/>
                                          </p:val>
                                        </p:tav>
                                        <p:tav tm="100000">
                                          <p:val>
                                            <p:strVal val="#ppt_h"/>
                                          </p:val>
                                        </p:tav>
                                      </p:tavLst>
                                    </p:anim>
                                    <p:animEffect transition="in" filter="fade">
                                      <p:cBhvr>
                                        <p:cTn id="13" dur="1000"/>
                                        <p:tgtEl>
                                          <p:spTgt spid="9"/>
                                        </p:tgtEl>
                                      </p:cBhvr>
                                    </p:animEffect>
                                  </p:childTnLst>
                                </p:cTn>
                              </p:par>
                            </p:childTnLst>
                          </p:cTn>
                        </p:par>
                        <p:par>
                          <p:cTn id="14" fill="hold">
                            <p:stCondLst>
                              <p:cond delay="1500"/>
                            </p:stCondLst>
                            <p:childTnLst>
                              <p:par>
                                <p:cTn id="15" presetID="53" presetClass="entr" presetSubtype="0"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1000" fill="hold"/>
                                        <p:tgtEl>
                                          <p:spTgt spid="10"/>
                                        </p:tgtEl>
                                        <p:attrNameLst>
                                          <p:attrName>ppt_w</p:attrName>
                                        </p:attrNameLst>
                                      </p:cBhvr>
                                      <p:tavLst>
                                        <p:tav tm="0">
                                          <p:val>
                                            <p:fltVal val="0"/>
                                          </p:val>
                                        </p:tav>
                                        <p:tav tm="100000">
                                          <p:val>
                                            <p:strVal val="#ppt_w"/>
                                          </p:val>
                                        </p:tav>
                                      </p:tavLst>
                                    </p:anim>
                                    <p:anim calcmode="lin" valueType="num">
                                      <p:cBhvr>
                                        <p:cTn id="18" dur="1000" fill="hold"/>
                                        <p:tgtEl>
                                          <p:spTgt spid="10"/>
                                        </p:tgtEl>
                                        <p:attrNameLst>
                                          <p:attrName>ppt_h</p:attrName>
                                        </p:attrNameLst>
                                      </p:cBhvr>
                                      <p:tavLst>
                                        <p:tav tm="0">
                                          <p:val>
                                            <p:fltVal val="0"/>
                                          </p:val>
                                        </p:tav>
                                        <p:tav tm="100000">
                                          <p:val>
                                            <p:strVal val="#ppt_h"/>
                                          </p:val>
                                        </p:tav>
                                      </p:tavLst>
                                    </p:anim>
                                    <p:animEffect transition="in" filter="fade">
                                      <p:cBhvr>
                                        <p:cTn id="19" dur="1000"/>
                                        <p:tgtEl>
                                          <p:spTgt spid="10"/>
                                        </p:tgtEl>
                                      </p:cBhvr>
                                    </p:animEffect>
                                  </p:childTnLst>
                                </p:cTn>
                              </p:par>
                            </p:childTnLst>
                          </p:cTn>
                        </p:par>
                        <p:par>
                          <p:cTn id="20" fill="hold">
                            <p:stCondLst>
                              <p:cond delay="2500"/>
                            </p:stCondLst>
                            <p:childTnLst>
                              <p:par>
                                <p:cTn id="21" presetID="53" presetClass="entr" presetSubtype="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1000" fill="hold"/>
                                        <p:tgtEl>
                                          <p:spTgt spid="11"/>
                                        </p:tgtEl>
                                        <p:attrNameLst>
                                          <p:attrName>ppt_w</p:attrName>
                                        </p:attrNameLst>
                                      </p:cBhvr>
                                      <p:tavLst>
                                        <p:tav tm="0">
                                          <p:val>
                                            <p:fltVal val="0"/>
                                          </p:val>
                                        </p:tav>
                                        <p:tav tm="100000">
                                          <p:val>
                                            <p:strVal val="#ppt_w"/>
                                          </p:val>
                                        </p:tav>
                                      </p:tavLst>
                                    </p:anim>
                                    <p:anim calcmode="lin" valueType="num">
                                      <p:cBhvr>
                                        <p:cTn id="24" dur="1000" fill="hold"/>
                                        <p:tgtEl>
                                          <p:spTgt spid="11"/>
                                        </p:tgtEl>
                                        <p:attrNameLst>
                                          <p:attrName>ppt_h</p:attrName>
                                        </p:attrNameLst>
                                      </p:cBhvr>
                                      <p:tavLst>
                                        <p:tav tm="0">
                                          <p:val>
                                            <p:fltVal val="0"/>
                                          </p:val>
                                        </p:tav>
                                        <p:tav tm="100000">
                                          <p:val>
                                            <p:strVal val="#ppt_h"/>
                                          </p:val>
                                        </p:tav>
                                      </p:tavLst>
                                    </p:anim>
                                    <p:animEffect transition="in" filter="fade">
                                      <p:cBhvr>
                                        <p:cTn id="25"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48.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pic>
        <p:nvPicPr>
          <p:cNvPr id="151554" name="Picture 2" descr="\\psf\Host\Volumes\photos$\zzz_old-pictures\July 2009 Report Photos\034 Water on the other side I.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39492" y="1390863"/>
            <a:ext cx="4964563" cy="39849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Content Placeholder 1"/>
          <p:cNvSpPr>
            <a:spLocks noGrp="1"/>
          </p:cNvSpPr>
          <p:nvPr>
            <p:ph idx="1"/>
          </p:nvPr>
        </p:nvSpPr>
        <p:spPr>
          <a:xfrm>
            <a:off x="238125" y="1485900"/>
            <a:ext cx="3867150" cy="3552825"/>
          </a:xfrm>
        </p:spPr>
        <p:txBody>
          <a:bodyPr/>
          <a:lstStyle/>
          <a:p>
            <a:pPr>
              <a:spcBef>
                <a:spcPts val="2400"/>
              </a:spcBef>
            </a:pPr>
            <a:r>
              <a:rPr lang="en-US" sz="2000" b="1" smtClean="0">
                <a:solidFill>
                  <a:schemeClr val="tx2"/>
                </a:solidFill>
              </a:rPr>
              <a:t>Loss of land, homes and livelihoods </a:t>
            </a:r>
            <a:r>
              <a:rPr lang="en-US" sz="2000" b="1" smtClean="0">
                <a:solidFill>
                  <a:schemeClr val="tx2"/>
                </a:solidFill>
                <a:sym typeface="Wingdings" pitchFamily="2" charset="2"/>
              </a:rPr>
              <a:t> forced displacement</a:t>
            </a:r>
            <a:endParaRPr lang="en-US" sz="2000" b="1" smtClean="0">
              <a:solidFill>
                <a:schemeClr val="tx2"/>
              </a:solidFill>
            </a:endParaRPr>
          </a:p>
          <a:p>
            <a:pPr>
              <a:spcBef>
                <a:spcPts val="2400"/>
              </a:spcBef>
            </a:pPr>
            <a:r>
              <a:rPr lang="en-US" sz="2000" b="1" smtClean="0">
                <a:solidFill>
                  <a:schemeClr val="tx2"/>
                </a:solidFill>
              </a:rPr>
              <a:t>Movement and access to services and assistance</a:t>
            </a:r>
          </a:p>
          <a:p>
            <a:pPr marL="630238" lvl="1" indent="-230188">
              <a:buFontTx/>
              <a:buChar char="-"/>
            </a:pPr>
            <a:r>
              <a:rPr lang="en-US" sz="1800" b="1" smtClean="0">
                <a:solidFill>
                  <a:schemeClr val="tx2"/>
                </a:solidFill>
              </a:rPr>
              <a:t>Education</a:t>
            </a:r>
          </a:p>
          <a:p>
            <a:pPr marL="630238" lvl="1" indent="-230188">
              <a:buFontTx/>
              <a:buChar char="-"/>
            </a:pPr>
            <a:r>
              <a:rPr lang="en-US" sz="1800" b="1" smtClean="0">
                <a:solidFill>
                  <a:schemeClr val="tx2"/>
                </a:solidFill>
              </a:rPr>
              <a:t>Health</a:t>
            </a:r>
          </a:p>
          <a:p>
            <a:pPr marL="630238" lvl="1" indent="-230188">
              <a:buFontTx/>
              <a:buChar char="-"/>
            </a:pPr>
            <a:r>
              <a:rPr lang="en-US" sz="1800" b="1" smtClean="0">
                <a:solidFill>
                  <a:schemeClr val="tx2"/>
                </a:solidFill>
              </a:rPr>
              <a:t>Water and sanitation</a:t>
            </a:r>
          </a:p>
          <a:p>
            <a:pPr>
              <a:spcBef>
                <a:spcPts val="2400"/>
              </a:spcBef>
            </a:pPr>
            <a:r>
              <a:rPr lang="en-US" sz="2000" b="1" smtClean="0">
                <a:solidFill>
                  <a:schemeClr val="tx2"/>
                </a:solidFill>
              </a:rPr>
              <a:t>Livelihoods/economy </a:t>
            </a:r>
            <a:r>
              <a:rPr lang="en-US" sz="2000" b="1" smtClean="0"/>
              <a:t> </a:t>
            </a:r>
          </a:p>
          <a:p>
            <a:pPr>
              <a:spcBef>
                <a:spcPts val="2400"/>
              </a:spcBef>
            </a:pPr>
            <a:endParaRPr lang="en-US" sz="2000" smtClean="0"/>
          </a:p>
        </p:txBody>
      </p:sp>
      <p:sp>
        <p:nvSpPr>
          <p:cNvPr id="9" name="Oval 8"/>
          <p:cNvSpPr/>
          <p:nvPr/>
        </p:nvSpPr>
        <p:spPr bwMode="auto">
          <a:xfrm>
            <a:off x="3651250" y="4572000"/>
            <a:ext cx="1358900" cy="1360488"/>
          </a:xfrm>
          <a:prstGeom prst="ellipse">
            <a:avLst/>
          </a:prstGeom>
          <a:solidFill>
            <a:schemeClr val="accent4">
              <a:lumMod val="50000"/>
            </a:schemeClr>
          </a:solidFill>
          <a:ln w="9525">
            <a:noFill/>
            <a:miter lim="800000"/>
            <a:headEnd/>
            <a:tailEnd/>
          </a:ln>
        </p:spPr>
        <p:txBody>
          <a:bodyPr lIns="0" tIns="0" rIns="0" bIns="0" anchor="ctr"/>
          <a:lstStyle/>
          <a:p>
            <a:pPr algn="ctr">
              <a:defRPr/>
            </a:pPr>
            <a:r>
              <a:rPr lang="en-US" smtClean="0">
                <a:solidFill>
                  <a:schemeClr val="bg1"/>
                </a:solidFill>
                <a:latin typeface="Gill Sans MT" pitchFamily="34" charset="0"/>
              </a:rPr>
              <a:t>20.5</a:t>
            </a:r>
            <a:r>
              <a:rPr lang="en-US" dirty="0">
                <a:solidFill>
                  <a:schemeClr val="bg1"/>
                </a:solidFill>
                <a:latin typeface="Gill Sans MT" pitchFamily="34" charset="0"/>
              </a:rPr>
              <a:t>% </a:t>
            </a:r>
            <a:r>
              <a:rPr lang="en-US" sz="1200" dirty="0">
                <a:solidFill>
                  <a:schemeClr val="bg1"/>
                </a:solidFill>
                <a:latin typeface="Gill Sans MT" pitchFamily="34" charset="0"/>
              </a:rPr>
              <a:t>unemployment</a:t>
            </a:r>
          </a:p>
        </p:txBody>
      </p:sp>
      <p:sp>
        <p:nvSpPr>
          <p:cNvPr id="10" name="Oval 9"/>
          <p:cNvSpPr/>
          <p:nvPr/>
        </p:nvSpPr>
        <p:spPr bwMode="auto">
          <a:xfrm>
            <a:off x="5041900" y="4572000"/>
            <a:ext cx="1358900" cy="1360488"/>
          </a:xfrm>
          <a:prstGeom prst="ellipse">
            <a:avLst/>
          </a:prstGeom>
          <a:solidFill>
            <a:schemeClr val="accent4">
              <a:lumMod val="50000"/>
            </a:schemeClr>
          </a:solidFill>
          <a:ln w="9525">
            <a:noFill/>
            <a:miter lim="800000"/>
            <a:headEnd/>
            <a:tailEnd/>
          </a:ln>
        </p:spPr>
        <p:txBody>
          <a:bodyPr lIns="0" tIns="0" rIns="0" bIns="0" anchor="ctr"/>
          <a:lstStyle/>
          <a:p>
            <a:pPr algn="ctr">
              <a:defRPr/>
            </a:pPr>
            <a:r>
              <a:rPr lang="en-US" dirty="0">
                <a:solidFill>
                  <a:schemeClr val="bg1"/>
                </a:solidFill>
                <a:latin typeface="Gill Sans MT" pitchFamily="34" charset="0"/>
              </a:rPr>
              <a:t>22% </a:t>
            </a:r>
            <a:r>
              <a:rPr lang="en-US" sz="1400" dirty="0">
                <a:solidFill>
                  <a:schemeClr val="bg1"/>
                </a:solidFill>
                <a:latin typeface="Gill Sans MT" pitchFamily="34" charset="0"/>
              </a:rPr>
              <a:t>poverty</a:t>
            </a:r>
          </a:p>
        </p:txBody>
      </p:sp>
      <p:sp>
        <p:nvSpPr>
          <p:cNvPr id="11" name="Oval 10"/>
          <p:cNvSpPr/>
          <p:nvPr/>
        </p:nvSpPr>
        <p:spPr bwMode="auto">
          <a:xfrm>
            <a:off x="6423025" y="4572000"/>
            <a:ext cx="1358900" cy="1360488"/>
          </a:xfrm>
          <a:prstGeom prst="ellipse">
            <a:avLst/>
          </a:prstGeom>
          <a:solidFill>
            <a:schemeClr val="accent4">
              <a:lumMod val="50000"/>
            </a:schemeClr>
          </a:solidFill>
          <a:ln w="9525">
            <a:noFill/>
            <a:miter lim="800000"/>
            <a:headEnd/>
            <a:tailEnd/>
          </a:ln>
        </p:spPr>
        <p:txBody>
          <a:bodyPr lIns="0" tIns="0" rIns="0" bIns="0" anchor="ctr"/>
          <a:lstStyle/>
          <a:p>
            <a:pPr marL="0" lvl="2" algn="ctr">
              <a:defRPr/>
            </a:pPr>
            <a:r>
              <a:rPr lang="en-US" dirty="0" smtClean="0">
                <a:solidFill>
                  <a:schemeClr val="bg1"/>
                </a:solidFill>
                <a:latin typeface="Gill Sans MT" pitchFamily="34" charset="0"/>
              </a:rPr>
              <a:t>17% </a:t>
            </a:r>
            <a:r>
              <a:rPr lang="en-US" sz="1400" dirty="0">
                <a:solidFill>
                  <a:schemeClr val="bg1"/>
                </a:solidFill>
                <a:latin typeface="Gill Sans MT" pitchFamily="34" charset="0"/>
              </a:rPr>
              <a:t>food insecure</a:t>
            </a:r>
          </a:p>
          <a:p>
            <a:pPr marL="0" lvl="2" algn="ctr">
              <a:defRPr/>
            </a:pPr>
            <a:r>
              <a:rPr lang="en-US" sz="1200" dirty="0" smtClean="0">
                <a:solidFill>
                  <a:schemeClr val="bg1"/>
                </a:solidFill>
                <a:latin typeface="Gill Sans MT" pitchFamily="34" charset="0"/>
              </a:rPr>
              <a:t>(34% herders</a:t>
            </a:r>
            <a:r>
              <a:rPr lang="en-US" sz="1200" dirty="0">
                <a:solidFill>
                  <a:schemeClr val="bg1"/>
                </a:solidFill>
                <a:latin typeface="Gill Sans MT" pitchFamily="34" charset="0"/>
              </a:rPr>
              <a:t>)</a:t>
            </a:r>
          </a:p>
        </p:txBody>
      </p:sp>
      <p:sp>
        <p:nvSpPr>
          <p:cNvPr id="12" name="Oval 11"/>
          <p:cNvSpPr/>
          <p:nvPr/>
        </p:nvSpPr>
        <p:spPr bwMode="auto">
          <a:xfrm>
            <a:off x="7785100" y="4572000"/>
            <a:ext cx="1358900" cy="1360488"/>
          </a:xfrm>
          <a:prstGeom prst="ellipse">
            <a:avLst/>
          </a:prstGeom>
          <a:solidFill>
            <a:schemeClr val="accent4">
              <a:lumMod val="50000"/>
            </a:schemeClr>
          </a:solidFill>
          <a:ln w="9525">
            <a:noFill/>
            <a:miter lim="800000"/>
            <a:headEnd/>
            <a:tailEnd/>
          </a:ln>
        </p:spPr>
        <p:txBody>
          <a:bodyPr lIns="0" tIns="0" rIns="0" bIns="0" anchor="ctr"/>
          <a:lstStyle/>
          <a:p>
            <a:pPr marL="0" lvl="1" algn="ctr">
              <a:defRPr/>
            </a:pPr>
            <a:r>
              <a:rPr lang="en-US" sz="2000" dirty="0">
                <a:solidFill>
                  <a:schemeClr val="bg1"/>
                </a:solidFill>
                <a:latin typeface="Gill Sans MT" pitchFamily="34" charset="0"/>
              </a:rPr>
              <a:t>28%</a:t>
            </a:r>
            <a:r>
              <a:rPr lang="en-US" sz="1600" dirty="0">
                <a:solidFill>
                  <a:schemeClr val="bg1"/>
                </a:solidFill>
                <a:latin typeface="Gill Sans MT" pitchFamily="34" charset="0"/>
              </a:rPr>
              <a:t> </a:t>
            </a:r>
            <a:r>
              <a:rPr lang="en-US" sz="1400" dirty="0">
                <a:solidFill>
                  <a:schemeClr val="bg1"/>
                </a:solidFill>
                <a:latin typeface="Gill Sans MT" pitchFamily="34" charset="0"/>
              </a:rPr>
              <a:t>malnutrition (herders)</a:t>
            </a:r>
            <a:endParaRPr lang="en-US" sz="1200" dirty="0">
              <a:solidFill>
                <a:schemeClr val="bg1"/>
              </a:solidFill>
              <a:latin typeface="Gill Sans MT" pitchFamily="34" charset="0"/>
            </a:endParaRPr>
          </a:p>
        </p:txBody>
      </p:sp>
      <p:sp>
        <p:nvSpPr>
          <p:cNvPr id="41991" name="TextBox 2"/>
          <p:cNvSpPr txBox="1">
            <a:spLocks noChangeArrowheads="1"/>
          </p:cNvSpPr>
          <p:nvPr/>
        </p:nvSpPr>
        <p:spPr bwMode="auto">
          <a:xfrm>
            <a:off x="1114425" y="787400"/>
            <a:ext cx="7718425" cy="476250"/>
          </a:xfrm>
          <a:prstGeom prst="rect">
            <a:avLst/>
          </a:prstGeom>
          <a:noFill/>
          <a:ln w="9525">
            <a:noFill/>
            <a:miter lim="800000"/>
            <a:headEnd/>
            <a:tailEnd/>
          </a:ln>
        </p:spPr>
        <p:txBody>
          <a:bodyPr>
            <a:spAutoFit/>
          </a:bodyPr>
          <a:lstStyle/>
          <a:p>
            <a:pPr algn="r"/>
            <a:r>
              <a:rPr lang="en-US" sz="2500" b="1" dirty="0">
                <a:latin typeface="Gill Sans MT" pitchFamily="34" charset="0"/>
              </a:rPr>
              <a:t> </a:t>
            </a:r>
            <a:r>
              <a:rPr lang="en-US" sz="2400" b="1" dirty="0">
                <a:solidFill>
                  <a:schemeClr val="tx2"/>
                </a:solidFill>
                <a:latin typeface="Gill Sans MT" pitchFamily="34" charset="0"/>
              </a:rPr>
              <a:t>The Humanitarian Situation in the West Bank</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animEffect transition="in" filter="wipe(left)">
                                      <p:cBhvr>
                                        <p:cTn id="7" dur="500"/>
                                        <p:tgtEl>
                                          <p:spTgt spid="2">
                                            <p:txEl>
                                              <p:pRg st="5" end="5"/>
                                            </p:txEl>
                                          </p:spTgt>
                                        </p:tgtEl>
                                      </p:cBhvr>
                                    </p:animEffect>
                                  </p:childTnLst>
                                </p:cTn>
                              </p:par>
                              <p:par>
                                <p:cTn id="8" presetID="18" presetClass="entr" presetSubtype="12" fill="hold" nodeType="withEffect">
                                  <p:stCondLst>
                                    <p:cond delay="0"/>
                                  </p:stCondLst>
                                  <p:childTnLst>
                                    <p:set>
                                      <p:cBhvr>
                                        <p:cTn id="9" dur="1" fill="hold">
                                          <p:stCondLst>
                                            <p:cond delay="0"/>
                                          </p:stCondLst>
                                        </p:cTn>
                                        <p:tgtEl>
                                          <p:spTgt spid="151554"/>
                                        </p:tgtEl>
                                        <p:attrNameLst>
                                          <p:attrName>style.visibility</p:attrName>
                                        </p:attrNameLst>
                                      </p:cBhvr>
                                      <p:to>
                                        <p:strVal val="visible"/>
                                      </p:to>
                                    </p:set>
                                    <p:animEffect transition="in" filter="strips(downLeft)">
                                      <p:cBhvr>
                                        <p:cTn id="10" dur="500"/>
                                        <p:tgtEl>
                                          <p:spTgt spid="151554"/>
                                        </p:tgtEl>
                                      </p:cBhvr>
                                    </p:animEffect>
                                  </p:childTnLst>
                                </p:cTn>
                              </p:par>
                            </p:childTnLst>
                          </p:cTn>
                        </p:par>
                        <p:par>
                          <p:cTn id="11" fill="hold">
                            <p:stCondLst>
                              <p:cond delay="500"/>
                            </p:stCondLst>
                            <p:childTnLst>
                              <p:par>
                                <p:cTn id="12" presetID="53" presetClass="entr" presetSubtype="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1000" fill="hold"/>
                                        <p:tgtEl>
                                          <p:spTgt spid="9"/>
                                        </p:tgtEl>
                                        <p:attrNameLst>
                                          <p:attrName>ppt_w</p:attrName>
                                        </p:attrNameLst>
                                      </p:cBhvr>
                                      <p:tavLst>
                                        <p:tav tm="0">
                                          <p:val>
                                            <p:fltVal val="0"/>
                                          </p:val>
                                        </p:tav>
                                        <p:tav tm="100000">
                                          <p:val>
                                            <p:strVal val="#ppt_w"/>
                                          </p:val>
                                        </p:tav>
                                      </p:tavLst>
                                    </p:anim>
                                    <p:anim calcmode="lin" valueType="num">
                                      <p:cBhvr>
                                        <p:cTn id="15" dur="1000" fill="hold"/>
                                        <p:tgtEl>
                                          <p:spTgt spid="9"/>
                                        </p:tgtEl>
                                        <p:attrNameLst>
                                          <p:attrName>ppt_h</p:attrName>
                                        </p:attrNameLst>
                                      </p:cBhvr>
                                      <p:tavLst>
                                        <p:tav tm="0">
                                          <p:val>
                                            <p:fltVal val="0"/>
                                          </p:val>
                                        </p:tav>
                                        <p:tav tm="100000">
                                          <p:val>
                                            <p:strVal val="#ppt_h"/>
                                          </p:val>
                                        </p:tav>
                                      </p:tavLst>
                                    </p:anim>
                                    <p:animEffect transition="in" filter="fade">
                                      <p:cBhvr>
                                        <p:cTn id="16" dur="1000"/>
                                        <p:tgtEl>
                                          <p:spTgt spid="9"/>
                                        </p:tgtEl>
                                      </p:cBhvr>
                                    </p:animEffect>
                                  </p:childTnLst>
                                </p:cTn>
                              </p:par>
                            </p:childTnLst>
                          </p:cTn>
                        </p:par>
                        <p:par>
                          <p:cTn id="17" fill="hold">
                            <p:stCondLst>
                              <p:cond delay="1500"/>
                            </p:stCondLst>
                            <p:childTnLst>
                              <p:par>
                                <p:cTn id="18" presetID="53" presetClass="entr" presetSubtype="0"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1000" fill="hold"/>
                                        <p:tgtEl>
                                          <p:spTgt spid="10"/>
                                        </p:tgtEl>
                                        <p:attrNameLst>
                                          <p:attrName>ppt_w</p:attrName>
                                        </p:attrNameLst>
                                      </p:cBhvr>
                                      <p:tavLst>
                                        <p:tav tm="0">
                                          <p:val>
                                            <p:fltVal val="0"/>
                                          </p:val>
                                        </p:tav>
                                        <p:tav tm="100000">
                                          <p:val>
                                            <p:strVal val="#ppt_w"/>
                                          </p:val>
                                        </p:tav>
                                      </p:tavLst>
                                    </p:anim>
                                    <p:anim calcmode="lin" valueType="num">
                                      <p:cBhvr>
                                        <p:cTn id="21" dur="1000" fill="hold"/>
                                        <p:tgtEl>
                                          <p:spTgt spid="10"/>
                                        </p:tgtEl>
                                        <p:attrNameLst>
                                          <p:attrName>ppt_h</p:attrName>
                                        </p:attrNameLst>
                                      </p:cBhvr>
                                      <p:tavLst>
                                        <p:tav tm="0">
                                          <p:val>
                                            <p:fltVal val="0"/>
                                          </p:val>
                                        </p:tav>
                                        <p:tav tm="100000">
                                          <p:val>
                                            <p:strVal val="#ppt_h"/>
                                          </p:val>
                                        </p:tav>
                                      </p:tavLst>
                                    </p:anim>
                                    <p:animEffect transition="in" filter="fade">
                                      <p:cBhvr>
                                        <p:cTn id="22" dur="1000"/>
                                        <p:tgtEl>
                                          <p:spTgt spid="10"/>
                                        </p:tgtEl>
                                      </p:cBhvr>
                                    </p:animEffect>
                                  </p:childTnLst>
                                </p:cTn>
                              </p:par>
                            </p:childTnLst>
                          </p:cTn>
                        </p:par>
                        <p:par>
                          <p:cTn id="23" fill="hold">
                            <p:stCondLst>
                              <p:cond delay="2500"/>
                            </p:stCondLst>
                            <p:childTnLst>
                              <p:par>
                                <p:cTn id="24" presetID="53" presetClass="entr" presetSubtype="0"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1000" fill="hold"/>
                                        <p:tgtEl>
                                          <p:spTgt spid="11"/>
                                        </p:tgtEl>
                                        <p:attrNameLst>
                                          <p:attrName>ppt_w</p:attrName>
                                        </p:attrNameLst>
                                      </p:cBhvr>
                                      <p:tavLst>
                                        <p:tav tm="0">
                                          <p:val>
                                            <p:fltVal val="0"/>
                                          </p:val>
                                        </p:tav>
                                        <p:tav tm="100000">
                                          <p:val>
                                            <p:strVal val="#ppt_w"/>
                                          </p:val>
                                        </p:tav>
                                      </p:tavLst>
                                    </p:anim>
                                    <p:anim calcmode="lin" valueType="num">
                                      <p:cBhvr>
                                        <p:cTn id="27" dur="1000" fill="hold"/>
                                        <p:tgtEl>
                                          <p:spTgt spid="11"/>
                                        </p:tgtEl>
                                        <p:attrNameLst>
                                          <p:attrName>ppt_h</p:attrName>
                                        </p:attrNameLst>
                                      </p:cBhvr>
                                      <p:tavLst>
                                        <p:tav tm="0">
                                          <p:val>
                                            <p:fltVal val="0"/>
                                          </p:val>
                                        </p:tav>
                                        <p:tav tm="100000">
                                          <p:val>
                                            <p:strVal val="#ppt_h"/>
                                          </p:val>
                                        </p:tav>
                                      </p:tavLst>
                                    </p:anim>
                                    <p:animEffect transition="in" filter="fade">
                                      <p:cBhvr>
                                        <p:cTn id="28" dur="1000"/>
                                        <p:tgtEl>
                                          <p:spTgt spid="11"/>
                                        </p:tgtEl>
                                      </p:cBhvr>
                                    </p:animEffect>
                                  </p:childTnLst>
                                </p:cTn>
                              </p:par>
                            </p:childTnLst>
                          </p:cTn>
                        </p:par>
                        <p:par>
                          <p:cTn id="29" fill="hold">
                            <p:stCondLst>
                              <p:cond delay="3500"/>
                            </p:stCondLst>
                            <p:childTnLst>
                              <p:par>
                                <p:cTn id="30" presetID="53" presetClass="entr" presetSubtype="0"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1000" fill="hold"/>
                                        <p:tgtEl>
                                          <p:spTgt spid="12"/>
                                        </p:tgtEl>
                                        <p:attrNameLst>
                                          <p:attrName>ppt_w</p:attrName>
                                        </p:attrNameLst>
                                      </p:cBhvr>
                                      <p:tavLst>
                                        <p:tav tm="0">
                                          <p:val>
                                            <p:fltVal val="0"/>
                                          </p:val>
                                        </p:tav>
                                        <p:tav tm="100000">
                                          <p:val>
                                            <p:strVal val="#ppt_w"/>
                                          </p:val>
                                        </p:tav>
                                      </p:tavLst>
                                    </p:anim>
                                    <p:anim calcmode="lin" valueType="num">
                                      <p:cBhvr>
                                        <p:cTn id="33" dur="1000" fill="hold"/>
                                        <p:tgtEl>
                                          <p:spTgt spid="12"/>
                                        </p:tgtEl>
                                        <p:attrNameLst>
                                          <p:attrName>ppt_h</p:attrName>
                                        </p:attrNameLst>
                                      </p:cBhvr>
                                      <p:tavLst>
                                        <p:tav tm="0">
                                          <p:val>
                                            <p:fltVal val="0"/>
                                          </p:val>
                                        </p:tav>
                                        <p:tav tm="100000">
                                          <p:val>
                                            <p:strVal val="#ppt_h"/>
                                          </p:val>
                                        </p:tav>
                                      </p:tavLst>
                                    </p:anim>
                                    <p:animEffect transition="in" filter="fade">
                                      <p:cBhvr>
                                        <p:cTn id="3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9" grpId="0" animBg="1"/>
      <p:bldP spid="10" grpId="0" animBg="1"/>
      <p:bldP spid="11" grpId="0" animBg="1"/>
      <p:bldP spid="12" grpId="0" animBg="1"/>
    </p:bldLst>
  </p:timing>
</p:sld>
</file>

<file path=ppt/slides/slide49.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46050" y="1568450"/>
            <a:ext cx="4243388" cy="4900613"/>
          </a:xfrm>
        </p:spPr>
        <p:txBody>
          <a:bodyPr/>
          <a:lstStyle/>
          <a:p>
            <a:pPr marL="230188" indent="-230188">
              <a:defRPr/>
            </a:pPr>
            <a:r>
              <a:rPr lang="en-US" sz="2400" b="1" dirty="0" smtClean="0">
                <a:solidFill>
                  <a:schemeClr val="tx2"/>
                </a:solidFill>
              </a:rPr>
              <a:t>Livelihoods/economy</a:t>
            </a:r>
          </a:p>
          <a:p>
            <a:pPr marL="230188" indent="-230188">
              <a:defRPr/>
            </a:pPr>
            <a:endParaRPr lang="en-US" sz="1600" dirty="0" smtClean="0"/>
          </a:p>
          <a:p>
            <a:pPr marL="230188" indent="-230188">
              <a:defRPr/>
            </a:pPr>
            <a:r>
              <a:rPr lang="en-US" sz="2400" b="1" dirty="0" smtClean="0">
                <a:solidFill>
                  <a:schemeClr val="tx2"/>
                </a:solidFill>
              </a:rPr>
              <a:t>Housing/shelter</a:t>
            </a:r>
          </a:p>
          <a:p>
            <a:pPr marL="230188" indent="-230188">
              <a:defRPr/>
            </a:pPr>
            <a:endParaRPr lang="en-US" sz="2400" b="1" dirty="0" smtClean="0"/>
          </a:p>
          <a:p>
            <a:pPr marL="230188" indent="-230188">
              <a:buFont typeface="Arial" pitchFamily="34" charset="0"/>
              <a:buNone/>
              <a:defRPr/>
            </a:pPr>
            <a:endParaRPr lang="en-US" sz="2400" b="1" dirty="0" smtClean="0"/>
          </a:p>
          <a:p>
            <a:pPr marL="230188" indent="-230188">
              <a:defRPr/>
            </a:pPr>
            <a:endParaRPr lang="en-US" sz="2400" b="1" dirty="0" smtClean="0"/>
          </a:p>
          <a:p>
            <a:pPr>
              <a:buFont typeface="Arial" pitchFamily="34" charset="0"/>
              <a:buNone/>
              <a:defRPr/>
            </a:pPr>
            <a:endParaRPr lang="en-US" sz="2400" b="1" dirty="0" smtClean="0"/>
          </a:p>
          <a:p>
            <a:pPr>
              <a:defRPr/>
            </a:pPr>
            <a:endParaRPr lang="en-US" sz="1600" dirty="0" smtClean="0"/>
          </a:p>
          <a:p>
            <a:pPr>
              <a:defRPr/>
            </a:pPr>
            <a:endParaRPr lang="en-US" sz="1600" dirty="0"/>
          </a:p>
        </p:txBody>
      </p:sp>
      <p:pic>
        <p:nvPicPr>
          <p:cNvPr id="20" name="Picture 6" descr="\\psf\Host\Volumes\photos$\zzz_old-pictures\gaza report 2009\gaza 2009 jctordai\ocha 2009 azzun atme etc 519.jpg"/>
          <p:cNvPicPr>
            <a:picLocks noChangeAspect="1" noChangeArrowheads="1"/>
          </p:cNvPicPr>
          <p:nvPr/>
        </p:nvPicPr>
        <p:blipFill>
          <a:blip r:embed="rId3" cstate="email"/>
          <a:stretch>
            <a:fillRect/>
          </a:stretch>
        </p:blipFill>
        <p:spPr bwMode="auto">
          <a:xfrm>
            <a:off x="3793260" y="1678071"/>
            <a:ext cx="5270058" cy="35124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1" name="Oval 20"/>
          <p:cNvSpPr/>
          <p:nvPr/>
        </p:nvSpPr>
        <p:spPr bwMode="auto">
          <a:xfrm>
            <a:off x="5759450" y="4749800"/>
            <a:ext cx="1231900" cy="1231900"/>
          </a:xfrm>
          <a:prstGeom prst="ellipse">
            <a:avLst/>
          </a:prstGeom>
          <a:solidFill>
            <a:schemeClr val="accent4">
              <a:lumMod val="50000"/>
            </a:schemeClr>
          </a:solidFill>
          <a:ln w="9525">
            <a:noFill/>
            <a:miter lim="800000"/>
            <a:headEnd/>
            <a:tailEnd/>
          </a:ln>
        </p:spPr>
        <p:txBody>
          <a:bodyPr lIns="0" tIns="0" rIns="0" bIns="0" anchor="ctr"/>
          <a:lstStyle/>
          <a:p>
            <a:pPr algn="ctr">
              <a:defRPr/>
            </a:pPr>
            <a:r>
              <a:rPr lang="en-US" sz="2000" dirty="0" smtClean="0">
                <a:solidFill>
                  <a:schemeClr val="bg1"/>
                </a:solidFill>
                <a:latin typeface="Gill Sans MT" pitchFamily="34" charset="0"/>
              </a:rPr>
              <a:t>12,500 </a:t>
            </a:r>
            <a:r>
              <a:rPr lang="en-US" sz="1200" dirty="0">
                <a:solidFill>
                  <a:schemeClr val="bg1"/>
                </a:solidFill>
                <a:latin typeface="Gill Sans MT" pitchFamily="34" charset="0"/>
              </a:rPr>
              <a:t>still displaced </a:t>
            </a:r>
            <a:r>
              <a:rPr lang="en-US" sz="1200" dirty="0" smtClean="0">
                <a:solidFill>
                  <a:schemeClr val="bg1"/>
                </a:solidFill>
                <a:latin typeface="Gill Sans MT" pitchFamily="34" charset="0"/>
              </a:rPr>
              <a:t> </a:t>
            </a:r>
            <a:endParaRPr lang="en-US" sz="1200" dirty="0">
              <a:solidFill>
                <a:schemeClr val="bg1"/>
              </a:solidFill>
              <a:latin typeface="Gill Sans MT" pitchFamily="34" charset="0"/>
            </a:endParaRPr>
          </a:p>
        </p:txBody>
      </p:sp>
      <p:sp>
        <p:nvSpPr>
          <p:cNvPr id="22" name="Oval 21"/>
          <p:cNvSpPr/>
          <p:nvPr/>
        </p:nvSpPr>
        <p:spPr bwMode="auto">
          <a:xfrm>
            <a:off x="4205288" y="4737100"/>
            <a:ext cx="1233487" cy="1231900"/>
          </a:xfrm>
          <a:prstGeom prst="ellipse">
            <a:avLst/>
          </a:prstGeom>
          <a:solidFill>
            <a:schemeClr val="accent4">
              <a:lumMod val="50000"/>
            </a:schemeClr>
          </a:solidFill>
          <a:ln w="9525">
            <a:noFill/>
            <a:miter lim="800000"/>
            <a:headEnd/>
            <a:tailEnd/>
          </a:ln>
        </p:spPr>
        <p:txBody>
          <a:bodyPr lIns="0" tIns="0" rIns="0" bIns="0" anchor="ctr"/>
          <a:lstStyle/>
          <a:p>
            <a:pPr algn="ctr">
              <a:defRPr/>
            </a:pPr>
            <a:r>
              <a:rPr lang="en-US" dirty="0">
                <a:solidFill>
                  <a:schemeClr val="bg1"/>
                </a:solidFill>
                <a:latin typeface="Gill Sans MT" pitchFamily="34" charset="0"/>
              </a:rPr>
              <a:t>~ 70,000 </a:t>
            </a:r>
            <a:r>
              <a:rPr lang="en-US" sz="1200" dirty="0">
                <a:solidFill>
                  <a:schemeClr val="bg1"/>
                </a:solidFill>
                <a:latin typeface="Gill Sans MT" pitchFamily="34" charset="0"/>
              </a:rPr>
              <a:t>housing units needed</a:t>
            </a:r>
            <a:endParaRPr lang="en-US" sz="1400" dirty="0">
              <a:solidFill>
                <a:schemeClr val="bg1"/>
              </a:solidFill>
              <a:latin typeface="Gill Sans MT" pitchFamily="34" charset="0"/>
            </a:endParaRPr>
          </a:p>
        </p:txBody>
      </p:sp>
      <p:sp>
        <p:nvSpPr>
          <p:cNvPr id="9" name="Oval 8"/>
          <p:cNvSpPr/>
          <p:nvPr/>
        </p:nvSpPr>
        <p:spPr bwMode="auto">
          <a:xfrm>
            <a:off x="7254875" y="4729163"/>
            <a:ext cx="1231900" cy="1231900"/>
          </a:xfrm>
          <a:prstGeom prst="ellipse">
            <a:avLst/>
          </a:prstGeom>
          <a:solidFill>
            <a:schemeClr val="accent4">
              <a:lumMod val="50000"/>
            </a:schemeClr>
          </a:solidFill>
          <a:ln w="9525">
            <a:noFill/>
            <a:miter lim="800000"/>
            <a:headEnd/>
            <a:tailEnd/>
          </a:ln>
        </p:spPr>
        <p:txBody>
          <a:bodyPr lIns="0" tIns="0" rIns="0" bIns="0" anchor="ctr"/>
          <a:lstStyle/>
          <a:p>
            <a:pPr algn="ctr">
              <a:defRPr/>
            </a:pPr>
            <a:r>
              <a:rPr lang="en-US" sz="1400" dirty="0">
                <a:solidFill>
                  <a:schemeClr val="bg1"/>
                </a:solidFill>
                <a:latin typeface="Gill Sans MT" pitchFamily="34" charset="0"/>
              </a:rPr>
              <a:t>Social concerns</a:t>
            </a:r>
          </a:p>
        </p:txBody>
      </p:sp>
      <p:sp>
        <p:nvSpPr>
          <p:cNvPr id="25606" name="TextBox 6"/>
          <p:cNvSpPr txBox="1">
            <a:spLocks noChangeArrowheads="1"/>
          </p:cNvSpPr>
          <p:nvPr/>
        </p:nvSpPr>
        <p:spPr bwMode="auto">
          <a:xfrm>
            <a:off x="2735263" y="787400"/>
            <a:ext cx="6115050" cy="476250"/>
          </a:xfrm>
          <a:prstGeom prst="rect">
            <a:avLst/>
          </a:prstGeom>
          <a:noFill/>
          <a:ln w="9525">
            <a:noFill/>
            <a:miter lim="800000"/>
            <a:headEnd/>
            <a:tailEnd/>
          </a:ln>
        </p:spPr>
        <p:txBody>
          <a:bodyPr>
            <a:spAutoFit/>
          </a:bodyPr>
          <a:lstStyle/>
          <a:p>
            <a:pPr algn="r"/>
            <a:r>
              <a:rPr lang="en-US" sz="2400" b="1">
                <a:solidFill>
                  <a:schemeClr val="tx2"/>
                </a:solidFill>
                <a:latin typeface="Gill Sans MT" pitchFamily="34" charset="0"/>
              </a:rPr>
              <a:t>The Humanitarian Situation in Gaza</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slide(fromBottom)">
                                      <p:cBhvr>
                                        <p:cTn id="7" dur="500"/>
                                        <p:tgtEl>
                                          <p:spTgt spid="6">
                                            <p:txEl>
                                              <p:pRg st="2" end="2"/>
                                            </p:txEl>
                                          </p:spTgt>
                                        </p:tgtEl>
                                      </p:cBhvr>
                                    </p:animEffect>
                                  </p:childTnLst>
                                </p:cTn>
                              </p:par>
                              <p:par>
                                <p:cTn id="8" presetID="53"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 calcmode="lin" valueType="num">
                                      <p:cBhvr>
                                        <p:cTn id="10" dur="500" fill="hold"/>
                                        <p:tgtEl>
                                          <p:spTgt spid="20"/>
                                        </p:tgtEl>
                                        <p:attrNameLst>
                                          <p:attrName>ppt_w</p:attrName>
                                        </p:attrNameLst>
                                      </p:cBhvr>
                                      <p:tavLst>
                                        <p:tav tm="0">
                                          <p:val>
                                            <p:fltVal val="0"/>
                                          </p:val>
                                        </p:tav>
                                        <p:tav tm="100000">
                                          <p:val>
                                            <p:strVal val="#ppt_w"/>
                                          </p:val>
                                        </p:tav>
                                      </p:tavLst>
                                    </p:anim>
                                    <p:anim calcmode="lin" valueType="num">
                                      <p:cBhvr>
                                        <p:cTn id="11" dur="500" fill="hold"/>
                                        <p:tgtEl>
                                          <p:spTgt spid="20"/>
                                        </p:tgtEl>
                                        <p:attrNameLst>
                                          <p:attrName>ppt_h</p:attrName>
                                        </p:attrNameLst>
                                      </p:cBhvr>
                                      <p:tavLst>
                                        <p:tav tm="0">
                                          <p:val>
                                            <p:fltVal val="0"/>
                                          </p:val>
                                        </p:tav>
                                        <p:tav tm="100000">
                                          <p:val>
                                            <p:strVal val="#ppt_h"/>
                                          </p:val>
                                        </p:tav>
                                      </p:tavLst>
                                    </p:anim>
                                    <p:animEffect transition="in" filter="fade">
                                      <p:cBhvr>
                                        <p:cTn id="12" dur="500"/>
                                        <p:tgtEl>
                                          <p:spTgt spid="20"/>
                                        </p:tgtEl>
                                      </p:cBhvr>
                                    </p:animEffect>
                                  </p:childTnLst>
                                </p:cTn>
                              </p:par>
                            </p:childTnLst>
                          </p:cTn>
                        </p:par>
                        <p:par>
                          <p:cTn id="13" fill="hold">
                            <p:stCondLst>
                              <p:cond delay="500"/>
                            </p:stCondLst>
                            <p:childTnLst>
                              <p:par>
                                <p:cTn id="14" presetID="53" presetClass="entr" presetSubtype="0" fill="hold" grpId="0" nodeType="afterEffect">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cBhvr>
                                        <p:cTn id="16" dur="1000" fill="hold"/>
                                        <p:tgtEl>
                                          <p:spTgt spid="22"/>
                                        </p:tgtEl>
                                        <p:attrNameLst>
                                          <p:attrName>ppt_w</p:attrName>
                                        </p:attrNameLst>
                                      </p:cBhvr>
                                      <p:tavLst>
                                        <p:tav tm="0">
                                          <p:val>
                                            <p:fltVal val="0"/>
                                          </p:val>
                                        </p:tav>
                                        <p:tav tm="100000">
                                          <p:val>
                                            <p:strVal val="#ppt_w"/>
                                          </p:val>
                                        </p:tav>
                                      </p:tavLst>
                                    </p:anim>
                                    <p:anim calcmode="lin" valueType="num">
                                      <p:cBhvr>
                                        <p:cTn id="17" dur="1000" fill="hold"/>
                                        <p:tgtEl>
                                          <p:spTgt spid="22"/>
                                        </p:tgtEl>
                                        <p:attrNameLst>
                                          <p:attrName>ppt_h</p:attrName>
                                        </p:attrNameLst>
                                      </p:cBhvr>
                                      <p:tavLst>
                                        <p:tav tm="0">
                                          <p:val>
                                            <p:fltVal val="0"/>
                                          </p:val>
                                        </p:tav>
                                        <p:tav tm="100000">
                                          <p:val>
                                            <p:strVal val="#ppt_h"/>
                                          </p:val>
                                        </p:tav>
                                      </p:tavLst>
                                    </p:anim>
                                    <p:animEffect transition="in" filter="fade">
                                      <p:cBhvr>
                                        <p:cTn id="18" dur="1000"/>
                                        <p:tgtEl>
                                          <p:spTgt spid="22"/>
                                        </p:tgtEl>
                                      </p:cBhvr>
                                    </p:animEffect>
                                  </p:childTnLst>
                                </p:cTn>
                              </p:par>
                            </p:childTnLst>
                          </p:cTn>
                        </p:par>
                        <p:par>
                          <p:cTn id="19" fill="hold">
                            <p:stCondLst>
                              <p:cond delay="1500"/>
                            </p:stCondLst>
                            <p:childTnLst>
                              <p:par>
                                <p:cTn id="20" presetID="53" presetClass="entr" presetSubtype="0" fill="hold" grpId="0" nodeType="after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1000" fill="hold"/>
                                        <p:tgtEl>
                                          <p:spTgt spid="21"/>
                                        </p:tgtEl>
                                        <p:attrNameLst>
                                          <p:attrName>ppt_w</p:attrName>
                                        </p:attrNameLst>
                                      </p:cBhvr>
                                      <p:tavLst>
                                        <p:tav tm="0">
                                          <p:val>
                                            <p:fltVal val="0"/>
                                          </p:val>
                                        </p:tav>
                                        <p:tav tm="100000">
                                          <p:val>
                                            <p:strVal val="#ppt_w"/>
                                          </p:val>
                                        </p:tav>
                                      </p:tavLst>
                                    </p:anim>
                                    <p:anim calcmode="lin" valueType="num">
                                      <p:cBhvr>
                                        <p:cTn id="23" dur="1000" fill="hold"/>
                                        <p:tgtEl>
                                          <p:spTgt spid="21"/>
                                        </p:tgtEl>
                                        <p:attrNameLst>
                                          <p:attrName>ppt_h</p:attrName>
                                        </p:attrNameLst>
                                      </p:cBhvr>
                                      <p:tavLst>
                                        <p:tav tm="0">
                                          <p:val>
                                            <p:fltVal val="0"/>
                                          </p:val>
                                        </p:tav>
                                        <p:tav tm="100000">
                                          <p:val>
                                            <p:strVal val="#ppt_h"/>
                                          </p:val>
                                        </p:tav>
                                      </p:tavLst>
                                    </p:anim>
                                    <p:animEffect transition="in" filter="fade">
                                      <p:cBhvr>
                                        <p:cTn id="24" dur="1000"/>
                                        <p:tgtEl>
                                          <p:spTgt spid="21"/>
                                        </p:tgtEl>
                                      </p:cBhvr>
                                    </p:animEffect>
                                  </p:childTnLst>
                                </p:cTn>
                              </p:par>
                            </p:childTnLst>
                          </p:cTn>
                        </p:par>
                        <p:par>
                          <p:cTn id="25" fill="hold">
                            <p:stCondLst>
                              <p:cond delay="2500"/>
                            </p:stCondLst>
                            <p:childTnLst>
                              <p:par>
                                <p:cTn id="26" presetID="53" presetClass="entr" presetSubtype="0"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1000" fill="hold"/>
                                        <p:tgtEl>
                                          <p:spTgt spid="9"/>
                                        </p:tgtEl>
                                        <p:attrNameLst>
                                          <p:attrName>ppt_w</p:attrName>
                                        </p:attrNameLst>
                                      </p:cBhvr>
                                      <p:tavLst>
                                        <p:tav tm="0">
                                          <p:val>
                                            <p:fltVal val="0"/>
                                          </p:val>
                                        </p:tav>
                                        <p:tav tm="100000">
                                          <p:val>
                                            <p:strVal val="#ppt_w"/>
                                          </p:val>
                                        </p:tav>
                                      </p:tavLst>
                                    </p:anim>
                                    <p:anim calcmode="lin" valueType="num">
                                      <p:cBhvr>
                                        <p:cTn id="29" dur="1000" fill="hold"/>
                                        <p:tgtEl>
                                          <p:spTgt spid="9"/>
                                        </p:tgtEl>
                                        <p:attrNameLst>
                                          <p:attrName>ppt_h</p:attrName>
                                        </p:attrNameLst>
                                      </p:cBhvr>
                                      <p:tavLst>
                                        <p:tav tm="0">
                                          <p:val>
                                            <p:fltVal val="0"/>
                                          </p:val>
                                        </p:tav>
                                        <p:tav tm="100000">
                                          <p:val>
                                            <p:strVal val="#ppt_h"/>
                                          </p:val>
                                        </p:tav>
                                      </p:tavLst>
                                    </p:anim>
                                    <p:animEffect transition="in" filter="fade">
                                      <p:cBhvr>
                                        <p:cTn id="3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457" name="base map" descr="\\192.168.200.43\Gis$\filing\GIS\projects\2010_06_Gaza Buffer Zone Study\Presentation\Basemap.jpg"/>
          <p:cNvPicPr>
            <a:picLocks noChangeAspect="1" noChangeArrowheads="1"/>
          </p:cNvPicPr>
          <p:nvPr/>
        </p:nvPicPr>
        <p:blipFill>
          <a:blip r:embed="rId3" cstate="email"/>
          <a:srcRect/>
          <a:stretch>
            <a:fillRect/>
          </a:stretch>
        </p:blipFill>
        <p:spPr bwMode="auto">
          <a:xfrm>
            <a:off x="3267075" y="-536575"/>
            <a:ext cx="5876925" cy="7781925"/>
          </a:xfrm>
          <a:prstGeom prst="rect">
            <a:avLst/>
          </a:prstGeom>
          <a:noFill/>
          <a:ln w="9525">
            <a:noFill/>
            <a:miter lim="800000"/>
            <a:headEnd/>
            <a:tailEnd/>
          </a:ln>
        </p:spPr>
      </p:pic>
      <p:pic>
        <p:nvPicPr>
          <p:cNvPr id="89096" name="3 nm" descr="\\192.168.200.43\Gis$\filing\GIS\projects\2010_06_Gaza Buffer Zone Study\Presentation\3nm.png"/>
          <p:cNvPicPr>
            <a:picLocks noChangeAspect="1" noChangeArrowheads="1"/>
          </p:cNvPicPr>
          <p:nvPr/>
        </p:nvPicPr>
        <p:blipFill>
          <a:blip r:embed="rId4" cstate="email">
            <a:extLst>
              <a:ext uri="{28A0092B-C50C-407E-A947-70E740481C1C}">
                <a14:useLocalDpi xmlns:a14="http://schemas.microsoft.com/office/drawing/2010/main"/>
              </a:ext>
            </a:extLst>
          </a:blip>
          <a:srcRect l="4430" t="12859" r="12958" b="25214"/>
          <a:stretch>
            <a:fillRect/>
          </a:stretch>
        </p:blipFill>
        <p:spPr bwMode="auto">
          <a:xfrm>
            <a:off x="3417888" y="422275"/>
            <a:ext cx="4949825" cy="4848225"/>
          </a:xfrm>
          <a:prstGeom prst="rect">
            <a:avLst/>
          </a:prstGeom>
          <a:noFill/>
          <a:ln w="9525">
            <a:noFill/>
            <a:miter lim="800000"/>
            <a:headEnd/>
            <a:tailEnd/>
          </a:ln>
        </p:spPr>
      </p:pic>
      <p:pic>
        <p:nvPicPr>
          <p:cNvPr id="89097" name="6 nm" descr="\\192.168.200.43\Gis$\filing\GIS\projects\2010_06_Gaza Buffer Zone Study\Presentation\6nm.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544888" y="500063"/>
            <a:ext cx="4830762" cy="4770437"/>
          </a:xfrm>
          <a:prstGeom prst="rect">
            <a:avLst/>
          </a:prstGeom>
          <a:noFill/>
          <a:ln w="9525">
            <a:noFill/>
            <a:miter lim="800000"/>
            <a:headEnd/>
            <a:tailEnd/>
          </a:ln>
        </p:spPr>
      </p:pic>
      <p:pic>
        <p:nvPicPr>
          <p:cNvPr id="89098" name="12 nm" descr="\\192.168.200.43\Gis$\filing\GIS\projects\2010_06_Gaza Buffer Zone Study\Presentation\12nm.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417888" y="422275"/>
            <a:ext cx="4992687" cy="4883150"/>
          </a:xfrm>
          <a:prstGeom prst="rect">
            <a:avLst/>
          </a:prstGeom>
          <a:noFill/>
          <a:ln w="9525">
            <a:noFill/>
            <a:miter lim="800000"/>
            <a:headEnd/>
            <a:tailEnd/>
          </a:ln>
        </p:spPr>
      </p:pic>
      <p:pic>
        <p:nvPicPr>
          <p:cNvPr id="89099" name="20 nm" descr="\\192.168.200.43\Gis$\filing\GIS\projects\2010_06_Gaza Buffer Zone Study\Presentation\20nm.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544888" y="465138"/>
            <a:ext cx="4875212" cy="4935537"/>
          </a:xfrm>
          <a:prstGeom prst="rect">
            <a:avLst/>
          </a:prstGeom>
          <a:noFill/>
          <a:ln w="9525">
            <a:noFill/>
            <a:miter lim="800000"/>
            <a:headEnd/>
            <a:tailEnd/>
          </a:ln>
        </p:spPr>
      </p:pic>
      <p:sp>
        <p:nvSpPr>
          <p:cNvPr id="9" name="Rectangle 8">
            <a:hlinkClick r:id="rId8" action="ppaction://hlinksldjump"/>
          </p:cNvPr>
          <p:cNvSpPr/>
          <p:nvPr/>
        </p:nvSpPr>
        <p:spPr bwMode="auto">
          <a:xfrm>
            <a:off x="704850" y="6257925"/>
            <a:ext cx="1712913" cy="276225"/>
          </a:xfrm>
          <a:prstGeom prst="rect">
            <a:avLst/>
          </a:prstGeom>
          <a:gradFill>
            <a:gsLst>
              <a:gs pos="0">
                <a:schemeClr val="accent4"/>
              </a:gs>
              <a:gs pos="18000">
                <a:schemeClr val="bg1"/>
              </a:gs>
              <a:gs pos="100000">
                <a:schemeClr val="accent4"/>
              </a:gs>
            </a:gsLst>
            <a:lin ang="5400000" scaled="0"/>
          </a:gradFill>
          <a:effectLst>
            <a:outerShdw blurRad="50800" dist="38100" dir="2700000" algn="tl" rotWithShape="0">
              <a:prstClr val="black">
                <a:alpha val="40000"/>
              </a:prstClr>
            </a:outerShdw>
          </a:effectLst>
        </p:spPr>
        <p:txBody>
          <a:bodyPr>
            <a:spAutoFit/>
          </a:bodyPr>
          <a:lstStyle/>
          <a:p>
            <a:pPr>
              <a:defRPr/>
            </a:pPr>
            <a:r>
              <a:rPr lang="en-US" sz="1200" dirty="0">
                <a:solidFill>
                  <a:schemeClr val="accent4">
                    <a:lumMod val="50000"/>
                  </a:schemeClr>
                </a:solidFill>
                <a:latin typeface="Gill Sans MT" pitchFamily="34" charset="0"/>
              </a:rPr>
              <a:t>Back to main Gaza map</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9099"/>
                                        </p:tgtEl>
                                        <p:attrNameLst>
                                          <p:attrName>style.visibility</p:attrName>
                                        </p:attrNameLst>
                                      </p:cBhvr>
                                      <p:to>
                                        <p:strVal val="visible"/>
                                      </p:to>
                                    </p:set>
                                    <p:animEffect transition="in" filter="wipe(up)">
                                      <p:cBhvr>
                                        <p:cTn id="7" dur="1000"/>
                                        <p:tgtEl>
                                          <p:spTgt spid="8909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9098"/>
                                        </p:tgtEl>
                                        <p:attrNameLst>
                                          <p:attrName>style.visibility</p:attrName>
                                        </p:attrNameLst>
                                      </p:cBhvr>
                                      <p:to>
                                        <p:strVal val="visible"/>
                                      </p:to>
                                    </p:set>
                                    <p:animEffect transition="in" filter="wipe(up)">
                                      <p:cBhvr>
                                        <p:cTn id="12" dur="1000"/>
                                        <p:tgtEl>
                                          <p:spTgt spid="89098"/>
                                        </p:tgtEl>
                                      </p:cBhvr>
                                    </p:animEffect>
                                  </p:childTnLst>
                                </p:cTn>
                              </p:par>
                              <p:par>
                                <p:cTn id="13" presetID="10" presetClass="exit" presetSubtype="0" fill="hold" nodeType="withEffect">
                                  <p:stCondLst>
                                    <p:cond delay="0"/>
                                  </p:stCondLst>
                                  <p:childTnLst>
                                    <p:animEffect transition="out" filter="fade">
                                      <p:cBhvr>
                                        <p:cTn id="14" dur="2000"/>
                                        <p:tgtEl>
                                          <p:spTgt spid="89099"/>
                                        </p:tgtEl>
                                      </p:cBhvr>
                                    </p:animEffect>
                                    <p:set>
                                      <p:cBhvr>
                                        <p:cTn id="15" dur="1" fill="hold">
                                          <p:stCondLst>
                                            <p:cond delay="1999"/>
                                          </p:stCondLst>
                                        </p:cTn>
                                        <p:tgtEl>
                                          <p:spTgt spid="89099"/>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89097"/>
                                        </p:tgtEl>
                                        <p:attrNameLst>
                                          <p:attrName>style.visibility</p:attrName>
                                        </p:attrNameLst>
                                      </p:cBhvr>
                                      <p:to>
                                        <p:strVal val="visible"/>
                                      </p:to>
                                    </p:set>
                                    <p:animEffect transition="in" filter="wipe(up)">
                                      <p:cBhvr>
                                        <p:cTn id="20" dur="2000"/>
                                        <p:tgtEl>
                                          <p:spTgt spid="89097"/>
                                        </p:tgtEl>
                                      </p:cBhvr>
                                    </p:animEffect>
                                  </p:childTnLst>
                                </p:cTn>
                              </p:par>
                              <p:par>
                                <p:cTn id="21" presetID="10" presetClass="exit" presetSubtype="0" fill="hold" nodeType="withEffect">
                                  <p:stCondLst>
                                    <p:cond delay="0"/>
                                  </p:stCondLst>
                                  <p:childTnLst>
                                    <p:animEffect transition="out" filter="fade">
                                      <p:cBhvr>
                                        <p:cTn id="22" dur="2000"/>
                                        <p:tgtEl>
                                          <p:spTgt spid="89098"/>
                                        </p:tgtEl>
                                      </p:cBhvr>
                                    </p:animEffect>
                                    <p:set>
                                      <p:cBhvr>
                                        <p:cTn id="23" dur="1" fill="hold">
                                          <p:stCondLst>
                                            <p:cond delay="1999"/>
                                          </p:stCondLst>
                                        </p:cTn>
                                        <p:tgtEl>
                                          <p:spTgt spid="89098"/>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89096"/>
                                        </p:tgtEl>
                                        <p:attrNameLst>
                                          <p:attrName>style.visibility</p:attrName>
                                        </p:attrNameLst>
                                      </p:cBhvr>
                                      <p:to>
                                        <p:strVal val="visible"/>
                                      </p:to>
                                    </p:set>
                                    <p:animEffect transition="in" filter="wipe(up)">
                                      <p:cBhvr>
                                        <p:cTn id="28" dur="1000"/>
                                        <p:tgtEl>
                                          <p:spTgt spid="89096"/>
                                        </p:tgtEl>
                                      </p:cBhvr>
                                    </p:animEffect>
                                  </p:childTnLst>
                                </p:cTn>
                              </p:par>
                              <p:par>
                                <p:cTn id="29" presetID="10" presetClass="exit" presetSubtype="0" fill="hold" nodeType="withEffect">
                                  <p:stCondLst>
                                    <p:cond delay="0"/>
                                  </p:stCondLst>
                                  <p:childTnLst>
                                    <p:animEffect transition="out" filter="fade">
                                      <p:cBhvr>
                                        <p:cTn id="30" dur="2000"/>
                                        <p:tgtEl>
                                          <p:spTgt spid="89097"/>
                                        </p:tgtEl>
                                      </p:cBhvr>
                                    </p:animEffect>
                                    <p:set>
                                      <p:cBhvr>
                                        <p:cTn id="31" dur="1" fill="hold">
                                          <p:stCondLst>
                                            <p:cond delay="1999"/>
                                          </p:stCondLst>
                                        </p:cTn>
                                        <p:tgtEl>
                                          <p:spTgt spid="8909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46050" y="1568450"/>
            <a:ext cx="4243388" cy="4900613"/>
          </a:xfrm>
        </p:spPr>
        <p:txBody>
          <a:bodyPr/>
          <a:lstStyle/>
          <a:p>
            <a:pPr marL="230188" indent="-230188"/>
            <a:r>
              <a:rPr lang="en-US" sz="2400" b="1" smtClean="0">
                <a:solidFill>
                  <a:schemeClr val="tx2"/>
                </a:solidFill>
              </a:rPr>
              <a:t>Livelihoods/economy</a:t>
            </a:r>
          </a:p>
          <a:p>
            <a:pPr marL="230188" indent="-230188"/>
            <a:endParaRPr lang="en-US" sz="1600" smtClean="0">
              <a:solidFill>
                <a:schemeClr val="tx2"/>
              </a:solidFill>
            </a:endParaRPr>
          </a:p>
          <a:p>
            <a:pPr marL="230188" indent="-230188"/>
            <a:r>
              <a:rPr lang="en-US" sz="2400" b="1" smtClean="0">
                <a:solidFill>
                  <a:schemeClr val="tx2"/>
                </a:solidFill>
              </a:rPr>
              <a:t>Housing/shelter</a:t>
            </a:r>
          </a:p>
          <a:p>
            <a:pPr marL="230188" indent="-230188"/>
            <a:endParaRPr lang="en-US" sz="1600" b="1" smtClean="0">
              <a:solidFill>
                <a:schemeClr val="tx2"/>
              </a:solidFill>
            </a:endParaRPr>
          </a:p>
          <a:p>
            <a:pPr marL="230188" indent="-230188"/>
            <a:r>
              <a:rPr lang="en-US" sz="2400" b="1" smtClean="0">
                <a:solidFill>
                  <a:schemeClr val="tx2"/>
                </a:solidFill>
              </a:rPr>
              <a:t>Access to services and assistance</a:t>
            </a:r>
          </a:p>
          <a:p>
            <a:pPr marL="685800" lvl="1" indent="-228600">
              <a:buFontTx/>
              <a:buChar char="-"/>
            </a:pPr>
            <a:r>
              <a:rPr lang="en-US" sz="1800" b="1" smtClean="0">
                <a:solidFill>
                  <a:schemeClr val="tx2"/>
                </a:solidFill>
              </a:rPr>
              <a:t>Education</a:t>
            </a:r>
          </a:p>
          <a:p>
            <a:pPr marL="685800" lvl="1" indent="-228600">
              <a:buFontTx/>
              <a:buChar char="-"/>
            </a:pPr>
            <a:r>
              <a:rPr lang="en-US" sz="1800" b="1" smtClean="0">
                <a:solidFill>
                  <a:schemeClr val="tx2"/>
                </a:solidFill>
              </a:rPr>
              <a:t>Health</a:t>
            </a:r>
          </a:p>
          <a:p>
            <a:pPr marL="685800" lvl="1" indent="-228600">
              <a:buFontTx/>
              <a:buChar char="-"/>
            </a:pPr>
            <a:r>
              <a:rPr lang="en-US" sz="1800" b="1" smtClean="0">
                <a:solidFill>
                  <a:schemeClr val="tx2"/>
                </a:solidFill>
              </a:rPr>
              <a:t>Water and sanitation</a:t>
            </a:r>
          </a:p>
          <a:p>
            <a:pPr marL="685800" lvl="1" indent="-228600">
              <a:buFontTx/>
              <a:buChar char="-"/>
            </a:pPr>
            <a:r>
              <a:rPr lang="en-US" sz="1800" b="1" smtClean="0">
                <a:solidFill>
                  <a:schemeClr val="tx2"/>
                </a:solidFill>
              </a:rPr>
              <a:t>Electricity</a:t>
            </a:r>
          </a:p>
          <a:p>
            <a:pPr marL="230188" indent="-230188"/>
            <a:endParaRPr lang="en-US" sz="2400" b="1" smtClean="0"/>
          </a:p>
          <a:p>
            <a:pPr marL="230188" indent="-230188"/>
            <a:endParaRPr lang="en-US" sz="2400" b="1" smtClean="0"/>
          </a:p>
          <a:p>
            <a:pPr marL="230188" indent="-230188">
              <a:buFont typeface="Arial" pitchFamily="34" charset="0"/>
              <a:buNone/>
            </a:pPr>
            <a:endParaRPr lang="en-US" sz="2400" b="1" smtClean="0"/>
          </a:p>
          <a:p>
            <a:pPr marL="230188" indent="-230188"/>
            <a:endParaRPr lang="en-US" sz="2400" b="1" smtClean="0"/>
          </a:p>
          <a:p>
            <a:pPr marL="230188" indent="-230188">
              <a:buFont typeface="Arial" pitchFamily="34" charset="0"/>
              <a:buNone/>
            </a:pPr>
            <a:endParaRPr lang="en-US" sz="2400" b="1" smtClean="0"/>
          </a:p>
          <a:p>
            <a:pPr marL="230188" indent="-230188"/>
            <a:endParaRPr lang="en-US" sz="1600" smtClean="0"/>
          </a:p>
          <a:p>
            <a:pPr marL="230188" indent="-230188"/>
            <a:endParaRPr lang="en-US" sz="1600" smtClean="0"/>
          </a:p>
        </p:txBody>
      </p:sp>
      <p:pic>
        <p:nvPicPr>
          <p:cNvPr id="24" name="Picture 6" descr="health"/>
          <p:cNvPicPr>
            <a:picLocks noChangeAspect="1" noChangeArrowheads="1"/>
          </p:cNvPicPr>
          <p:nvPr/>
        </p:nvPicPr>
        <p:blipFill>
          <a:blip r:embed="rId3" cstate="email"/>
          <a:stretch>
            <a:fillRect/>
          </a:stretch>
        </p:blipFill>
        <p:spPr bwMode="auto">
          <a:xfrm>
            <a:off x="3700627" y="1822076"/>
            <a:ext cx="5400228" cy="34558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5" name="Oval 24"/>
          <p:cNvSpPr/>
          <p:nvPr/>
        </p:nvSpPr>
        <p:spPr bwMode="auto">
          <a:xfrm>
            <a:off x="3470275" y="4810125"/>
            <a:ext cx="1231900" cy="1231900"/>
          </a:xfrm>
          <a:prstGeom prst="ellipse">
            <a:avLst/>
          </a:prstGeom>
          <a:solidFill>
            <a:schemeClr val="accent4">
              <a:lumMod val="50000"/>
            </a:schemeClr>
          </a:solidFill>
          <a:ln w="9525">
            <a:noFill/>
            <a:miter lim="800000"/>
            <a:headEnd/>
            <a:tailEnd/>
          </a:ln>
        </p:spPr>
        <p:txBody>
          <a:bodyPr lIns="0" tIns="0" rIns="0" bIns="0" anchor="ctr"/>
          <a:lstStyle/>
          <a:p>
            <a:pPr algn="ctr">
              <a:defRPr/>
            </a:pPr>
            <a:r>
              <a:rPr lang="en-US" sz="2000" dirty="0">
                <a:solidFill>
                  <a:schemeClr val="bg1"/>
                </a:solidFill>
                <a:latin typeface="Gill Sans MT" pitchFamily="34" charset="0"/>
              </a:rPr>
              <a:t>250+</a:t>
            </a:r>
          </a:p>
          <a:p>
            <a:pPr algn="ctr">
              <a:defRPr/>
            </a:pPr>
            <a:r>
              <a:rPr lang="en-US" sz="1400" dirty="0">
                <a:solidFill>
                  <a:schemeClr val="bg1"/>
                </a:solidFill>
                <a:latin typeface="Gill Sans MT" pitchFamily="34" charset="0"/>
              </a:rPr>
              <a:t>schools needed </a:t>
            </a:r>
          </a:p>
        </p:txBody>
      </p:sp>
      <p:sp>
        <p:nvSpPr>
          <p:cNvPr id="26" name="Oval 25"/>
          <p:cNvSpPr/>
          <p:nvPr/>
        </p:nvSpPr>
        <p:spPr bwMode="auto">
          <a:xfrm>
            <a:off x="4810125" y="4818063"/>
            <a:ext cx="1281113" cy="1287462"/>
          </a:xfrm>
          <a:prstGeom prst="ellipse">
            <a:avLst/>
          </a:prstGeom>
          <a:solidFill>
            <a:schemeClr val="accent4">
              <a:lumMod val="50000"/>
            </a:schemeClr>
          </a:solidFill>
          <a:ln w="9525">
            <a:noFill/>
            <a:miter lim="800000"/>
            <a:headEnd/>
            <a:tailEnd/>
          </a:ln>
        </p:spPr>
        <p:txBody>
          <a:bodyPr lIns="0" tIns="0" rIns="0" bIns="0" anchor="ctr"/>
          <a:lstStyle/>
          <a:p>
            <a:pPr algn="ctr">
              <a:defRPr/>
            </a:pPr>
            <a:r>
              <a:rPr lang="en-US" sz="1400" dirty="0">
                <a:solidFill>
                  <a:schemeClr val="bg1"/>
                </a:solidFill>
                <a:latin typeface="Gill Sans MT" pitchFamily="34" charset="0"/>
              </a:rPr>
              <a:t>Essential health care procedures unavailable </a:t>
            </a:r>
            <a:endParaRPr lang="en-US" sz="1100" dirty="0">
              <a:solidFill>
                <a:schemeClr val="bg1"/>
              </a:solidFill>
              <a:latin typeface="Gill Sans MT" pitchFamily="34" charset="0"/>
            </a:endParaRPr>
          </a:p>
        </p:txBody>
      </p:sp>
      <p:sp>
        <p:nvSpPr>
          <p:cNvPr id="27" name="Oval 26"/>
          <p:cNvSpPr/>
          <p:nvPr/>
        </p:nvSpPr>
        <p:spPr bwMode="auto">
          <a:xfrm>
            <a:off x="6173788" y="4856163"/>
            <a:ext cx="1231900" cy="1231900"/>
          </a:xfrm>
          <a:prstGeom prst="ellipse">
            <a:avLst/>
          </a:prstGeom>
          <a:solidFill>
            <a:schemeClr val="accent4">
              <a:lumMod val="50000"/>
            </a:schemeClr>
          </a:solidFill>
          <a:ln w="9525">
            <a:noFill/>
            <a:miter lim="800000"/>
            <a:headEnd/>
            <a:tailEnd/>
          </a:ln>
        </p:spPr>
        <p:txBody>
          <a:bodyPr lIns="0" tIns="0" rIns="0" bIns="0" anchor="ctr"/>
          <a:lstStyle/>
          <a:p>
            <a:pPr algn="ctr">
              <a:defRPr/>
            </a:pPr>
            <a:r>
              <a:rPr lang="en-US" dirty="0">
                <a:solidFill>
                  <a:schemeClr val="bg1"/>
                </a:solidFill>
                <a:latin typeface="Gill Sans MT" pitchFamily="34" charset="0"/>
              </a:rPr>
              <a:t>90% </a:t>
            </a:r>
          </a:p>
          <a:p>
            <a:pPr algn="ctr">
              <a:defRPr/>
            </a:pPr>
            <a:r>
              <a:rPr lang="en-US" sz="1400" dirty="0">
                <a:solidFill>
                  <a:schemeClr val="bg1"/>
                </a:solidFill>
                <a:latin typeface="Gill Sans MT" pitchFamily="34" charset="0"/>
              </a:rPr>
              <a:t>of piped water unsafe</a:t>
            </a:r>
          </a:p>
        </p:txBody>
      </p:sp>
      <p:sp>
        <p:nvSpPr>
          <p:cNvPr id="28" name="Oval 27"/>
          <p:cNvSpPr/>
          <p:nvPr/>
        </p:nvSpPr>
        <p:spPr bwMode="auto">
          <a:xfrm>
            <a:off x="7554913" y="4849813"/>
            <a:ext cx="1231900" cy="1231900"/>
          </a:xfrm>
          <a:prstGeom prst="ellipse">
            <a:avLst/>
          </a:prstGeom>
          <a:solidFill>
            <a:schemeClr val="accent4">
              <a:lumMod val="50000"/>
            </a:schemeClr>
          </a:solidFill>
          <a:ln w="9525">
            <a:noFill/>
            <a:miter lim="800000"/>
            <a:headEnd/>
            <a:tailEnd/>
          </a:ln>
        </p:spPr>
        <p:txBody>
          <a:bodyPr lIns="0" tIns="0" rIns="0" bIns="0" anchor="ctr"/>
          <a:lstStyle/>
          <a:p>
            <a:pPr algn="ctr">
              <a:defRPr/>
            </a:pPr>
            <a:r>
              <a:rPr lang="en-US" sz="1400" dirty="0">
                <a:solidFill>
                  <a:schemeClr val="bg1"/>
                </a:solidFill>
                <a:latin typeface="Gill Sans MT" pitchFamily="34" charset="0"/>
              </a:rPr>
              <a:t>4-12 hours electricity cuts per day</a:t>
            </a:r>
          </a:p>
        </p:txBody>
      </p:sp>
      <p:sp>
        <p:nvSpPr>
          <p:cNvPr id="27655" name="TextBox 6"/>
          <p:cNvSpPr txBox="1">
            <a:spLocks noChangeArrowheads="1"/>
          </p:cNvSpPr>
          <p:nvPr/>
        </p:nvSpPr>
        <p:spPr bwMode="auto">
          <a:xfrm>
            <a:off x="2735263" y="787400"/>
            <a:ext cx="6115050" cy="476250"/>
          </a:xfrm>
          <a:prstGeom prst="rect">
            <a:avLst/>
          </a:prstGeom>
          <a:noFill/>
          <a:ln w="9525">
            <a:noFill/>
            <a:miter lim="800000"/>
            <a:headEnd/>
            <a:tailEnd/>
          </a:ln>
        </p:spPr>
        <p:txBody>
          <a:bodyPr>
            <a:spAutoFit/>
          </a:bodyPr>
          <a:lstStyle/>
          <a:p>
            <a:pPr algn="r"/>
            <a:r>
              <a:rPr lang="en-US" sz="2400" b="1" dirty="0">
                <a:solidFill>
                  <a:schemeClr val="tx2"/>
                </a:solidFill>
                <a:latin typeface="Gill Sans MT" pitchFamily="34" charset="0"/>
              </a:rPr>
              <a:t>The Humanitarian Situation in Gaza</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6">
                                            <p:txEl>
                                              <p:pRg st="5" end="5"/>
                                            </p:txEl>
                                          </p:spTgt>
                                        </p:tgtEl>
                                        <p:attrNameLst>
                                          <p:attrName>style.visibility</p:attrName>
                                        </p:attrNameLst>
                                      </p:cBhvr>
                                      <p:to>
                                        <p:strVal val="visible"/>
                                      </p:to>
                                    </p:set>
                                    <p:animEffect transition="in" filter="slide(fromBottom)">
                                      <p:cBhvr>
                                        <p:cTn id="7" dur="500"/>
                                        <p:tgtEl>
                                          <p:spTgt spid="6">
                                            <p:txEl>
                                              <p:pRg st="5" end="5"/>
                                            </p:txEl>
                                          </p:spTgt>
                                        </p:tgtEl>
                                      </p:cBhvr>
                                    </p:animEffect>
                                  </p:childTnLst>
                                </p:cTn>
                              </p:par>
                              <p:par>
                                <p:cTn id="8" presetID="12" presetClass="entr" presetSubtype="4" fill="hold" nodeType="withEffect">
                                  <p:stCondLst>
                                    <p:cond delay="0"/>
                                  </p:stCondLst>
                                  <p:childTnLst>
                                    <p:set>
                                      <p:cBhvr>
                                        <p:cTn id="9" dur="1" fill="hold">
                                          <p:stCondLst>
                                            <p:cond delay="0"/>
                                          </p:stCondLst>
                                        </p:cTn>
                                        <p:tgtEl>
                                          <p:spTgt spid="6">
                                            <p:txEl>
                                              <p:pRg st="4" end="4"/>
                                            </p:txEl>
                                          </p:spTgt>
                                        </p:tgtEl>
                                        <p:attrNameLst>
                                          <p:attrName>style.visibility</p:attrName>
                                        </p:attrNameLst>
                                      </p:cBhvr>
                                      <p:to>
                                        <p:strVal val="visible"/>
                                      </p:to>
                                    </p:set>
                                    <p:animEffect transition="in" filter="slide(fromBottom)">
                                      <p:cBhvr>
                                        <p:cTn id="10" dur="500"/>
                                        <p:tgtEl>
                                          <p:spTgt spid="6">
                                            <p:txEl>
                                              <p:pRg st="4" end="4"/>
                                            </p:txEl>
                                          </p:spTgt>
                                        </p:tgtEl>
                                      </p:cBhvr>
                                    </p:animEffect>
                                  </p:childTnLst>
                                </p:cTn>
                              </p:par>
                              <p:par>
                                <p:cTn id="11" presetID="12" presetClass="entr" presetSubtype="4" fill="hold" nodeType="withEffect">
                                  <p:stCondLst>
                                    <p:cond delay="0"/>
                                  </p:stCondLst>
                                  <p:childTnLst>
                                    <p:set>
                                      <p:cBhvr>
                                        <p:cTn id="12" dur="1" fill="hold">
                                          <p:stCondLst>
                                            <p:cond delay="0"/>
                                          </p:stCondLst>
                                        </p:cTn>
                                        <p:tgtEl>
                                          <p:spTgt spid="6">
                                            <p:txEl>
                                              <p:pRg st="6" end="6"/>
                                            </p:txEl>
                                          </p:spTgt>
                                        </p:tgtEl>
                                        <p:attrNameLst>
                                          <p:attrName>style.visibility</p:attrName>
                                        </p:attrNameLst>
                                      </p:cBhvr>
                                      <p:to>
                                        <p:strVal val="visible"/>
                                      </p:to>
                                    </p:set>
                                    <p:animEffect transition="in" filter="slide(fromBottom)">
                                      <p:cBhvr>
                                        <p:cTn id="13" dur="500"/>
                                        <p:tgtEl>
                                          <p:spTgt spid="6">
                                            <p:txEl>
                                              <p:pRg st="6" end="6"/>
                                            </p:txEl>
                                          </p:spTgt>
                                        </p:tgtEl>
                                      </p:cBhvr>
                                    </p:animEffect>
                                  </p:childTnLst>
                                </p:cTn>
                              </p:par>
                              <p:par>
                                <p:cTn id="14" presetID="12" presetClass="entr" presetSubtype="4" fill="hold" nodeType="withEffect">
                                  <p:stCondLst>
                                    <p:cond delay="0"/>
                                  </p:stCondLst>
                                  <p:childTnLst>
                                    <p:set>
                                      <p:cBhvr>
                                        <p:cTn id="15" dur="1" fill="hold">
                                          <p:stCondLst>
                                            <p:cond delay="0"/>
                                          </p:stCondLst>
                                        </p:cTn>
                                        <p:tgtEl>
                                          <p:spTgt spid="6">
                                            <p:txEl>
                                              <p:pRg st="7" end="7"/>
                                            </p:txEl>
                                          </p:spTgt>
                                        </p:tgtEl>
                                        <p:attrNameLst>
                                          <p:attrName>style.visibility</p:attrName>
                                        </p:attrNameLst>
                                      </p:cBhvr>
                                      <p:to>
                                        <p:strVal val="visible"/>
                                      </p:to>
                                    </p:set>
                                    <p:animEffect transition="in" filter="slide(fromBottom)">
                                      <p:cBhvr>
                                        <p:cTn id="16" dur="500"/>
                                        <p:tgtEl>
                                          <p:spTgt spid="6">
                                            <p:txEl>
                                              <p:pRg st="7" end="7"/>
                                            </p:txEl>
                                          </p:spTgt>
                                        </p:tgtEl>
                                      </p:cBhvr>
                                    </p:animEffect>
                                  </p:childTnLst>
                                </p:cTn>
                              </p:par>
                              <p:par>
                                <p:cTn id="17" presetID="12" presetClass="entr" presetSubtype="4" fill="hold" nodeType="withEffect">
                                  <p:stCondLst>
                                    <p:cond delay="0"/>
                                  </p:stCondLst>
                                  <p:childTnLst>
                                    <p:set>
                                      <p:cBhvr>
                                        <p:cTn id="18" dur="1" fill="hold">
                                          <p:stCondLst>
                                            <p:cond delay="0"/>
                                          </p:stCondLst>
                                        </p:cTn>
                                        <p:tgtEl>
                                          <p:spTgt spid="6">
                                            <p:txEl>
                                              <p:pRg st="8" end="8"/>
                                            </p:txEl>
                                          </p:spTgt>
                                        </p:tgtEl>
                                        <p:attrNameLst>
                                          <p:attrName>style.visibility</p:attrName>
                                        </p:attrNameLst>
                                      </p:cBhvr>
                                      <p:to>
                                        <p:strVal val="visible"/>
                                      </p:to>
                                    </p:set>
                                    <p:animEffect transition="in" filter="slide(fromBottom)">
                                      <p:cBhvr>
                                        <p:cTn id="19" dur="500"/>
                                        <p:tgtEl>
                                          <p:spTgt spid="6">
                                            <p:txEl>
                                              <p:pRg st="8" end="8"/>
                                            </p:txEl>
                                          </p:spTgt>
                                        </p:tgtEl>
                                      </p:cBhvr>
                                    </p:animEffect>
                                  </p:childTnLst>
                                </p:cTn>
                              </p:par>
                              <p:par>
                                <p:cTn id="20" presetID="53" presetClass="entr" presetSubtype="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p:cTn id="22" dur="500" fill="hold"/>
                                        <p:tgtEl>
                                          <p:spTgt spid="24"/>
                                        </p:tgtEl>
                                        <p:attrNameLst>
                                          <p:attrName>ppt_w</p:attrName>
                                        </p:attrNameLst>
                                      </p:cBhvr>
                                      <p:tavLst>
                                        <p:tav tm="0">
                                          <p:val>
                                            <p:fltVal val="0"/>
                                          </p:val>
                                        </p:tav>
                                        <p:tav tm="100000">
                                          <p:val>
                                            <p:strVal val="#ppt_w"/>
                                          </p:val>
                                        </p:tav>
                                      </p:tavLst>
                                    </p:anim>
                                    <p:anim calcmode="lin" valueType="num">
                                      <p:cBhvr>
                                        <p:cTn id="23" dur="500" fill="hold"/>
                                        <p:tgtEl>
                                          <p:spTgt spid="24"/>
                                        </p:tgtEl>
                                        <p:attrNameLst>
                                          <p:attrName>ppt_h</p:attrName>
                                        </p:attrNameLst>
                                      </p:cBhvr>
                                      <p:tavLst>
                                        <p:tav tm="0">
                                          <p:val>
                                            <p:fltVal val="0"/>
                                          </p:val>
                                        </p:tav>
                                        <p:tav tm="100000">
                                          <p:val>
                                            <p:strVal val="#ppt_h"/>
                                          </p:val>
                                        </p:tav>
                                      </p:tavLst>
                                    </p:anim>
                                    <p:animEffect transition="in" filter="fade">
                                      <p:cBhvr>
                                        <p:cTn id="24" dur="500"/>
                                        <p:tgtEl>
                                          <p:spTgt spid="24"/>
                                        </p:tgtEl>
                                      </p:cBhvr>
                                    </p:animEffect>
                                  </p:childTnLst>
                                </p:cTn>
                              </p:par>
                            </p:childTnLst>
                          </p:cTn>
                        </p:par>
                        <p:par>
                          <p:cTn id="25" fill="hold">
                            <p:stCondLst>
                              <p:cond delay="500"/>
                            </p:stCondLst>
                            <p:childTnLst>
                              <p:par>
                                <p:cTn id="26" presetID="53" presetClass="entr" presetSubtype="0" fill="hold" grpId="0" nodeType="afterEffect">
                                  <p:stCondLst>
                                    <p:cond delay="0"/>
                                  </p:stCondLst>
                                  <p:childTnLst>
                                    <p:set>
                                      <p:cBhvr>
                                        <p:cTn id="27" dur="1" fill="hold">
                                          <p:stCondLst>
                                            <p:cond delay="0"/>
                                          </p:stCondLst>
                                        </p:cTn>
                                        <p:tgtEl>
                                          <p:spTgt spid="25"/>
                                        </p:tgtEl>
                                        <p:attrNameLst>
                                          <p:attrName>style.visibility</p:attrName>
                                        </p:attrNameLst>
                                      </p:cBhvr>
                                      <p:to>
                                        <p:strVal val="visible"/>
                                      </p:to>
                                    </p:set>
                                    <p:anim calcmode="lin" valueType="num">
                                      <p:cBhvr>
                                        <p:cTn id="28" dur="1000" fill="hold"/>
                                        <p:tgtEl>
                                          <p:spTgt spid="25"/>
                                        </p:tgtEl>
                                        <p:attrNameLst>
                                          <p:attrName>ppt_w</p:attrName>
                                        </p:attrNameLst>
                                      </p:cBhvr>
                                      <p:tavLst>
                                        <p:tav tm="0">
                                          <p:val>
                                            <p:fltVal val="0"/>
                                          </p:val>
                                        </p:tav>
                                        <p:tav tm="100000">
                                          <p:val>
                                            <p:strVal val="#ppt_w"/>
                                          </p:val>
                                        </p:tav>
                                      </p:tavLst>
                                    </p:anim>
                                    <p:anim calcmode="lin" valueType="num">
                                      <p:cBhvr>
                                        <p:cTn id="29" dur="1000" fill="hold"/>
                                        <p:tgtEl>
                                          <p:spTgt spid="25"/>
                                        </p:tgtEl>
                                        <p:attrNameLst>
                                          <p:attrName>ppt_h</p:attrName>
                                        </p:attrNameLst>
                                      </p:cBhvr>
                                      <p:tavLst>
                                        <p:tav tm="0">
                                          <p:val>
                                            <p:fltVal val="0"/>
                                          </p:val>
                                        </p:tav>
                                        <p:tav tm="100000">
                                          <p:val>
                                            <p:strVal val="#ppt_h"/>
                                          </p:val>
                                        </p:tav>
                                      </p:tavLst>
                                    </p:anim>
                                    <p:animEffect transition="in" filter="fade">
                                      <p:cBhvr>
                                        <p:cTn id="30" dur="1000"/>
                                        <p:tgtEl>
                                          <p:spTgt spid="25"/>
                                        </p:tgtEl>
                                      </p:cBhvr>
                                    </p:animEffect>
                                  </p:childTnLst>
                                </p:cTn>
                              </p:par>
                            </p:childTnLst>
                          </p:cTn>
                        </p:par>
                        <p:par>
                          <p:cTn id="31" fill="hold">
                            <p:stCondLst>
                              <p:cond delay="1500"/>
                            </p:stCondLst>
                            <p:childTnLst>
                              <p:par>
                                <p:cTn id="32" presetID="53" presetClass="entr" presetSubtype="0" fill="hold" grpId="0" nodeType="afterEffect">
                                  <p:stCondLst>
                                    <p:cond delay="0"/>
                                  </p:stCondLst>
                                  <p:childTnLst>
                                    <p:set>
                                      <p:cBhvr>
                                        <p:cTn id="33" dur="1" fill="hold">
                                          <p:stCondLst>
                                            <p:cond delay="0"/>
                                          </p:stCondLst>
                                        </p:cTn>
                                        <p:tgtEl>
                                          <p:spTgt spid="26"/>
                                        </p:tgtEl>
                                        <p:attrNameLst>
                                          <p:attrName>style.visibility</p:attrName>
                                        </p:attrNameLst>
                                      </p:cBhvr>
                                      <p:to>
                                        <p:strVal val="visible"/>
                                      </p:to>
                                    </p:set>
                                    <p:anim calcmode="lin" valueType="num">
                                      <p:cBhvr>
                                        <p:cTn id="34" dur="1000" fill="hold"/>
                                        <p:tgtEl>
                                          <p:spTgt spid="26"/>
                                        </p:tgtEl>
                                        <p:attrNameLst>
                                          <p:attrName>ppt_w</p:attrName>
                                        </p:attrNameLst>
                                      </p:cBhvr>
                                      <p:tavLst>
                                        <p:tav tm="0">
                                          <p:val>
                                            <p:fltVal val="0"/>
                                          </p:val>
                                        </p:tav>
                                        <p:tav tm="100000">
                                          <p:val>
                                            <p:strVal val="#ppt_w"/>
                                          </p:val>
                                        </p:tav>
                                      </p:tavLst>
                                    </p:anim>
                                    <p:anim calcmode="lin" valueType="num">
                                      <p:cBhvr>
                                        <p:cTn id="35" dur="1000" fill="hold"/>
                                        <p:tgtEl>
                                          <p:spTgt spid="26"/>
                                        </p:tgtEl>
                                        <p:attrNameLst>
                                          <p:attrName>ppt_h</p:attrName>
                                        </p:attrNameLst>
                                      </p:cBhvr>
                                      <p:tavLst>
                                        <p:tav tm="0">
                                          <p:val>
                                            <p:fltVal val="0"/>
                                          </p:val>
                                        </p:tav>
                                        <p:tav tm="100000">
                                          <p:val>
                                            <p:strVal val="#ppt_h"/>
                                          </p:val>
                                        </p:tav>
                                      </p:tavLst>
                                    </p:anim>
                                    <p:animEffect transition="in" filter="fade">
                                      <p:cBhvr>
                                        <p:cTn id="36" dur="1000"/>
                                        <p:tgtEl>
                                          <p:spTgt spid="26"/>
                                        </p:tgtEl>
                                      </p:cBhvr>
                                    </p:animEffect>
                                  </p:childTnLst>
                                </p:cTn>
                              </p:par>
                            </p:childTnLst>
                          </p:cTn>
                        </p:par>
                        <p:par>
                          <p:cTn id="37" fill="hold">
                            <p:stCondLst>
                              <p:cond delay="2500"/>
                            </p:stCondLst>
                            <p:childTnLst>
                              <p:par>
                                <p:cTn id="38" presetID="53" presetClass="entr" presetSubtype="0" fill="hold" grpId="0" nodeType="afterEffect">
                                  <p:stCondLst>
                                    <p:cond delay="0"/>
                                  </p:stCondLst>
                                  <p:childTnLst>
                                    <p:set>
                                      <p:cBhvr>
                                        <p:cTn id="39" dur="1" fill="hold">
                                          <p:stCondLst>
                                            <p:cond delay="0"/>
                                          </p:stCondLst>
                                        </p:cTn>
                                        <p:tgtEl>
                                          <p:spTgt spid="27"/>
                                        </p:tgtEl>
                                        <p:attrNameLst>
                                          <p:attrName>style.visibility</p:attrName>
                                        </p:attrNameLst>
                                      </p:cBhvr>
                                      <p:to>
                                        <p:strVal val="visible"/>
                                      </p:to>
                                    </p:set>
                                    <p:anim calcmode="lin" valueType="num">
                                      <p:cBhvr>
                                        <p:cTn id="40" dur="1000" fill="hold"/>
                                        <p:tgtEl>
                                          <p:spTgt spid="27"/>
                                        </p:tgtEl>
                                        <p:attrNameLst>
                                          <p:attrName>ppt_w</p:attrName>
                                        </p:attrNameLst>
                                      </p:cBhvr>
                                      <p:tavLst>
                                        <p:tav tm="0">
                                          <p:val>
                                            <p:fltVal val="0"/>
                                          </p:val>
                                        </p:tav>
                                        <p:tav tm="100000">
                                          <p:val>
                                            <p:strVal val="#ppt_w"/>
                                          </p:val>
                                        </p:tav>
                                      </p:tavLst>
                                    </p:anim>
                                    <p:anim calcmode="lin" valueType="num">
                                      <p:cBhvr>
                                        <p:cTn id="41" dur="1000" fill="hold"/>
                                        <p:tgtEl>
                                          <p:spTgt spid="27"/>
                                        </p:tgtEl>
                                        <p:attrNameLst>
                                          <p:attrName>ppt_h</p:attrName>
                                        </p:attrNameLst>
                                      </p:cBhvr>
                                      <p:tavLst>
                                        <p:tav tm="0">
                                          <p:val>
                                            <p:fltVal val="0"/>
                                          </p:val>
                                        </p:tav>
                                        <p:tav tm="100000">
                                          <p:val>
                                            <p:strVal val="#ppt_h"/>
                                          </p:val>
                                        </p:tav>
                                      </p:tavLst>
                                    </p:anim>
                                    <p:animEffect transition="in" filter="fade">
                                      <p:cBhvr>
                                        <p:cTn id="42" dur="1000"/>
                                        <p:tgtEl>
                                          <p:spTgt spid="27"/>
                                        </p:tgtEl>
                                      </p:cBhvr>
                                    </p:animEffect>
                                  </p:childTnLst>
                                </p:cTn>
                              </p:par>
                            </p:childTnLst>
                          </p:cTn>
                        </p:par>
                        <p:par>
                          <p:cTn id="43" fill="hold">
                            <p:stCondLst>
                              <p:cond delay="3500"/>
                            </p:stCondLst>
                            <p:childTnLst>
                              <p:par>
                                <p:cTn id="44" presetID="53" presetClass="entr" presetSubtype="0" fill="hold" grpId="0" nodeType="afterEffect">
                                  <p:stCondLst>
                                    <p:cond delay="0"/>
                                  </p:stCondLst>
                                  <p:childTnLst>
                                    <p:set>
                                      <p:cBhvr>
                                        <p:cTn id="45" dur="1" fill="hold">
                                          <p:stCondLst>
                                            <p:cond delay="0"/>
                                          </p:stCondLst>
                                        </p:cTn>
                                        <p:tgtEl>
                                          <p:spTgt spid="28"/>
                                        </p:tgtEl>
                                        <p:attrNameLst>
                                          <p:attrName>style.visibility</p:attrName>
                                        </p:attrNameLst>
                                      </p:cBhvr>
                                      <p:to>
                                        <p:strVal val="visible"/>
                                      </p:to>
                                    </p:set>
                                    <p:anim calcmode="lin" valueType="num">
                                      <p:cBhvr>
                                        <p:cTn id="46" dur="1000" fill="hold"/>
                                        <p:tgtEl>
                                          <p:spTgt spid="28"/>
                                        </p:tgtEl>
                                        <p:attrNameLst>
                                          <p:attrName>ppt_w</p:attrName>
                                        </p:attrNameLst>
                                      </p:cBhvr>
                                      <p:tavLst>
                                        <p:tav tm="0">
                                          <p:val>
                                            <p:fltVal val="0"/>
                                          </p:val>
                                        </p:tav>
                                        <p:tav tm="100000">
                                          <p:val>
                                            <p:strVal val="#ppt_w"/>
                                          </p:val>
                                        </p:tav>
                                      </p:tavLst>
                                    </p:anim>
                                    <p:anim calcmode="lin" valueType="num">
                                      <p:cBhvr>
                                        <p:cTn id="47" dur="1000" fill="hold"/>
                                        <p:tgtEl>
                                          <p:spTgt spid="28"/>
                                        </p:tgtEl>
                                        <p:attrNameLst>
                                          <p:attrName>ppt_h</p:attrName>
                                        </p:attrNameLst>
                                      </p:cBhvr>
                                      <p:tavLst>
                                        <p:tav tm="0">
                                          <p:val>
                                            <p:fltVal val="0"/>
                                          </p:val>
                                        </p:tav>
                                        <p:tav tm="100000">
                                          <p:val>
                                            <p:strVal val="#ppt_h"/>
                                          </p:val>
                                        </p:tav>
                                      </p:tavLst>
                                    </p:anim>
                                    <p:animEffect transition="in" filter="fade">
                                      <p:cBhvr>
                                        <p:cTn id="48"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Lst>
  </p:timing>
</p:sld>
</file>

<file path=ppt/slides/slide51.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pic>
        <p:nvPicPr>
          <p:cNvPr id="35" name="Picture 5" descr="Photo_Cast Lead"/>
          <p:cNvPicPr>
            <a:picLocks noChangeAspect="1" noChangeArrowheads="1"/>
          </p:cNvPicPr>
          <p:nvPr/>
        </p:nvPicPr>
        <p:blipFill>
          <a:blip r:embed="rId3" cstate="email"/>
          <a:stretch>
            <a:fillRect/>
          </a:stretch>
        </p:blipFill>
        <p:spPr bwMode="auto">
          <a:xfrm>
            <a:off x="6499188" y="4608582"/>
            <a:ext cx="2474950" cy="16587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9" name="Picture 6" descr="health"/>
          <p:cNvPicPr>
            <a:picLocks noChangeAspect="1" noChangeArrowheads="1"/>
          </p:cNvPicPr>
          <p:nvPr/>
        </p:nvPicPr>
        <p:blipFill>
          <a:blip r:embed="rId4" cstate="email"/>
          <a:stretch>
            <a:fillRect/>
          </a:stretch>
        </p:blipFill>
        <p:spPr bwMode="auto">
          <a:xfrm>
            <a:off x="5070419" y="3589835"/>
            <a:ext cx="2590856" cy="16580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3" name="Picture 6" descr="\\psf\Host\Volumes\photos$\zzz_old-pictures\gaza report 2009\gaza 2009 jctordai\ocha 2009 azzun atme etc 519.jpg"/>
          <p:cNvPicPr>
            <a:picLocks noChangeAspect="1" noChangeArrowheads="1"/>
          </p:cNvPicPr>
          <p:nvPr/>
        </p:nvPicPr>
        <p:blipFill>
          <a:blip r:embed="rId5" cstate="email"/>
          <a:srcRect/>
          <a:stretch>
            <a:fillRect/>
          </a:stretch>
        </p:blipFill>
        <p:spPr bwMode="auto">
          <a:xfrm>
            <a:off x="6420797" y="2455776"/>
            <a:ext cx="2202181" cy="14642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barrier" descr="C:\Documents and Settings\fawaqaa\My Documents\Downloads\_KAF7061.JPG"/>
          <p:cNvPicPr>
            <a:picLocks noChangeAspect="1" noChangeArrowheads="1"/>
          </p:cNvPicPr>
          <p:nvPr/>
        </p:nvPicPr>
        <p:blipFill>
          <a:blip r:embed="rId6" cstate="email"/>
          <a:stretch>
            <a:fillRect/>
          </a:stretch>
        </p:blipFill>
        <p:spPr bwMode="auto">
          <a:xfrm>
            <a:off x="5112325" y="1590313"/>
            <a:ext cx="2389396" cy="15504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Content Placeholder 5"/>
          <p:cNvSpPr>
            <a:spLocks noGrp="1"/>
          </p:cNvSpPr>
          <p:nvPr>
            <p:ph idx="1"/>
          </p:nvPr>
        </p:nvSpPr>
        <p:spPr>
          <a:xfrm>
            <a:off x="146050" y="1568450"/>
            <a:ext cx="4243388" cy="4471988"/>
          </a:xfrm>
        </p:spPr>
        <p:txBody>
          <a:bodyPr/>
          <a:lstStyle/>
          <a:p>
            <a:pPr marL="230188" indent="-230188"/>
            <a:r>
              <a:rPr lang="en-US" sz="2400" b="1" dirty="0" smtClean="0">
                <a:solidFill>
                  <a:schemeClr val="tx2"/>
                </a:solidFill>
              </a:rPr>
              <a:t>Livelihoods/economy</a:t>
            </a:r>
          </a:p>
          <a:p>
            <a:pPr marL="230188" indent="-230188"/>
            <a:endParaRPr lang="en-US" sz="1200" dirty="0" smtClean="0">
              <a:solidFill>
                <a:schemeClr val="tx2"/>
              </a:solidFill>
            </a:endParaRPr>
          </a:p>
          <a:p>
            <a:pPr marL="230188" indent="-230188"/>
            <a:r>
              <a:rPr lang="en-US" sz="2400" b="1" dirty="0" smtClean="0">
                <a:solidFill>
                  <a:schemeClr val="tx2"/>
                </a:solidFill>
              </a:rPr>
              <a:t>Housing/shelter</a:t>
            </a:r>
          </a:p>
          <a:p>
            <a:pPr marL="230188" indent="-230188"/>
            <a:endParaRPr lang="en-US" sz="1200" b="1" dirty="0" smtClean="0">
              <a:solidFill>
                <a:schemeClr val="tx2"/>
              </a:solidFill>
            </a:endParaRPr>
          </a:p>
          <a:p>
            <a:pPr marL="230188" indent="-230188"/>
            <a:r>
              <a:rPr lang="en-US" sz="2400" b="1" dirty="0" smtClean="0">
                <a:solidFill>
                  <a:schemeClr val="tx2"/>
                </a:solidFill>
              </a:rPr>
              <a:t>Access to services and assistance</a:t>
            </a:r>
          </a:p>
          <a:p>
            <a:pPr marL="685800" lvl="1" indent="-228600">
              <a:buFontTx/>
              <a:buChar char="-"/>
            </a:pPr>
            <a:r>
              <a:rPr lang="en-US" sz="1800" b="1" dirty="0" smtClean="0">
                <a:solidFill>
                  <a:schemeClr val="tx2"/>
                </a:solidFill>
              </a:rPr>
              <a:t>Education</a:t>
            </a:r>
          </a:p>
          <a:p>
            <a:pPr marL="685800" lvl="1" indent="-228600">
              <a:buFontTx/>
              <a:buChar char="-"/>
            </a:pPr>
            <a:r>
              <a:rPr lang="en-US" sz="1800" b="1" dirty="0" smtClean="0">
                <a:solidFill>
                  <a:schemeClr val="tx2"/>
                </a:solidFill>
              </a:rPr>
              <a:t>Health</a:t>
            </a:r>
          </a:p>
          <a:p>
            <a:pPr marL="685800" lvl="1" indent="-228600">
              <a:buFontTx/>
              <a:buChar char="-"/>
            </a:pPr>
            <a:r>
              <a:rPr lang="en-US" sz="1800" b="1" dirty="0" smtClean="0">
                <a:solidFill>
                  <a:schemeClr val="tx2"/>
                </a:solidFill>
              </a:rPr>
              <a:t>Water and sanitation</a:t>
            </a:r>
          </a:p>
          <a:p>
            <a:pPr marL="685800" lvl="1" indent="-228600">
              <a:buFontTx/>
              <a:buChar char="-"/>
            </a:pPr>
            <a:r>
              <a:rPr lang="en-US" sz="1800" b="1" dirty="0" smtClean="0">
                <a:solidFill>
                  <a:schemeClr val="tx2"/>
                </a:solidFill>
              </a:rPr>
              <a:t>Electricity</a:t>
            </a:r>
          </a:p>
          <a:p>
            <a:pPr marL="230188" indent="-230188"/>
            <a:endParaRPr lang="en-US" sz="1200" b="1" dirty="0" smtClean="0">
              <a:solidFill>
                <a:schemeClr val="tx2"/>
              </a:solidFill>
            </a:endParaRPr>
          </a:p>
          <a:p>
            <a:pPr marL="230188" indent="-230188"/>
            <a:r>
              <a:rPr lang="en-US" sz="2400" b="1" dirty="0" smtClean="0">
                <a:solidFill>
                  <a:schemeClr val="tx2"/>
                </a:solidFill>
              </a:rPr>
              <a:t>Physical insecurity</a:t>
            </a:r>
          </a:p>
          <a:p>
            <a:pPr marL="230188" indent="-230188">
              <a:buFont typeface="Arial" pitchFamily="34" charset="0"/>
              <a:buNone/>
            </a:pPr>
            <a:endParaRPr lang="en-US" sz="2400" b="1" dirty="0" smtClean="0"/>
          </a:p>
          <a:p>
            <a:pPr marL="230188" indent="-230188"/>
            <a:endParaRPr lang="en-US" sz="2400" b="1" dirty="0" smtClean="0"/>
          </a:p>
          <a:p>
            <a:pPr marL="230188" indent="-230188">
              <a:buFont typeface="Arial" pitchFamily="34" charset="0"/>
              <a:buNone/>
            </a:pPr>
            <a:endParaRPr lang="en-US" sz="2400" b="1" dirty="0" smtClean="0"/>
          </a:p>
          <a:p>
            <a:pPr marL="230188" indent="-230188"/>
            <a:endParaRPr lang="en-US" sz="1600" dirty="0" smtClean="0"/>
          </a:p>
          <a:p>
            <a:pPr marL="230188" indent="-230188"/>
            <a:endParaRPr lang="en-US" sz="1600" dirty="0" smtClean="0"/>
          </a:p>
        </p:txBody>
      </p:sp>
      <p:pic>
        <p:nvPicPr>
          <p:cNvPr id="30" name="Picture 5" descr="Photo_Cast Lead"/>
          <p:cNvPicPr>
            <a:picLocks noChangeAspect="1" noChangeArrowheads="1"/>
          </p:cNvPicPr>
          <p:nvPr/>
        </p:nvPicPr>
        <p:blipFill>
          <a:blip r:embed="rId7" cstate="email"/>
          <a:stretch>
            <a:fillRect/>
          </a:stretch>
        </p:blipFill>
        <p:spPr bwMode="auto">
          <a:xfrm>
            <a:off x="3809811" y="1914525"/>
            <a:ext cx="5118794" cy="34306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1" name="Oval 30"/>
          <p:cNvSpPr/>
          <p:nvPr/>
        </p:nvSpPr>
        <p:spPr bwMode="auto">
          <a:xfrm>
            <a:off x="3727450" y="4924425"/>
            <a:ext cx="1298575" cy="1250950"/>
          </a:xfrm>
          <a:prstGeom prst="ellipse">
            <a:avLst/>
          </a:prstGeom>
          <a:solidFill>
            <a:schemeClr val="accent4">
              <a:lumMod val="50000"/>
            </a:schemeClr>
          </a:solidFill>
          <a:ln w="9525">
            <a:noFill/>
            <a:miter lim="800000"/>
            <a:headEnd/>
            <a:tailEnd/>
          </a:ln>
        </p:spPr>
        <p:txBody>
          <a:bodyPr lIns="0" tIns="0" rIns="0" bIns="0" anchor="ctr"/>
          <a:lstStyle/>
          <a:p>
            <a:pPr algn="ctr">
              <a:defRPr/>
            </a:pPr>
            <a:r>
              <a:rPr lang="en-US" sz="1200" dirty="0">
                <a:solidFill>
                  <a:schemeClr val="bg1"/>
                </a:solidFill>
                <a:latin typeface="Gill Sans MT" pitchFamily="34" charset="0"/>
                <a:cs typeface="Arial" charset="0"/>
              </a:rPr>
              <a:t>Palestinians:</a:t>
            </a:r>
          </a:p>
          <a:p>
            <a:pPr algn="ctr">
              <a:defRPr/>
            </a:pPr>
            <a:r>
              <a:rPr lang="en-US" sz="1200" dirty="0">
                <a:solidFill>
                  <a:schemeClr val="bg1"/>
                </a:solidFill>
                <a:latin typeface="Gill Sans MT" pitchFamily="34" charset="0"/>
                <a:cs typeface="Arial" charset="0"/>
              </a:rPr>
              <a:t>~</a:t>
            </a:r>
            <a:r>
              <a:rPr lang="en-US" sz="1200" dirty="0" smtClean="0">
                <a:solidFill>
                  <a:schemeClr val="bg1"/>
                </a:solidFill>
                <a:latin typeface="Gill Sans MT" pitchFamily="34" charset="0"/>
                <a:cs typeface="Arial" charset="0"/>
              </a:rPr>
              <a:t>2,500 </a:t>
            </a:r>
            <a:r>
              <a:rPr lang="en-US" sz="1200" dirty="0">
                <a:solidFill>
                  <a:schemeClr val="bg1"/>
                </a:solidFill>
                <a:latin typeface="Gill Sans MT" pitchFamily="34" charset="0"/>
                <a:cs typeface="Arial" charset="0"/>
              </a:rPr>
              <a:t>killed /</a:t>
            </a:r>
          </a:p>
          <a:p>
            <a:pPr algn="ctr">
              <a:defRPr/>
            </a:pPr>
            <a:r>
              <a:rPr lang="en-US" sz="1200" dirty="0" smtClean="0">
                <a:solidFill>
                  <a:schemeClr val="bg1"/>
                </a:solidFill>
                <a:latin typeface="Gill Sans MT" pitchFamily="34" charset="0"/>
                <a:cs typeface="Arial" charset="0"/>
              </a:rPr>
              <a:t>~9,100 </a:t>
            </a:r>
            <a:r>
              <a:rPr lang="en-US" sz="1200" dirty="0">
                <a:solidFill>
                  <a:schemeClr val="bg1"/>
                </a:solidFill>
                <a:latin typeface="Gill Sans MT" pitchFamily="34" charset="0"/>
                <a:cs typeface="Arial" charset="0"/>
              </a:rPr>
              <a:t>injured</a:t>
            </a:r>
          </a:p>
          <a:p>
            <a:pPr algn="ctr">
              <a:defRPr/>
            </a:pPr>
            <a:r>
              <a:rPr lang="en-US" sz="1000" dirty="0">
                <a:solidFill>
                  <a:schemeClr val="bg1"/>
                </a:solidFill>
                <a:latin typeface="Gill Sans MT" pitchFamily="34" charset="0"/>
                <a:cs typeface="Arial" charset="0"/>
              </a:rPr>
              <a:t>since 2007</a:t>
            </a:r>
          </a:p>
          <a:p>
            <a:pPr algn="ctr">
              <a:defRPr/>
            </a:pPr>
            <a:r>
              <a:rPr lang="en-US" sz="1200" dirty="0">
                <a:solidFill>
                  <a:schemeClr val="bg1"/>
                </a:solidFill>
                <a:latin typeface="Gill Sans MT" pitchFamily="34" charset="0"/>
                <a:cs typeface="Arial" charset="0"/>
              </a:rPr>
              <a:t> </a:t>
            </a:r>
          </a:p>
        </p:txBody>
      </p:sp>
      <p:sp>
        <p:nvSpPr>
          <p:cNvPr id="33" name="Oval 32"/>
          <p:cNvSpPr/>
          <p:nvPr/>
        </p:nvSpPr>
        <p:spPr bwMode="auto">
          <a:xfrm>
            <a:off x="5062537" y="4941888"/>
            <a:ext cx="1275917" cy="1231900"/>
          </a:xfrm>
          <a:prstGeom prst="ellipse">
            <a:avLst/>
          </a:prstGeom>
          <a:solidFill>
            <a:schemeClr val="accent4">
              <a:lumMod val="50000"/>
            </a:schemeClr>
          </a:solidFill>
          <a:ln w="9525">
            <a:noFill/>
            <a:miter lim="800000"/>
            <a:headEnd/>
            <a:tailEnd/>
          </a:ln>
        </p:spPr>
        <p:txBody>
          <a:bodyPr lIns="0" tIns="0" rIns="0" bIns="0" anchor="ctr"/>
          <a:lstStyle/>
          <a:p>
            <a:pPr algn="ctr">
              <a:defRPr/>
            </a:pPr>
            <a:r>
              <a:rPr lang="en-US" sz="1200" dirty="0">
                <a:solidFill>
                  <a:schemeClr val="bg1"/>
                </a:solidFill>
                <a:latin typeface="Gill Sans MT" pitchFamily="34" charset="0"/>
                <a:cs typeface="Arial" charset="0"/>
              </a:rPr>
              <a:t>Israelis: </a:t>
            </a:r>
          </a:p>
          <a:p>
            <a:pPr algn="ctr">
              <a:defRPr/>
            </a:pPr>
            <a:r>
              <a:rPr lang="en-US" sz="1200" smtClean="0">
                <a:solidFill>
                  <a:schemeClr val="bg1"/>
                </a:solidFill>
                <a:latin typeface="Gill Sans MT" pitchFamily="34" charset="0"/>
                <a:cs typeface="Arial" charset="0"/>
              </a:rPr>
              <a:t>58 killed /</a:t>
            </a:r>
          </a:p>
          <a:p>
            <a:pPr algn="ctr">
              <a:defRPr/>
            </a:pPr>
            <a:r>
              <a:rPr lang="en-US" sz="1200" dirty="0" smtClean="0">
                <a:solidFill>
                  <a:schemeClr val="bg1"/>
                </a:solidFill>
                <a:latin typeface="Gill Sans MT" pitchFamily="34" charset="0"/>
                <a:cs typeface="Arial" charset="0"/>
              </a:rPr>
              <a:t>~1,100 </a:t>
            </a:r>
            <a:r>
              <a:rPr lang="en-US" sz="1200" dirty="0">
                <a:solidFill>
                  <a:schemeClr val="bg1"/>
                </a:solidFill>
                <a:latin typeface="Gill Sans MT" pitchFamily="34" charset="0"/>
                <a:cs typeface="Arial" charset="0"/>
              </a:rPr>
              <a:t>injured</a:t>
            </a:r>
          </a:p>
          <a:p>
            <a:pPr algn="ctr">
              <a:defRPr/>
            </a:pPr>
            <a:r>
              <a:rPr lang="en-US" sz="1000" dirty="0">
                <a:solidFill>
                  <a:schemeClr val="bg1"/>
                </a:solidFill>
                <a:latin typeface="Gill Sans MT" pitchFamily="34" charset="0"/>
                <a:cs typeface="Arial" charset="0"/>
              </a:rPr>
              <a:t>since 2007</a:t>
            </a:r>
          </a:p>
          <a:p>
            <a:pPr algn="ctr">
              <a:defRPr/>
            </a:pPr>
            <a:endParaRPr lang="en-US" sz="1200" dirty="0">
              <a:solidFill>
                <a:schemeClr val="bg1"/>
              </a:solidFill>
              <a:latin typeface="Gill Sans MT" pitchFamily="34" charset="0"/>
              <a:cs typeface="Arial" charset="0"/>
            </a:endParaRPr>
          </a:p>
        </p:txBody>
      </p:sp>
      <p:sp>
        <p:nvSpPr>
          <p:cNvPr id="34" name="Oval 33"/>
          <p:cNvSpPr/>
          <p:nvPr/>
        </p:nvSpPr>
        <p:spPr bwMode="auto">
          <a:xfrm>
            <a:off x="7640638" y="4894263"/>
            <a:ext cx="1231900" cy="1231900"/>
          </a:xfrm>
          <a:prstGeom prst="ellipse">
            <a:avLst/>
          </a:prstGeom>
          <a:solidFill>
            <a:schemeClr val="accent4">
              <a:lumMod val="50000"/>
            </a:schemeClr>
          </a:solidFill>
          <a:ln w="9525">
            <a:noFill/>
            <a:miter lim="800000"/>
            <a:headEnd/>
            <a:tailEnd/>
          </a:ln>
        </p:spPr>
        <p:txBody>
          <a:bodyPr lIns="0" tIns="0" rIns="0" bIns="0" anchor="ctr"/>
          <a:lstStyle/>
          <a:p>
            <a:pPr algn="ctr">
              <a:defRPr/>
            </a:pPr>
            <a:r>
              <a:rPr lang="en-US" sz="1300" dirty="0">
                <a:solidFill>
                  <a:schemeClr val="bg1"/>
                </a:solidFill>
                <a:latin typeface="Gill Sans MT" pitchFamily="34" charset="0"/>
                <a:cs typeface="Arial" charset="0"/>
              </a:rPr>
              <a:t>Impunity</a:t>
            </a:r>
          </a:p>
        </p:txBody>
      </p:sp>
      <p:sp>
        <p:nvSpPr>
          <p:cNvPr id="36" name="Rectangle 35"/>
          <p:cNvSpPr>
            <a:spLocks noChangeArrowheads="1"/>
          </p:cNvSpPr>
          <p:nvPr/>
        </p:nvSpPr>
        <p:spPr bwMode="auto">
          <a:xfrm>
            <a:off x="301336" y="2435513"/>
            <a:ext cx="3377046" cy="1557349"/>
          </a:xfrm>
          <a:prstGeom prst="rect">
            <a:avLst/>
          </a:prstGeom>
          <a:noFill/>
          <a:ln w="9525">
            <a:noFill/>
            <a:miter lim="800000"/>
            <a:headEnd/>
            <a:tailEnd/>
          </a:ln>
        </p:spPr>
        <p:txBody>
          <a:bodyPr wrap="square">
            <a:spAutoFit/>
          </a:bodyPr>
          <a:lstStyle/>
          <a:p>
            <a:r>
              <a:rPr lang="en-US" sz="2800" b="1" dirty="0" smtClean="0">
                <a:solidFill>
                  <a:srgbClr val="2F68A7"/>
                </a:solidFill>
                <a:latin typeface="Gill Sans MT" pitchFamily="34" charset="0"/>
              </a:rPr>
              <a:t>Lack of respect for basic </a:t>
            </a:r>
            <a:r>
              <a:rPr lang="en-US" sz="2800" b="1" dirty="0">
                <a:solidFill>
                  <a:srgbClr val="2F68A7"/>
                </a:solidFill>
                <a:latin typeface="Gill Sans MT" pitchFamily="34" charset="0"/>
              </a:rPr>
              <a:t>human rights</a:t>
            </a:r>
          </a:p>
          <a:p>
            <a:pPr>
              <a:lnSpc>
                <a:spcPct val="70000"/>
              </a:lnSpc>
            </a:pPr>
            <a:endParaRPr lang="en-US" sz="2800" b="1" dirty="0" smtClean="0">
              <a:solidFill>
                <a:srgbClr val="2F68A7"/>
              </a:solidFill>
              <a:latin typeface="Gill Sans MT" pitchFamily="34" charset="0"/>
            </a:endParaRPr>
          </a:p>
          <a:p>
            <a:pPr algn="ctr">
              <a:lnSpc>
                <a:spcPct val="70000"/>
              </a:lnSpc>
            </a:pPr>
            <a:r>
              <a:rPr lang="en-US" sz="2800" b="1" dirty="0" smtClean="0">
                <a:solidFill>
                  <a:srgbClr val="2F68A7"/>
                </a:solidFill>
                <a:latin typeface="Gill Sans MT" pitchFamily="34" charset="0"/>
              </a:rPr>
              <a:t>80</a:t>
            </a:r>
            <a:r>
              <a:rPr lang="en-US" sz="2800" b="1" dirty="0">
                <a:solidFill>
                  <a:srgbClr val="2F68A7"/>
                </a:solidFill>
                <a:latin typeface="Gill Sans MT" pitchFamily="34" charset="0"/>
              </a:rPr>
              <a:t>% receive aid </a:t>
            </a:r>
          </a:p>
        </p:txBody>
      </p:sp>
      <p:sp>
        <p:nvSpPr>
          <p:cNvPr id="29707" name="TextBox 6"/>
          <p:cNvSpPr txBox="1">
            <a:spLocks noChangeArrowheads="1"/>
          </p:cNvSpPr>
          <p:nvPr/>
        </p:nvSpPr>
        <p:spPr bwMode="auto">
          <a:xfrm>
            <a:off x="2735263" y="787400"/>
            <a:ext cx="6115050" cy="476250"/>
          </a:xfrm>
          <a:prstGeom prst="rect">
            <a:avLst/>
          </a:prstGeom>
          <a:noFill/>
          <a:ln w="9525">
            <a:noFill/>
            <a:miter lim="800000"/>
            <a:headEnd/>
            <a:tailEnd/>
          </a:ln>
        </p:spPr>
        <p:txBody>
          <a:bodyPr>
            <a:spAutoFit/>
          </a:bodyPr>
          <a:lstStyle/>
          <a:p>
            <a:pPr algn="r"/>
            <a:r>
              <a:rPr lang="en-US" sz="2400" b="1">
                <a:solidFill>
                  <a:schemeClr val="tx2"/>
                </a:solidFill>
                <a:latin typeface="Gill Sans MT" pitchFamily="34" charset="0"/>
              </a:rPr>
              <a:t>The Humanitarian Situation in Gaza</a:t>
            </a:r>
          </a:p>
        </p:txBody>
      </p:sp>
      <p:sp>
        <p:nvSpPr>
          <p:cNvPr id="2" name="Oval 32"/>
          <p:cNvSpPr/>
          <p:nvPr/>
        </p:nvSpPr>
        <p:spPr bwMode="auto">
          <a:xfrm>
            <a:off x="6337300" y="4930775"/>
            <a:ext cx="1270000" cy="1260475"/>
          </a:xfrm>
          <a:prstGeom prst="ellipse">
            <a:avLst/>
          </a:prstGeom>
          <a:solidFill>
            <a:schemeClr val="accent4">
              <a:lumMod val="50000"/>
            </a:schemeClr>
          </a:solidFill>
          <a:ln w="9525">
            <a:noFill/>
            <a:miter lim="800000"/>
            <a:headEnd/>
            <a:tailEnd/>
          </a:ln>
        </p:spPr>
        <p:txBody>
          <a:bodyPr lIns="0" tIns="0" rIns="0" bIns="0" anchor="ctr"/>
          <a:lstStyle/>
          <a:p>
            <a:pPr algn="ctr">
              <a:defRPr/>
            </a:pPr>
            <a:r>
              <a:rPr lang="en-US" sz="1400" dirty="0">
                <a:solidFill>
                  <a:schemeClr val="bg1"/>
                </a:solidFill>
                <a:latin typeface="Gill Sans MT" pitchFamily="34" charset="0"/>
                <a:cs typeface="Arial" charset="0"/>
              </a:rPr>
              <a:t>No safe haven</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6">
                                            <p:txEl>
                                              <p:pRg st="10" end="10"/>
                                            </p:txEl>
                                          </p:spTgt>
                                        </p:tgtEl>
                                        <p:attrNameLst>
                                          <p:attrName>style.visibility</p:attrName>
                                        </p:attrNameLst>
                                      </p:cBhvr>
                                      <p:to>
                                        <p:strVal val="visible"/>
                                      </p:to>
                                    </p:set>
                                    <p:animEffect transition="in" filter="slide(fromBottom)">
                                      <p:cBhvr>
                                        <p:cTn id="7" dur="500"/>
                                        <p:tgtEl>
                                          <p:spTgt spid="6">
                                            <p:txEl>
                                              <p:pRg st="10" end="10"/>
                                            </p:txEl>
                                          </p:spTgt>
                                        </p:tgtEl>
                                      </p:cBhvr>
                                    </p:animEffect>
                                  </p:childTnLst>
                                </p:cTn>
                              </p:par>
                              <p:par>
                                <p:cTn id="8" presetID="53"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 calcmode="lin" valueType="num">
                                      <p:cBhvr>
                                        <p:cTn id="10" dur="500" fill="hold"/>
                                        <p:tgtEl>
                                          <p:spTgt spid="30"/>
                                        </p:tgtEl>
                                        <p:attrNameLst>
                                          <p:attrName>ppt_w</p:attrName>
                                        </p:attrNameLst>
                                      </p:cBhvr>
                                      <p:tavLst>
                                        <p:tav tm="0">
                                          <p:val>
                                            <p:fltVal val="0"/>
                                          </p:val>
                                        </p:tav>
                                        <p:tav tm="100000">
                                          <p:val>
                                            <p:strVal val="#ppt_w"/>
                                          </p:val>
                                        </p:tav>
                                      </p:tavLst>
                                    </p:anim>
                                    <p:anim calcmode="lin" valueType="num">
                                      <p:cBhvr>
                                        <p:cTn id="11" dur="500" fill="hold"/>
                                        <p:tgtEl>
                                          <p:spTgt spid="30"/>
                                        </p:tgtEl>
                                        <p:attrNameLst>
                                          <p:attrName>ppt_h</p:attrName>
                                        </p:attrNameLst>
                                      </p:cBhvr>
                                      <p:tavLst>
                                        <p:tav tm="0">
                                          <p:val>
                                            <p:fltVal val="0"/>
                                          </p:val>
                                        </p:tav>
                                        <p:tav tm="100000">
                                          <p:val>
                                            <p:strVal val="#ppt_h"/>
                                          </p:val>
                                        </p:tav>
                                      </p:tavLst>
                                    </p:anim>
                                    <p:animEffect transition="in" filter="fade">
                                      <p:cBhvr>
                                        <p:cTn id="12" dur="500"/>
                                        <p:tgtEl>
                                          <p:spTgt spid="30"/>
                                        </p:tgtEl>
                                      </p:cBhvr>
                                    </p:animEffect>
                                  </p:childTnLst>
                                </p:cTn>
                              </p:par>
                            </p:childTnLst>
                          </p:cTn>
                        </p:par>
                        <p:par>
                          <p:cTn id="13" fill="hold">
                            <p:stCondLst>
                              <p:cond delay="500"/>
                            </p:stCondLst>
                            <p:childTnLst>
                              <p:par>
                                <p:cTn id="14" presetID="53" presetClass="entr" presetSubtype="0" fill="hold" grpId="0" nodeType="afterEffect">
                                  <p:stCondLst>
                                    <p:cond delay="0"/>
                                  </p:stCondLst>
                                  <p:childTnLst>
                                    <p:set>
                                      <p:cBhvr>
                                        <p:cTn id="15" dur="1" fill="hold">
                                          <p:stCondLst>
                                            <p:cond delay="0"/>
                                          </p:stCondLst>
                                        </p:cTn>
                                        <p:tgtEl>
                                          <p:spTgt spid="31"/>
                                        </p:tgtEl>
                                        <p:attrNameLst>
                                          <p:attrName>style.visibility</p:attrName>
                                        </p:attrNameLst>
                                      </p:cBhvr>
                                      <p:to>
                                        <p:strVal val="visible"/>
                                      </p:to>
                                    </p:set>
                                    <p:anim calcmode="lin" valueType="num">
                                      <p:cBhvr>
                                        <p:cTn id="16" dur="1000" fill="hold"/>
                                        <p:tgtEl>
                                          <p:spTgt spid="31"/>
                                        </p:tgtEl>
                                        <p:attrNameLst>
                                          <p:attrName>ppt_w</p:attrName>
                                        </p:attrNameLst>
                                      </p:cBhvr>
                                      <p:tavLst>
                                        <p:tav tm="0">
                                          <p:val>
                                            <p:fltVal val="0"/>
                                          </p:val>
                                        </p:tav>
                                        <p:tav tm="100000">
                                          <p:val>
                                            <p:strVal val="#ppt_w"/>
                                          </p:val>
                                        </p:tav>
                                      </p:tavLst>
                                    </p:anim>
                                    <p:anim calcmode="lin" valueType="num">
                                      <p:cBhvr>
                                        <p:cTn id="17" dur="1000" fill="hold"/>
                                        <p:tgtEl>
                                          <p:spTgt spid="31"/>
                                        </p:tgtEl>
                                        <p:attrNameLst>
                                          <p:attrName>ppt_h</p:attrName>
                                        </p:attrNameLst>
                                      </p:cBhvr>
                                      <p:tavLst>
                                        <p:tav tm="0">
                                          <p:val>
                                            <p:fltVal val="0"/>
                                          </p:val>
                                        </p:tav>
                                        <p:tav tm="100000">
                                          <p:val>
                                            <p:strVal val="#ppt_h"/>
                                          </p:val>
                                        </p:tav>
                                      </p:tavLst>
                                    </p:anim>
                                    <p:animEffect transition="in" filter="fade">
                                      <p:cBhvr>
                                        <p:cTn id="18" dur="1000"/>
                                        <p:tgtEl>
                                          <p:spTgt spid="31"/>
                                        </p:tgtEl>
                                      </p:cBhvr>
                                    </p:animEffect>
                                  </p:childTnLst>
                                </p:cTn>
                              </p:par>
                            </p:childTnLst>
                          </p:cTn>
                        </p:par>
                        <p:par>
                          <p:cTn id="19" fill="hold">
                            <p:stCondLst>
                              <p:cond delay="1500"/>
                            </p:stCondLst>
                            <p:childTnLst>
                              <p:par>
                                <p:cTn id="20" presetID="53" presetClass="entr" presetSubtype="0" fill="hold" grpId="0" nodeType="afterEffect">
                                  <p:stCondLst>
                                    <p:cond delay="0"/>
                                  </p:stCondLst>
                                  <p:childTnLst>
                                    <p:set>
                                      <p:cBhvr>
                                        <p:cTn id="21" dur="1" fill="hold">
                                          <p:stCondLst>
                                            <p:cond delay="0"/>
                                          </p:stCondLst>
                                        </p:cTn>
                                        <p:tgtEl>
                                          <p:spTgt spid="33"/>
                                        </p:tgtEl>
                                        <p:attrNameLst>
                                          <p:attrName>style.visibility</p:attrName>
                                        </p:attrNameLst>
                                      </p:cBhvr>
                                      <p:to>
                                        <p:strVal val="visible"/>
                                      </p:to>
                                    </p:set>
                                    <p:anim calcmode="lin" valueType="num">
                                      <p:cBhvr>
                                        <p:cTn id="22" dur="1000" fill="hold"/>
                                        <p:tgtEl>
                                          <p:spTgt spid="33"/>
                                        </p:tgtEl>
                                        <p:attrNameLst>
                                          <p:attrName>ppt_w</p:attrName>
                                        </p:attrNameLst>
                                      </p:cBhvr>
                                      <p:tavLst>
                                        <p:tav tm="0">
                                          <p:val>
                                            <p:fltVal val="0"/>
                                          </p:val>
                                        </p:tav>
                                        <p:tav tm="100000">
                                          <p:val>
                                            <p:strVal val="#ppt_w"/>
                                          </p:val>
                                        </p:tav>
                                      </p:tavLst>
                                    </p:anim>
                                    <p:anim calcmode="lin" valueType="num">
                                      <p:cBhvr>
                                        <p:cTn id="23" dur="1000" fill="hold"/>
                                        <p:tgtEl>
                                          <p:spTgt spid="33"/>
                                        </p:tgtEl>
                                        <p:attrNameLst>
                                          <p:attrName>ppt_h</p:attrName>
                                        </p:attrNameLst>
                                      </p:cBhvr>
                                      <p:tavLst>
                                        <p:tav tm="0">
                                          <p:val>
                                            <p:fltVal val="0"/>
                                          </p:val>
                                        </p:tav>
                                        <p:tav tm="100000">
                                          <p:val>
                                            <p:strVal val="#ppt_h"/>
                                          </p:val>
                                        </p:tav>
                                      </p:tavLst>
                                    </p:anim>
                                    <p:animEffect transition="in" filter="fade">
                                      <p:cBhvr>
                                        <p:cTn id="24" dur="1000"/>
                                        <p:tgtEl>
                                          <p:spTgt spid="33"/>
                                        </p:tgtEl>
                                      </p:cBhvr>
                                    </p:animEffect>
                                  </p:childTnLst>
                                </p:cTn>
                              </p:par>
                            </p:childTnLst>
                          </p:cTn>
                        </p:par>
                        <p:par>
                          <p:cTn id="25" fill="hold">
                            <p:stCondLst>
                              <p:cond delay="2500"/>
                            </p:stCondLst>
                            <p:childTnLst>
                              <p:par>
                                <p:cTn id="26" presetID="53" presetClass="entr" presetSubtype="0" fill="hold" grpId="0" nodeType="after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1000" fill="hold"/>
                                        <p:tgtEl>
                                          <p:spTgt spid="2"/>
                                        </p:tgtEl>
                                        <p:attrNameLst>
                                          <p:attrName>ppt_w</p:attrName>
                                        </p:attrNameLst>
                                      </p:cBhvr>
                                      <p:tavLst>
                                        <p:tav tm="0">
                                          <p:val>
                                            <p:fltVal val="0"/>
                                          </p:val>
                                        </p:tav>
                                        <p:tav tm="100000">
                                          <p:val>
                                            <p:strVal val="#ppt_w"/>
                                          </p:val>
                                        </p:tav>
                                      </p:tavLst>
                                    </p:anim>
                                    <p:anim calcmode="lin" valueType="num">
                                      <p:cBhvr>
                                        <p:cTn id="29" dur="1000" fill="hold"/>
                                        <p:tgtEl>
                                          <p:spTgt spid="2"/>
                                        </p:tgtEl>
                                        <p:attrNameLst>
                                          <p:attrName>ppt_h</p:attrName>
                                        </p:attrNameLst>
                                      </p:cBhvr>
                                      <p:tavLst>
                                        <p:tav tm="0">
                                          <p:val>
                                            <p:fltVal val="0"/>
                                          </p:val>
                                        </p:tav>
                                        <p:tav tm="100000">
                                          <p:val>
                                            <p:strVal val="#ppt_h"/>
                                          </p:val>
                                        </p:tav>
                                      </p:tavLst>
                                    </p:anim>
                                    <p:animEffect transition="in" filter="fade">
                                      <p:cBhvr>
                                        <p:cTn id="30" dur="1000"/>
                                        <p:tgtEl>
                                          <p:spTgt spid="2"/>
                                        </p:tgtEl>
                                      </p:cBhvr>
                                    </p:animEffect>
                                  </p:childTnLst>
                                </p:cTn>
                              </p:par>
                            </p:childTnLst>
                          </p:cTn>
                        </p:par>
                        <p:par>
                          <p:cTn id="31" fill="hold">
                            <p:stCondLst>
                              <p:cond delay="3500"/>
                            </p:stCondLst>
                            <p:childTnLst>
                              <p:par>
                                <p:cTn id="32" presetID="53" presetClass="entr" presetSubtype="0" fill="hold" grpId="0" nodeType="afterEffect">
                                  <p:stCondLst>
                                    <p:cond delay="0"/>
                                  </p:stCondLst>
                                  <p:childTnLst>
                                    <p:set>
                                      <p:cBhvr>
                                        <p:cTn id="33" dur="1" fill="hold">
                                          <p:stCondLst>
                                            <p:cond delay="0"/>
                                          </p:stCondLst>
                                        </p:cTn>
                                        <p:tgtEl>
                                          <p:spTgt spid="34"/>
                                        </p:tgtEl>
                                        <p:attrNameLst>
                                          <p:attrName>style.visibility</p:attrName>
                                        </p:attrNameLst>
                                      </p:cBhvr>
                                      <p:to>
                                        <p:strVal val="visible"/>
                                      </p:to>
                                    </p:set>
                                    <p:anim calcmode="lin" valueType="num">
                                      <p:cBhvr>
                                        <p:cTn id="34" dur="1000" fill="hold"/>
                                        <p:tgtEl>
                                          <p:spTgt spid="34"/>
                                        </p:tgtEl>
                                        <p:attrNameLst>
                                          <p:attrName>ppt_w</p:attrName>
                                        </p:attrNameLst>
                                      </p:cBhvr>
                                      <p:tavLst>
                                        <p:tav tm="0">
                                          <p:val>
                                            <p:fltVal val="0"/>
                                          </p:val>
                                        </p:tav>
                                        <p:tav tm="100000">
                                          <p:val>
                                            <p:strVal val="#ppt_w"/>
                                          </p:val>
                                        </p:tav>
                                      </p:tavLst>
                                    </p:anim>
                                    <p:anim calcmode="lin" valueType="num">
                                      <p:cBhvr>
                                        <p:cTn id="35" dur="1000" fill="hold"/>
                                        <p:tgtEl>
                                          <p:spTgt spid="34"/>
                                        </p:tgtEl>
                                        <p:attrNameLst>
                                          <p:attrName>ppt_h</p:attrName>
                                        </p:attrNameLst>
                                      </p:cBhvr>
                                      <p:tavLst>
                                        <p:tav tm="0">
                                          <p:val>
                                            <p:fltVal val="0"/>
                                          </p:val>
                                        </p:tav>
                                        <p:tav tm="100000">
                                          <p:val>
                                            <p:strVal val="#ppt_h"/>
                                          </p:val>
                                        </p:tav>
                                      </p:tavLst>
                                    </p:anim>
                                    <p:animEffect transition="in" filter="fade">
                                      <p:cBhvr>
                                        <p:cTn id="36" dur="1000"/>
                                        <p:tgtEl>
                                          <p:spTgt spid="34"/>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xit" presetSubtype="0" fill="hold" nodeType="clickEffect">
                                  <p:stCondLst>
                                    <p:cond delay="0"/>
                                  </p:stCondLst>
                                  <p:childTnLst>
                                    <p:anim calcmode="lin" valueType="num">
                                      <p:cBhvr>
                                        <p:cTn id="40" dur="500"/>
                                        <p:tgtEl>
                                          <p:spTgt spid="30"/>
                                        </p:tgtEl>
                                        <p:attrNameLst>
                                          <p:attrName>ppt_w</p:attrName>
                                        </p:attrNameLst>
                                      </p:cBhvr>
                                      <p:tavLst>
                                        <p:tav tm="0">
                                          <p:val>
                                            <p:strVal val="ppt_w"/>
                                          </p:val>
                                        </p:tav>
                                        <p:tav tm="100000">
                                          <p:val>
                                            <p:fltVal val="0"/>
                                          </p:val>
                                        </p:tav>
                                      </p:tavLst>
                                    </p:anim>
                                    <p:anim calcmode="lin" valueType="num">
                                      <p:cBhvr>
                                        <p:cTn id="41" dur="500"/>
                                        <p:tgtEl>
                                          <p:spTgt spid="30"/>
                                        </p:tgtEl>
                                        <p:attrNameLst>
                                          <p:attrName>ppt_h</p:attrName>
                                        </p:attrNameLst>
                                      </p:cBhvr>
                                      <p:tavLst>
                                        <p:tav tm="0">
                                          <p:val>
                                            <p:strVal val="ppt_h"/>
                                          </p:val>
                                        </p:tav>
                                        <p:tav tm="100000">
                                          <p:val>
                                            <p:fltVal val="0"/>
                                          </p:val>
                                        </p:tav>
                                      </p:tavLst>
                                    </p:anim>
                                    <p:animEffect transition="out" filter="fade">
                                      <p:cBhvr>
                                        <p:cTn id="42" dur="500"/>
                                        <p:tgtEl>
                                          <p:spTgt spid="30"/>
                                        </p:tgtEl>
                                      </p:cBhvr>
                                    </p:animEffect>
                                    <p:set>
                                      <p:cBhvr>
                                        <p:cTn id="43" dur="1" fill="hold">
                                          <p:stCondLst>
                                            <p:cond delay="499"/>
                                          </p:stCondLst>
                                        </p:cTn>
                                        <p:tgtEl>
                                          <p:spTgt spid="30"/>
                                        </p:tgtEl>
                                        <p:attrNameLst>
                                          <p:attrName>style.visibility</p:attrName>
                                        </p:attrNameLst>
                                      </p:cBhvr>
                                      <p:to>
                                        <p:strVal val="hidden"/>
                                      </p:to>
                                    </p:set>
                                  </p:childTnLst>
                                </p:cTn>
                              </p:par>
                              <p:par>
                                <p:cTn id="44" presetID="53" presetClass="exit" presetSubtype="0" fill="hold" grpId="1" nodeType="withEffect">
                                  <p:stCondLst>
                                    <p:cond delay="0"/>
                                  </p:stCondLst>
                                  <p:childTnLst>
                                    <p:anim calcmode="lin" valueType="num">
                                      <p:cBhvr>
                                        <p:cTn id="45" dur="500"/>
                                        <p:tgtEl>
                                          <p:spTgt spid="33"/>
                                        </p:tgtEl>
                                        <p:attrNameLst>
                                          <p:attrName>ppt_w</p:attrName>
                                        </p:attrNameLst>
                                      </p:cBhvr>
                                      <p:tavLst>
                                        <p:tav tm="0">
                                          <p:val>
                                            <p:strVal val="ppt_w"/>
                                          </p:val>
                                        </p:tav>
                                        <p:tav tm="100000">
                                          <p:val>
                                            <p:fltVal val="0"/>
                                          </p:val>
                                        </p:tav>
                                      </p:tavLst>
                                    </p:anim>
                                    <p:anim calcmode="lin" valueType="num">
                                      <p:cBhvr>
                                        <p:cTn id="46" dur="500"/>
                                        <p:tgtEl>
                                          <p:spTgt spid="33"/>
                                        </p:tgtEl>
                                        <p:attrNameLst>
                                          <p:attrName>ppt_h</p:attrName>
                                        </p:attrNameLst>
                                      </p:cBhvr>
                                      <p:tavLst>
                                        <p:tav tm="0">
                                          <p:val>
                                            <p:strVal val="ppt_h"/>
                                          </p:val>
                                        </p:tav>
                                        <p:tav tm="100000">
                                          <p:val>
                                            <p:fltVal val="0"/>
                                          </p:val>
                                        </p:tav>
                                      </p:tavLst>
                                    </p:anim>
                                    <p:animEffect transition="out" filter="fade">
                                      <p:cBhvr>
                                        <p:cTn id="47" dur="500"/>
                                        <p:tgtEl>
                                          <p:spTgt spid="33"/>
                                        </p:tgtEl>
                                      </p:cBhvr>
                                    </p:animEffect>
                                    <p:set>
                                      <p:cBhvr>
                                        <p:cTn id="48" dur="1" fill="hold">
                                          <p:stCondLst>
                                            <p:cond delay="499"/>
                                          </p:stCondLst>
                                        </p:cTn>
                                        <p:tgtEl>
                                          <p:spTgt spid="33"/>
                                        </p:tgtEl>
                                        <p:attrNameLst>
                                          <p:attrName>style.visibility</p:attrName>
                                        </p:attrNameLst>
                                      </p:cBhvr>
                                      <p:to>
                                        <p:strVal val="hidden"/>
                                      </p:to>
                                    </p:set>
                                  </p:childTnLst>
                                </p:cTn>
                              </p:par>
                              <p:par>
                                <p:cTn id="49" presetID="53" presetClass="exit" presetSubtype="0" fill="hold" grpId="1" nodeType="withEffect">
                                  <p:stCondLst>
                                    <p:cond delay="0"/>
                                  </p:stCondLst>
                                  <p:childTnLst>
                                    <p:anim calcmode="lin" valueType="num">
                                      <p:cBhvr>
                                        <p:cTn id="50" dur="500"/>
                                        <p:tgtEl>
                                          <p:spTgt spid="31"/>
                                        </p:tgtEl>
                                        <p:attrNameLst>
                                          <p:attrName>ppt_w</p:attrName>
                                        </p:attrNameLst>
                                      </p:cBhvr>
                                      <p:tavLst>
                                        <p:tav tm="0">
                                          <p:val>
                                            <p:strVal val="ppt_w"/>
                                          </p:val>
                                        </p:tav>
                                        <p:tav tm="100000">
                                          <p:val>
                                            <p:fltVal val="0"/>
                                          </p:val>
                                        </p:tav>
                                      </p:tavLst>
                                    </p:anim>
                                    <p:anim calcmode="lin" valueType="num">
                                      <p:cBhvr>
                                        <p:cTn id="51" dur="500"/>
                                        <p:tgtEl>
                                          <p:spTgt spid="31"/>
                                        </p:tgtEl>
                                        <p:attrNameLst>
                                          <p:attrName>ppt_h</p:attrName>
                                        </p:attrNameLst>
                                      </p:cBhvr>
                                      <p:tavLst>
                                        <p:tav tm="0">
                                          <p:val>
                                            <p:strVal val="ppt_h"/>
                                          </p:val>
                                        </p:tav>
                                        <p:tav tm="100000">
                                          <p:val>
                                            <p:fltVal val="0"/>
                                          </p:val>
                                        </p:tav>
                                      </p:tavLst>
                                    </p:anim>
                                    <p:animEffect transition="out" filter="fade">
                                      <p:cBhvr>
                                        <p:cTn id="52" dur="500"/>
                                        <p:tgtEl>
                                          <p:spTgt spid="31"/>
                                        </p:tgtEl>
                                      </p:cBhvr>
                                    </p:animEffect>
                                    <p:set>
                                      <p:cBhvr>
                                        <p:cTn id="53" dur="1" fill="hold">
                                          <p:stCondLst>
                                            <p:cond delay="499"/>
                                          </p:stCondLst>
                                        </p:cTn>
                                        <p:tgtEl>
                                          <p:spTgt spid="31"/>
                                        </p:tgtEl>
                                        <p:attrNameLst>
                                          <p:attrName>style.visibility</p:attrName>
                                        </p:attrNameLst>
                                      </p:cBhvr>
                                      <p:to>
                                        <p:strVal val="hidden"/>
                                      </p:to>
                                    </p:set>
                                  </p:childTnLst>
                                </p:cTn>
                              </p:par>
                              <p:par>
                                <p:cTn id="54" presetID="53" presetClass="exit" presetSubtype="0" fill="hold" grpId="1" nodeType="withEffect">
                                  <p:stCondLst>
                                    <p:cond delay="0"/>
                                  </p:stCondLst>
                                  <p:childTnLst>
                                    <p:anim calcmode="lin" valueType="num">
                                      <p:cBhvr>
                                        <p:cTn id="55" dur="500"/>
                                        <p:tgtEl>
                                          <p:spTgt spid="34"/>
                                        </p:tgtEl>
                                        <p:attrNameLst>
                                          <p:attrName>ppt_w</p:attrName>
                                        </p:attrNameLst>
                                      </p:cBhvr>
                                      <p:tavLst>
                                        <p:tav tm="0">
                                          <p:val>
                                            <p:strVal val="ppt_w"/>
                                          </p:val>
                                        </p:tav>
                                        <p:tav tm="100000">
                                          <p:val>
                                            <p:fltVal val="0"/>
                                          </p:val>
                                        </p:tav>
                                      </p:tavLst>
                                    </p:anim>
                                    <p:anim calcmode="lin" valueType="num">
                                      <p:cBhvr>
                                        <p:cTn id="56" dur="500"/>
                                        <p:tgtEl>
                                          <p:spTgt spid="34"/>
                                        </p:tgtEl>
                                        <p:attrNameLst>
                                          <p:attrName>ppt_h</p:attrName>
                                        </p:attrNameLst>
                                      </p:cBhvr>
                                      <p:tavLst>
                                        <p:tav tm="0">
                                          <p:val>
                                            <p:strVal val="ppt_h"/>
                                          </p:val>
                                        </p:tav>
                                        <p:tav tm="100000">
                                          <p:val>
                                            <p:fltVal val="0"/>
                                          </p:val>
                                        </p:tav>
                                      </p:tavLst>
                                    </p:anim>
                                    <p:animEffect transition="out" filter="fade">
                                      <p:cBhvr>
                                        <p:cTn id="57" dur="500"/>
                                        <p:tgtEl>
                                          <p:spTgt spid="34"/>
                                        </p:tgtEl>
                                      </p:cBhvr>
                                    </p:animEffect>
                                    <p:set>
                                      <p:cBhvr>
                                        <p:cTn id="58" dur="1" fill="hold">
                                          <p:stCondLst>
                                            <p:cond delay="499"/>
                                          </p:stCondLst>
                                        </p:cTn>
                                        <p:tgtEl>
                                          <p:spTgt spid="34"/>
                                        </p:tgtEl>
                                        <p:attrNameLst>
                                          <p:attrName>style.visibility</p:attrName>
                                        </p:attrNameLst>
                                      </p:cBhvr>
                                      <p:to>
                                        <p:strVal val="hidden"/>
                                      </p:to>
                                    </p:set>
                                  </p:childTnLst>
                                </p:cTn>
                              </p:par>
                              <p:par>
                                <p:cTn id="59" presetID="53" presetClass="exit" presetSubtype="0" fill="hold" grpId="1" nodeType="withEffect">
                                  <p:stCondLst>
                                    <p:cond delay="0"/>
                                  </p:stCondLst>
                                  <p:childTnLst>
                                    <p:anim calcmode="lin" valueType="num">
                                      <p:cBhvr>
                                        <p:cTn id="60" dur="500"/>
                                        <p:tgtEl>
                                          <p:spTgt spid="2"/>
                                        </p:tgtEl>
                                        <p:attrNameLst>
                                          <p:attrName>ppt_w</p:attrName>
                                        </p:attrNameLst>
                                      </p:cBhvr>
                                      <p:tavLst>
                                        <p:tav tm="0">
                                          <p:val>
                                            <p:strVal val="ppt_w"/>
                                          </p:val>
                                        </p:tav>
                                        <p:tav tm="100000">
                                          <p:val>
                                            <p:fltVal val="0"/>
                                          </p:val>
                                        </p:tav>
                                      </p:tavLst>
                                    </p:anim>
                                    <p:anim calcmode="lin" valueType="num">
                                      <p:cBhvr>
                                        <p:cTn id="61" dur="500"/>
                                        <p:tgtEl>
                                          <p:spTgt spid="2"/>
                                        </p:tgtEl>
                                        <p:attrNameLst>
                                          <p:attrName>ppt_h</p:attrName>
                                        </p:attrNameLst>
                                      </p:cBhvr>
                                      <p:tavLst>
                                        <p:tav tm="0">
                                          <p:val>
                                            <p:strVal val="ppt_h"/>
                                          </p:val>
                                        </p:tav>
                                        <p:tav tm="100000">
                                          <p:val>
                                            <p:fltVal val="0"/>
                                          </p:val>
                                        </p:tav>
                                      </p:tavLst>
                                    </p:anim>
                                    <p:animEffect transition="out" filter="fade">
                                      <p:cBhvr>
                                        <p:cTn id="62" dur="500"/>
                                        <p:tgtEl>
                                          <p:spTgt spid="2"/>
                                        </p:tgtEl>
                                      </p:cBhvr>
                                    </p:animEffect>
                                    <p:set>
                                      <p:cBhvr>
                                        <p:cTn id="63" dur="1" fill="hold">
                                          <p:stCondLst>
                                            <p:cond delay="499"/>
                                          </p:stCondLst>
                                        </p:cTn>
                                        <p:tgtEl>
                                          <p:spTgt spid="2"/>
                                        </p:tgtEl>
                                        <p:attrNameLst>
                                          <p:attrName>style.visibility</p:attrName>
                                        </p:attrNameLst>
                                      </p:cBhvr>
                                      <p:to>
                                        <p:strVal val="hidden"/>
                                      </p:to>
                                    </p:set>
                                  </p:childTnLst>
                                </p:cTn>
                              </p:par>
                            </p:childTnLst>
                          </p:cTn>
                        </p:par>
                        <p:par>
                          <p:cTn id="64" fill="hold">
                            <p:stCondLst>
                              <p:cond delay="500"/>
                            </p:stCondLst>
                            <p:childTnLst>
                              <p:par>
                                <p:cTn id="65" presetID="23" presetClass="entr" presetSubtype="16" fill="hold" nodeType="afterEffect">
                                  <p:stCondLst>
                                    <p:cond delay="0"/>
                                  </p:stCondLst>
                                  <p:childTnLst>
                                    <p:set>
                                      <p:cBhvr>
                                        <p:cTn id="66" dur="1" fill="hold">
                                          <p:stCondLst>
                                            <p:cond delay="0"/>
                                          </p:stCondLst>
                                        </p:cTn>
                                        <p:tgtEl>
                                          <p:spTgt spid="4"/>
                                        </p:tgtEl>
                                        <p:attrNameLst>
                                          <p:attrName>style.visibility</p:attrName>
                                        </p:attrNameLst>
                                      </p:cBhvr>
                                      <p:to>
                                        <p:strVal val="visible"/>
                                      </p:to>
                                    </p:set>
                                    <p:anim calcmode="lin" valueType="num">
                                      <p:cBhvr>
                                        <p:cTn id="67" dur="500" fill="hold"/>
                                        <p:tgtEl>
                                          <p:spTgt spid="4"/>
                                        </p:tgtEl>
                                        <p:attrNameLst>
                                          <p:attrName>ppt_w</p:attrName>
                                        </p:attrNameLst>
                                      </p:cBhvr>
                                      <p:tavLst>
                                        <p:tav tm="0">
                                          <p:val>
                                            <p:fltVal val="0"/>
                                          </p:val>
                                        </p:tav>
                                        <p:tav tm="100000">
                                          <p:val>
                                            <p:strVal val="#ppt_w"/>
                                          </p:val>
                                        </p:tav>
                                      </p:tavLst>
                                    </p:anim>
                                    <p:anim calcmode="lin" valueType="num">
                                      <p:cBhvr>
                                        <p:cTn id="68" dur="500" fill="hold"/>
                                        <p:tgtEl>
                                          <p:spTgt spid="4"/>
                                        </p:tgtEl>
                                        <p:attrNameLst>
                                          <p:attrName>ppt_h</p:attrName>
                                        </p:attrNameLst>
                                      </p:cBhvr>
                                      <p:tavLst>
                                        <p:tav tm="0">
                                          <p:val>
                                            <p:fltVal val="0"/>
                                          </p:val>
                                        </p:tav>
                                        <p:tav tm="100000">
                                          <p:val>
                                            <p:strVal val="#ppt_h"/>
                                          </p:val>
                                        </p:tav>
                                      </p:tavLst>
                                    </p:anim>
                                  </p:childTnLst>
                                </p:cTn>
                              </p:par>
                            </p:childTnLst>
                          </p:cTn>
                        </p:par>
                        <p:par>
                          <p:cTn id="69" fill="hold">
                            <p:stCondLst>
                              <p:cond delay="1000"/>
                            </p:stCondLst>
                            <p:childTnLst>
                              <p:par>
                                <p:cTn id="70" presetID="23" presetClass="entr" presetSubtype="16" fill="hold" nodeType="afterEffect">
                                  <p:stCondLst>
                                    <p:cond delay="0"/>
                                  </p:stCondLst>
                                  <p:childTnLst>
                                    <p:set>
                                      <p:cBhvr>
                                        <p:cTn id="71" dur="1" fill="hold">
                                          <p:stCondLst>
                                            <p:cond delay="0"/>
                                          </p:stCondLst>
                                        </p:cTn>
                                        <p:tgtEl>
                                          <p:spTgt spid="23"/>
                                        </p:tgtEl>
                                        <p:attrNameLst>
                                          <p:attrName>style.visibility</p:attrName>
                                        </p:attrNameLst>
                                      </p:cBhvr>
                                      <p:to>
                                        <p:strVal val="visible"/>
                                      </p:to>
                                    </p:set>
                                    <p:anim calcmode="lin" valueType="num">
                                      <p:cBhvr>
                                        <p:cTn id="72" dur="500" fill="hold"/>
                                        <p:tgtEl>
                                          <p:spTgt spid="23"/>
                                        </p:tgtEl>
                                        <p:attrNameLst>
                                          <p:attrName>ppt_w</p:attrName>
                                        </p:attrNameLst>
                                      </p:cBhvr>
                                      <p:tavLst>
                                        <p:tav tm="0">
                                          <p:val>
                                            <p:fltVal val="0"/>
                                          </p:val>
                                        </p:tav>
                                        <p:tav tm="100000">
                                          <p:val>
                                            <p:strVal val="#ppt_w"/>
                                          </p:val>
                                        </p:tav>
                                      </p:tavLst>
                                    </p:anim>
                                    <p:anim calcmode="lin" valueType="num">
                                      <p:cBhvr>
                                        <p:cTn id="73" dur="500" fill="hold"/>
                                        <p:tgtEl>
                                          <p:spTgt spid="23"/>
                                        </p:tgtEl>
                                        <p:attrNameLst>
                                          <p:attrName>ppt_h</p:attrName>
                                        </p:attrNameLst>
                                      </p:cBhvr>
                                      <p:tavLst>
                                        <p:tav tm="0">
                                          <p:val>
                                            <p:fltVal val="0"/>
                                          </p:val>
                                        </p:tav>
                                        <p:tav tm="100000">
                                          <p:val>
                                            <p:strVal val="#ppt_h"/>
                                          </p:val>
                                        </p:tav>
                                      </p:tavLst>
                                    </p:anim>
                                  </p:childTnLst>
                                </p:cTn>
                              </p:par>
                            </p:childTnLst>
                          </p:cTn>
                        </p:par>
                        <p:par>
                          <p:cTn id="74" fill="hold">
                            <p:stCondLst>
                              <p:cond delay="1500"/>
                            </p:stCondLst>
                            <p:childTnLst>
                              <p:par>
                                <p:cTn id="75" presetID="23" presetClass="entr" presetSubtype="16" fill="hold" nodeType="afterEffect">
                                  <p:stCondLst>
                                    <p:cond delay="0"/>
                                  </p:stCondLst>
                                  <p:childTnLst>
                                    <p:set>
                                      <p:cBhvr>
                                        <p:cTn id="76" dur="1" fill="hold">
                                          <p:stCondLst>
                                            <p:cond delay="0"/>
                                          </p:stCondLst>
                                        </p:cTn>
                                        <p:tgtEl>
                                          <p:spTgt spid="29"/>
                                        </p:tgtEl>
                                        <p:attrNameLst>
                                          <p:attrName>style.visibility</p:attrName>
                                        </p:attrNameLst>
                                      </p:cBhvr>
                                      <p:to>
                                        <p:strVal val="visible"/>
                                      </p:to>
                                    </p:set>
                                    <p:anim calcmode="lin" valueType="num">
                                      <p:cBhvr>
                                        <p:cTn id="77" dur="500" fill="hold"/>
                                        <p:tgtEl>
                                          <p:spTgt spid="29"/>
                                        </p:tgtEl>
                                        <p:attrNameLst>
                                          <p:attrName>ppt_w</p:attrName>
                                        </p:attrNameLst>
                                      </p:cBhvr>
                                      <p:tavLst>
                                        <p:tav tm="0">
                                          <p:val>
                                            <p:fltVal val="0"/>
                                          </p:val>
                                        </p:tav>
                                        <p:tav tm="100000">
                                          <p:val>
                                            <p:strVal val="#ppt_w"/>
                                          </p:val>
                                        </p:tav>
                                      </p:tavLst>
                                    </p:anim>
                                    <p:anim calcmode="lin" valueType="num">
                                      <p:cBhvr>
                                        <p:cTn id="78" dur="500" fill="hold"/>
                                        <p:tgtEl>
                                          <p:spTgt spid="29"/>
                                        </p:tgtEl>
                                        <p:attrNameLst>
                                          <p:attrName>ppt_h</p:attrName>
                                        </p:attrNameLst>
                                      </p:cBhvr>
                                      <p:tavLst>
                                        <p:tav tm="0">
                                          <p:val>
                                            <p:fltVal val="0"/>
                                          </p:val>
                                        </p:tav>
                                        <p:tav tm="100000">
                                          <p:val>
                                            <p:strVal val="#ppt_h"/>
                                          </p:val>
                                        </p:tav>
                                      </p:tavLst>
                                    </p:anim>
                                  </p:childTnLst>
                                </p:cTn>
                              </p:par>
                            </p:childTnLst>
                          </p:cTn>
                        </p:par>
                        <p:par>
                          <p:cTn id="79" fill="hold">
                            <p:stCondLst>
                              <p:cond delay="2000"/>
                            </p:stCondLst>
                            <p:childTnLst>
                              <p:par>
                                <p:cTn id="80" presetID="23" presetClass="entr" presetSubtype="16" fill="hold" nodeType="afterEffect">
                                  <p:stCondLst>
                                    <p:cond delay="0"/>
                                  </p:stCondLst>
                                  <p:childTnLst>
                                    <p:set>
                                      <p:cBhvr>
                                        <p:cTn id="81" dur="1" fill="hold">
                                          <p:stCondLst>
                                            <p:cond delay="0"/>
                                          </p:stCondLst>
                                        </p:cTn>
                                        <p:tgtEl>
                                          <p:spTgt spid="35"/>
                                        </p:tgtEl>
                                        <p:attrNameLst>
                                          <p:attrName>style.visibility</p:attrName>
                                        </p:attrNameLst>
                                      </p:cBhvr>
                                      <p:to>
                                        <p:strVal val="visible"/>
                                      </p:to>
                                    </p:set>
                                    <p:anim calcmode="lin" valueType="num">
                                      <p:cBhvr>
                                        <p:cTn id="82" dur="500" fill="hold"/>
                                        <p:tgtEl>
                                          <p:spTgt spid="35"/>
                                        </p:tgtEl>
                                        <p:attrNameLst>
                                          <p:attrName>ppt_w</p:attrName>
                                        </p:attrNameLst>
                                      </p:cBhvr>
                                      <p:tavLst>
                                        <p:tav tm="0">
                                          <p:val>
                                            <p:fltVal val="0"/>
                                          </p:val>
                                        </p:tav>
                                        <p:tav tm="100000">
                                          <p:val>
                                            <p:strVal val="#ppt_w"/>
                                          </p:val>
                                        </p:tav>
                                      </p:tavLst>
                                    </p:anim>
                                    <p:anim calcmode="lin" valueType="num">
                                      <p:cBhvr>
                                        <p:cTn id="83" dur="500" fill="hold"/>
                                        <p:tgtEl>
                                          <p:spTgt spid="35"/>
                                        </p:tgtEl>
                                        <p:attrNameLst>
                                          <p:attrName>ppt_h</p:attrName>
                                        </p:attrNameLst>
                                      </p:cBhvr>
                                      <p:tavLst>
                                        <p:tav tm="0">
                                          <p:val>
                                            <p:fltVal val="0"/>
                                          </p:val>
                                        </p:tav>
                                        <p:tav tm="100000">
                                          <p:val>
                                            <p:strVal val="#ppt_h"/>
                                          </p:val>
                                        </p:tav>
                                      </p:tavLst>
                                    </p:anim>
                                  </p:childTnLst>
                                </p:cTn>
                              </p:par>
                            </p:childTnLst>
                          </p:cTn>
                        </p:par>
                        <p:par>
                          <p:cTn id="84" fill="hold">
                            <p:stCondLst>
                              <p:cond delay="2500"/>
                            </p:stCondLst>
                            <p:childTnLst>
                              <p:par>
                                <p:cTn id="85" presetID="22" presetClass="entr" presetSubtype="4" fill="hold" grpId="0" nodeType="afterEffect">
                                  <p:stCondLst>
                                    <p:cond delay="0"/>
                                  </p:stCondLst>
                                  <p:childTnLst>
                                    <p:set>
                                      <p:cBhvr>
                                        <p:cTn id="86" dur="1" fill="hold">
                                          <p:stCondLst>
                                            <p:cond delay="0"/>
                                          </p:stCondLst>
                                        </p:cTn>
                                        <p:tgtEl>
                                          <p:spTgt spid="36"/>
                                        </p:tgtEl>
                                        <p:attrNameLst>
                                          <p:attrName>style.visibility</p:attrName>
                                        </p:attrNameLst>
                                      </p:cBhvr>
                                      <p:to>
                                        <p:strVal val="visible"/>
                                      </p:to>
                                    </p:set>
                                    <p:animEffect transition="in" filter="wipe(down)">
                                      <p:cBhvr>
                                        <p:cTn id="87" dur="500"/>
                                        <p:tgtEl>
                                          <p:spTgt spid="36"/>
                                        </p:tgtEl>
                                      </p:cBhvr>
                                    </p:animEffect>
                                  </p:childTnLst>
                                </p:cTn>
                              </p:par>
                              <p:par>
                                <p:cTn id="88" presetID="18" presetClass="exit" presetSubtype="12" fill="hold" grpId="0" nodeType="withEffect">
                                  <p:stCondLst>
                                    <p:cond delay="0"/>
                                  </p:stCondLst>
                                  <p:childTnLst>
                                    <p:animEffect transition="out" filter="strips(downLeft)">
                                      <p:cBhvr>
                                        <p:cTn id="89" dur="500"/>
                                        <p:tgtEl>
                                          <p:spTgt spid="6">
                                            <p:txEl>
                                              <p:pRg st="0" end="0"/>
                                            </p:txEl>
                                          </p:spTgt>
                                        </p:tgtEl>
                                      </p:cBhvr>
                                    </p:animEffect>
                                    <p:set>
                                      <p:cBhvr>
                                        <p:cTn id="90" dur="1" fill="hold">
                                          <p:stCondLst>
                                            <p:cond delay="499"/>
                                          </p:stCondLst>
                                        </p:cTn>
                                        <p:tgtEl>
                                          <p:spTgt spid="6">
                                            <p:txEl>
                                              <p:pRg st="0" end="0"/>
                                            </p:txEl>
                                          </p:spTgt>
                                        </p:tgtEl>
                                        <p:attrNameLst>
                                          <p:attrName>style.visibility</p:attrName>
                                        </p:attrNameLst>
                                      </p:cBhvr>
                                      <p:to>
                                        <p:strVal val="hidden"/>
                                      </p:to>
                                    </p:set>
                                  </p:childTnLst>
                                </p:cTn>
                              </p:par>
                              <p:par>
                                <p:cTn id="91" presetID="18" presetClass="exit" presetSubtype="12" fill="hold" grpId="0" nodeType="withEffect">
                                  <p:stCondLst>
                                    <p:cond delay="0"/>
                                  </p:stCondLst>
                                  <p:childTnLst>
                                    <p:animEffect transition="out" filter="strips(downLeft)">
                                      <p:cBhvr>
                                        <p:cTn id="92" dur="500"/>
                                        <p:tgtEl>
                                          <p:spTgt spid="6">
                                            <p:txEl>
                                              <p:pRg st="2" end="2"/>
                                            </p:txEl>
                                          </p:spTgt>
                                        </p:tgtEl>
                                      </p:cBhvr>
                                    </p:animEffect>
                                    <p:set>
                                      <p:cBhvr>
                                        <p:cTn id="93" dur="1" fill="hold">
                                          <p:stCondLst>
                                            <p:cond delay="499"/>
                                          </p:stCondLst>
                                        </p:cTn>
                                        <p:tgtEl>
                                          <p:spTgt spid="6">
                                            <p:txEl>
                                              <p:pRg st="2" end="2"/>
                                            </p:txEl>
                                          </p:spTgt>
                                        </p:tgtEl>
                                        <p:attrNameLst>
                                          <p:attrName>style.visibility</p:attrName>
                                        </p:attrNameLst>
                                      </p:cBhvr>
                                      <p:to>
                                        <p:strVal val="hidden"/>
                                      </p:to>
                                    </p:set>
                                  </p:childTnLst>
                                </p:cTn>
                              </p:par>
                              <p:par>
                                <p:cTn id="94" presetID="18" presetClass="exit" presetSubtype="12" fill="hold" grpId="0" nodeType="withEffect">
                                  <p:stCondLst>
                                    <p:cond delay="0"/>
                                  </p:stCondLst>
                                  <p:childTnLst>
                                    <p:animEffect transition="out" filter="strips(downLeft)">
                                      <p:cBhvr>
                                        <p:cTn id="95" dur="500"/>
                                        <p:tgtEl>
                                          <p:spTgt spid="6">
                                            <p:txEl>
                                              <p:pRg st="4" end="4"/>
                                            </p:txEl>
                                          </p:spTgt>
                                        </p:tgtEl>
                                      </p:cBhvr>
                                    </p:animEffect>
                                    <p:set>
                                      <p:cBhvr>
                                        <p:cTn id="96" dur="1" fill="hold">
                                          <p:stCondLst>
                                            <p:cond delay="499"/>
                                          </p:stCondLst>
                                        </p:cTn>
                                        <p:tgtEl>
                                          <p:spTgt spid="6">
                                            <p:txEl>
                                              <p:pRg st="4" end="4"/>
                                            </p:txEl>
                                          </p:spTgt>
                                        </p:tgtEl>
                                        <p:attrNameLst>
                                          <p:attrName>style.visibility</p:attrName>
                                        </p:attrNameLst>
                                      </p:cBhvr>
                                      <p:to>
                                        <p:strVal val="hidden"/>
                                      </p:to>
                                    </p:set>
                                  </p:childTnLst>
                                </p:cTn>
                              </p:par>
                              <p:par>
                                <p:cTn id="97" presetID="18" presetClass="exit" presetSubtype="12" fill="hold" grpId="0" nodeType="withEffect">
                                  <p:stCondLst>
                                    <p:cond delay="0"/>
                                  </p:stCondLst>
                                  <p:childTnLst>
                                    <p:animEffect transition="out" filter="strips(downLeft)">
                                      <p:cBhvr>
                                        <p:cTn id="98" dur="500"/>
                                        <p:tgtEl>
                                          <p:spTgt spid="6">
                                            <p:txEl>
                                              <p:pRg st="5" end="5"/>
                                            </p:txEl>
                                          </p:spTgt>
                                        </p:tgtEl>
                                      </p:cBhvr>
                                    </p:animEffect>
                                    <p:set>
                                      <p:cBhvr>
                                        <p:cTn id="99" dur="1" fill="hold">
                                          <p:stCondLst>
                                            <p:cond delay="499"/>
                                          </p:stCondLst>
                                        </p:cTn>
                                        <p:tgtEl>
                                          <p:spTgt spid="6">
                                            <p:txEl>
                                              <p:pRg st="5" end="5"/>
                                            </p:txEl>
                                          </p:spTgt>
                                        </p:tgtEl>
                                        <p:attrNameLst>
                                          <p:attrName>style.visibility</p:attrName>
                                        </p:attrNameLst>
                                      </p:cBhvr>
                                      <p:to>
                                        <p:strVal val="hidden"/>
                                      </p:to>
                                    </p:set>
                                  </p:childTnLst>
                                </p:cTn>
                              </p:par>
                              <p:par>
                                <p:cTn id="100" presetID="18" presetClass="exit" presetSubtype="12" fill="hold" grpId="0" nodeType="withEffect">
                                  <p:stCondLst>
                                    <p:cond delay="0"/>
                                  </p:stCondLst>
                                  <p:childTnLst>
                                    <p:animEffect transition="out" filter="strips(downLeft)">
                                      <p:cBhvr>
                                        <p:cTn id="101" dur="500"/>
                                        <p:tgtEl>
                                          <p:spTgt spid="6">
                                            <p:txEl>
                                              <p:pRg st="6" end="6"/>
                                            </p:txEl>
                                          </p:spTgt>
                                        </p:tgtEl>
                                      </p:cBhvr>
                                    </p:animEffect>
                                    <p:set>
                                      <p:cBhvr>
                                        <p:cTn id="102" dur="1" fill="hold">
                                          <p:stCondLst>
                                            <p:cond delay="499"/>
                                          </p:stCondLst>
                                        </p:cTn>
                                        <p:tgtEl>
                                          <p:spTgt spid="6">
                                            <p:txEl>
                                              <p:pRg st="6" end="6"/>
                                            </p:txEl>
                                          </p:spTgt>
                                        </p:tgtEl>
                                        <p:attrNameLst>
                                          <p:attrName>style.visibility</p:attrName>
                                        </p:attrNameLst>
                                      </p:cBhvr>
                                      <p:to>
                                        <p:strVal val="hidden"/>
                                      </p:to>
                                    </p:set>
                                  </p:childTnLst>
                                </p:cTn>
                              </p:par>
                              <p:par>
                                <p:cTn id="103" presetID="18" presetClass="exit" presetSubtype="12" fill="hold" grpId="0" nodeType="withEffect">
                                  <p:stCondLst>
                                    <p:cond delay="0"/>
                                  </p:stCondLst>
                                  <p:childTnLst>
                                    <p:animEffect transition="out" filter="strips(downLeft)">
                                      <p:cBhvr>
                                        <p:cTn id="104" dur="500"/>
                                        <p:tgtEl>
                                          <p:spTgt spid="6">
                                            <p:txEl>
                                              <p:pRg st="7" end="7"/>
                                            </p:txEl>
                                          </p:spTgt>
                                        </p:tgtEl>
                                      </p:cBhvr>
                                    </p:animEffect>
                                    <p:set>
                                      <p:cBhvr>
                                        <p:cTn id="105" dur="1" fill="hold">
                                          <p:stCondLst>
                                            <p:cond delay="499"/>
                                          </p:stCondLst>
                                        </p:cTn>
                                        <p:tgtEl>
                                          <p:spTgt spid="6">
                                            <p:txEl>
                                              <p:pRg st="7" end="7"/>
                                            </p:txEl>
                                          </p:spTgt>
                                        </p:tgtEl>
                                        <p:attrNameLst>
                                          <p:attrName>style.visibility</p:attrName>
                                        </p:attrNameLst>
                                      </p:cBhvr>
                                      <p:to>
                                        <p:strVal val="hidden"/>
                                      </p:to>
                                    </p:set>
                                  </p:childTnLst>
                                </p:cTn>
                              </p:par>
                              <p:par>
                                <p:cTn id="106" presetID="18" presetClass="exit" presetSubtype="12" fill="hold" grpId="0" nodeType="withEffect">
                                  <p:stCondLst>
                                    <p:cond delay="0"/>
                                  </p:stCondLst>
                                  <p:childTnLst>
                                    <p:animEffect transition="out" filter="strips(downLeft)">
                                      <p:cBhvr>
                                        <p:cTn id="107" dur="500"/>
                                        <p:tgtEl>
                                          <p:spTgt spid="6">
                                            <p:txEl>
                                              <p:pRg st="8" end="8"/>
                                            </p:txEl>
                                          </p:spTgt>
                                        </p:tgtEl>
                                      </p:cBhvr>
                                    </p:animEffect>
                                    <p:set>
                                      <p:cBhvr>
                                        <p:cTn id="108" dur="1" fill="hold">
                                          <p:stCondLst>
                                            <p:cond delay="499"/>
                                          </p:stCondLst>
                                        </p:cTn>
                                        <p:tgtEl>
                                          <p:spTgt spid="6">
                                            <p:txEl>
                                              <p:pRg st="8" end="8"/>
                                            </p:txEl>
                                          </p:spTgt>
                                        </p:tgtEl>
                                        <p:attrNameLst>
                                          <p:attrName>style.visibility</p:attrName>
                                        </p:attrNameLst>
                                      </p:cBhvr>
                                      <p:to>
                                        <p:strVal val="hidden"/>
                                      </p:to>
                                    </p:set>
                                  </p:childTnLst>
                                </p:cTn>
                              </p:par>
                              <p:par>
                                <p:cTn id="109" presetID="18" presetClass="exit" presetSubtype="12" fill="hold" grpId="0" nodeType="withEffect">
                                  <p:stCondLst>
                                    <p:cond delay="0"/>
                                  </p:stCondLst>
                                  <p:childTnLst>
                                    <p:animEffect transition="out" filter="strips(downLeft)">
                                      <p:cBhvr>
                                        <p:cTn id="110" dur="500"/>
                                        <p:tgtEl>
                                          <p:spTgt spid="6">
                                            <p:txEl>
                                              <p:pRg st="10" end="10"/>
                                            </p:txEl>
                                          </p:spTgt>
                                        </p:tgtEl>
                                      </p:cBhvr>
                                    </p:animEffect>
                                    <p:set>
                                      <p:cBhvr>
                                        <p:cTn id="111" dur="1" fill="hold">
                                          <p:stCondLst>
                                            <p:cond delay="499"/>
                                          </p:stCondLst>
                                        </p:cTn>
                                        <p:tgtEl>
                                          <p:spTgt spid="6">
                                            <p:txEl>
                                              <p:pRg st="10" end="1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31" grpId="0" animBg="1"/>
      <p:bldP spid="31" grpId="1" animBg="1"/>
      <p:bldP spid="33" grpId="0" animBg="1"/>
      <p:bldP spid="33" grpId="1" animBg="1"/>
      <p:bldP spid="34" grpId="0" animBg="1"/>
      <p:bldP spid="34" grpId="1" animBg="1"/>
      <p:bldP spid="36" grpId="0"/>
      <p:bldP spid="2" grpId="0" animBg="1"/>
      <p:bldP spid="2" grpId="1" animBg="1"/>
    </p:bldLst>
  </p:timing>
</p:sld>
</file>

<file path=ppt/slides/slide52.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46050" y="1568450"/>
            <a:ext cx="4243388" cy="4900613"/>
          </a:xfrm>
        </p:spPr>
        <p:txBody>
          <a:bodyPr/>
          <a:lstStyle/>
          <a:p>
            <a:pPr marL="230188" indent="-230188">
              <a:defRPr/>
            </a:pPr>
            <a:r>
              <a:rPr lang="en-US" sz="2400" b="1" dirty="0" smtClean="0">
                <a:solidFill>
                  <a:schemeClr val="tx2"/>
                </a:solidFill>
              </a:rPr>
              <a:t>Livelihoods/economy</a:t>
            </a:r>
          </a:p>
          <a:p>
            <a:pPr marL="230188" indent="-230188">
              <a:defRPr/>
            </a:pPr>
            <a:endParaRPr lang="en-US" sz="2400" b="1" dirty="0" smtClean="0"/>
          </a:p>
          <a:p>
            <a:pPr>
              <a:buFont typeface="Arial" pitchFamily="34" charset="0"/>
              <a:buNone/>
              <a:defRPr/>
            </a:pPr>
            <a:endParaRPr lang="en-US" sz="2400" b="1" dirty="0" smtClean="0"/>
          </a:p>
          <a:p>
            <a:pPr>
              <a:defRPr/>
            </a:pPr>
            <a:endParaRPr lang="en-US" sz="1600" dirty="0" smtClean="0"/>
          </a:p>
          <a:p>
            <a:pPr>
              <a:defRPr/>
            </a:pPr>
            <a:endParaRPr lang="en-US" sz="1600" dirty="0"/>
          </a:p>
        </p:txBody>
      </p:sp>
      <p:sp>
        <p:nvSpPr>
          <p:cNvPr id="23554" name="TextBox 6"/>
          <p:cNvSpPr txBox="1">
            <a:spLocks noChangeArrowheads="1"/>
          </p:cNvSpPr>
          <p:nvPr/>
        </p:nvSpPr>
        <p:spPr bwMode="auto">
          <a:xfrm>
            <a:off x="2735263" y="787400"/>
            <a:ext cx="6115050" cy="476250"/>
          </a:xfrm>
          <a:prstGeom prst="rect">
            <a:avLst/>
          </a:prstGeom>
          <a:noFill/>
          <a:ln w="9525">
            <a:noFill/>
            <a:miter lim="800000"/>
            <a:headEnd/>
            <a:tailEnd/>
          </a:ln>
        </p:spPr>
        <p:txBody>
          <a:bodyPr>
            <a:spAutoFit/>
          </a:bodyPr>
          <a:lstStyle/>
          <a:p>
            <a:pPr algn="r"/>
            <a:r>
              <a:rPr lang="en-US" sz="2500" b="1">
                <a:solidFill>
                  <a:schemeClr val="tx2"/>
                </a:solidFill>
                <a:latin typeface="Gill Sans MT" pitchFamily="34" charset="0"/>
              </a:rPr>
              <a:t>The Humanitarian Situation in Gaza</a:t>
            </a:r>
          </a:p>
        </p:txBody>
      </p:sp>
      <p:pic>
        <p:nvPicPr>
          <p:cNvPr id="11" name="barrier" descr="C:\Documents and Settings\fawaqaa\My Documents\Downloads\_KAF7061.JPG"/>
          <p:cNvPicPr>
            <a:picLocks noChangeAspect="1" noChangeArrowheads="1"/>
          </p:cNvPicPr>
          <p:nvPr/>
        </p:nvPicPr>
        <p:blipFill>
          <a:blip r:embed="rId3" cstate="email"/>
          <a:stretch>
            <a:fillRect/>
          </a:stretch>
        </p:blipFill>
        <p:spPr bwMode="auto">
          <a:xfrm>
            <a:off x="3571875" y="1812408"/>
            <a:ext cx="5444378" cy="35327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Oval 15"/>
          <p:cNvSpPr/>
          <p:nvPr/>
        </p:nvSpPr>
        <p:spPr bwMode="auto">
          <a:xfrm>
            <a:off x="3514725" y="4938713"/>
            <a:ext cx="1231900" cy="1231900"/>
          </a:xfrm>
          <a:prstGeom prst="ellipse">
            <a:avLst/>
          </a:prstGeom>
          <a:solidFill>
            <a:schemeClr val="accent4">
              <a:lumMod val="50000"/>
            </a:schemeClr>
          </a:solidFill>
          <a:ln w="9525">
            <a:noFill/>
            <a:miter lim="800000"/>
            <a:headEnd/>
            <a:tailEnd/>
          </a:ln>
        </p:spPr>
        <p:txBody>
          <a:bodyPr lIns="0" tIns="0" rIns="0" bIns="0" anchor="ctr"/>
          <a:lstStyle/>
          <a:p>
            <a:pPr algn="ctr">
              <a:defRPr/>
            </a:pPr>
            <a:r>
              <a:rPr lang="en-US" sz="2400" dirty="0" smtClean="0">
                <a:solidFill>
                  <a:schemeClr val="bg1"/>
                </a:solidFill>
                <a:latin typeface="Gill Sans MT" pitchFamily="34" charset="0"/>
              </a:rPr>
              <a:t>41.5% </a:t>
            </a:r>
            <a:r>
              <a:rPr lang="en-US" sz="1100" dirty="0">
                <a:solidFill>
                  <a:schemeClr val="bg1"/>
                </a:solidFill>
                <a:latin typeface="Gill Sans MT" pitchFamily="34" charset="0"/>
              </a:rPr>
              <a:t>unemployment</a:t>
            </a:r>
          </a:p>
        </p:txBody>
      </p:sp>
      <p:sp>
        <p:nvSpPr>
          <p:cNvPr id="17" name="Oval 16"/>
          <p:cNvSpPr/>
          <p:nvPr/>
        </p:nvSpPr>
        <p:spPr bwMode="auto">
          <a:xfrm>
            <a:off x="5022850" y="4927600"/>
            <a:ext cx="1231900" cy="1231900"/>
          </a:xfrm>
          <a:prstGeom prst="ellipse">
            <a:avLst/>
          </a:prstGeom>
          <a:solidFill>
            <a:schemeClr val="accent4">
              <a:lumMod val="50000"/>
            </a:schemeClr>
          </a:solidFill>
          <a:ln w="9525">
            <a:noFill/>
            <a:miter lim="800000"/>
            <a:headEnd/>
            <a:tailEnd/>
          </a:ln>
        </p:spPr>
        <p:txBody>
          <a:bodyPr lIns="0" tIns="0" rIns="0" bIns="0" anchor="ctr"/>
          <a:lstStyle/>
          <a:p>
            <a:pPr algn="ctr">
              <a:defRPr/>
            </a:pPr>
            <a:r>
              <a:rPr lang="en-US" sz="2400" dirty="0">
                <a:solidFill>
                  <a:schemeClr val="bg1"/>
                </a:solidFill>
                <a:latin typeface="Gill Sans MT" pitchFamily="34" charset="0"/>
              </a:rPr>
              <a:t>39%</a:t>
            </a:r>
            <a:r>
              <a:rPr lang="en-US" sz="2000" dirty="0">
                <a:solidFill>
                  <a:schemeClr val="bg1"/>
                </a:solidFill>
                <a:latin typeface="Gill Sans MT" pitchFamily="34" charset="0"/>
              </a:rPr>
              <a:t> </a:t>
            </a:r>
          </a:p>
          <a:p>
            <a:pPr algn="ctr">
              <a:defRPr/>
            </a:pPr>
            <a:r>
              <a:rPr lang="en-US" sz="1200" dirty="0">
                <a:solidFill>
                  <a:schemeClr val="bg1"/>
                </a:solidFill>
                <a:latin typeface="Gill Sans MT" pitchFamily="34" charset="0"/>
              </a:rPr>
              <a:t>poverty</a:t>
            </a:r>
          </a:p>
        </p:txBody>
      </p:sp>
      <p:sp>
        <p:nvSpPr>
          <p:cNvPr id="18" name="Oval 17"/>
          <p:cNvSpPr/>
          <p:nvPr/>
        </p:nvSpPr>
        <p:spPr bwMode="auto">
          <a:xfrm>
            <a:off x="6451600" y="4924425"/>
            <a:ext cx="1231900" cy="1231900"/>
          </a:xfrm>
          <a:prstGeom prst="ellipse">
            <a:avLst/>
          </a:prstGeom>
          <a:solidFill>
            <a:schemeClr val="accent4">
              <a:lumMod val="50000"/>
            </a:schemeClr>
          </a:solidFill>
          <a:ln w="9525">
            <a:noFill/>
            <a:miter lim="800000"/>
            <a:headEnd/>
            <a:tailEnd/>
          </a:ln>
        </p:spPr>
        <p:txBody>
          <a:bodyPr lIns="0" tIns="0" rIns="0" bIns="0" anchor="ctr"/>
          <a:lstStyle/>
          <a:p>
            <a:pPr algn="ctr">
              <a:defRPr/>
            </a:pPr>
            <a:r>
              <a:rPr lang="en-US" sz="2400" dirty="0" smtClean="0">
                <a:solidFill>
                  <a:schemeClr val="bg1"/>
                </a:solidFill>
                <a:latin typeface="Gill Sans MT" pitchFamily="34" charset="0"/>
              </a:rPr>
              <a:t>57%</a:t>
            </a:r>
            <a:endParaRPr lang="en-US" sz="2400" dirty="0">
              <a:solidFill>
                <a:schemeClr val="bg1"/>
              </a:solidFill>
              <a:latin typeface="Gill Sans MT" pitchFamily="34" charset="0"/>
            </a:endParaRPr>
          </a:p>
          <a:p>
            <a:pPr algn="ctr">
              <a:defRPr/>
            </a:pPr>
            <a:r>
              <a:rPr lang="en-US" sz="1200" dirty="0">
                <a:solidFill>
                  <a:schemeClr val="bg1"/>
                </a:solidFill>
                <a:latin typeface="Gill Sans MT" pitchFamily="34" charset="0"/>
              </a:rPr>
              <a:t>food insecure </a:t>
            </a:r>
            <a:endParaRPr lang="en-US" sz="1100" dirty="0">
              <a:solidFill>
                <a:schemeClr val="bg1"/>
              </a:solidFill>
              <a:latin typeface="Gill Sans MT" pitchFamily="34" charset="0"/>
            </a:endParaRPr>
          </a:p>
        </p:txBody>
      </p:sp>
      <p:sp>
        <p:nvSpPr>
          <p:cNvPr id="19" name="Oval 18"/>
          <p:cNvSpPr/>
          <p:nvPr/>
        </p:nvSpPr>
        <p:spPr bwMode="auto">
          <a:xfrm>
            <a:off x="7912100" y="4922838"/>
            <a:ext cx="1231900" cy="1231900"/>
          </a:xfrm>
          <a:prstGeom prst="ellipse">
            <a:avLst/>
          </a:prstGeom>
          <a:solidFill>
            <a:schemeClr val="accent4">
              <a:lumMod val="50000"/>
            </a:schemeClr>
          </a:solidFill>
          <a:ln w="9525">
            <a:noFill/>
            <a:miter lim="800000"/>
            <a:headEnd/>
            <a:tailEnd/>
          </a:ln>
        </p:spPr>
        <p:txBody>
          <a:bodyPr lIns="0" tIns="0" rIns="0" bIns="0" anchor="ctr"/>
          <a:lstStyle/>
          <a:p>
            <a:pPr algn="ctr">
              <a:defRPr/>
            </a:pPr>
            <a:r>
              <a:rPr lang="en-US" sz="2400" dirty="0">
                <a:solidFill>
                  <a:schemeClr val="bg1"/>
                </a:solidFill>
                <a:latin typeface="Gill Sans MT" pitchFamily="34" charset="0"/>
              </a:rPr>
              <a:t>80% </a:t>
            </a:r>
          </a:p>
          <a:p>
            <a:pPr algn="ctr">
              <a:defRPr/>
            </a:pPr>
            <a:r>
              <a:rPr lang="en-US" sz="1200" dirty="0" smtClean="0">
                <a:solidFill>
                  <a:schemeClr val="bg1"/>
                </a:solidFill>
                <a:latin typeface="Gill Sans MT" pitchFamily="34" charset="0"/>
              </a:rPr>
              <a:t>Aid recipients</a:t>
            </a:r>
            <a:endParaRPr lang="en-US" sz="1200" dirty="0">
              <a:solidFill>
                <a:schemeClr val="bg1"/>
              </a:solidFill>
              <a:latin typeface="Gill Sans MT" pitchFamily="34"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strips(downLeft)">
                                      <p:cBhvr>
                                        <p:cTn id="7" dur="500"/>
                                        <p:tgtEl>
                                          <p:spTgt spid="11"/>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slide(fromBottom)">
                                      <p:cBhvr>
                                        <p:cTn id="10" dur="500"/>
                                        <p:tgtEl>
                                          <p:spTgt spid="6">
                                            <p:txEl>
                                              <p:pRg st="0" end="0"/>
                                            </p:txEl>
                                          </p:spTgt>
                                        </p:tgtEl>
                                      </p:cBhvr>
                                    </p:animEffect>
                                  </p:childTnLst>
                                </p:cTn>
                              </p:par>
                            </p:childTnLst>
                          </p:cTn>
                        </p:par>
                        <p:par>
                          <p:cTn id="11" fill="hold">
                            <p:stCondLst>
                              <p:cond delay="500"/>
                            </p:stCondLst>
                            <p:childTnLst>
                              <p:par>
                                <p:cTn id="12" presetID="53" presetClass="entr" presetSubtype="0" fill="hold" grpId="0" nodeType="after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1000" fill="hold"/>
                                        <p:tgtEl>
                                          <p:spTgt spid="16"/>
                                        </p:tgtEl>
                                        <p:attrNameLst>
                                          <p:attrName>ppt_w</p:attrName>
                                        </p:attrNameLst>
                                      </p:cBhvr>
                                      <p:tavLst>
                                        <p:tav tm="0">
                                          <p:val>
                                            <p:fltVal val="0"/>
                                          </p:val>
                                        </p:tav>
                                        <p:tav tm="100000">
                                          <p:val>
                                            <p:strVal val="#ppt_w"/>
                                          </p:val>
                                        </p:tav>
                                      </p:tavLst>
                                    </p:anim>
                                    <p:anim calcmode="lin" valueType="num">
                                      <p:cBhvr>
                                        <p:cTn id="15" dur="1000" fill="hold"/>
                                        <p:tgtEl>
                                          <p:spTgt spid="16"/>
                                        </p:tgtEl>
                                        <p:attrNameLst>
                                          <p:attrName>ppt_h</p:attrName>
                                        </p:attrNameLst>
                                      </p:cBhvr>
                                      <p:tavLst>
                                        <p:tav tm="0">
                                          <p:val>
                                            <p:fltVal val="0"/>
                                          </p:val>
                                        </p:tav>
                                        <p:tav tm="100000">
                                          <p:val>
                                            <p:strVal val="#ppt_h"/>
                                          </p:val>
                                        </p:tav>
                                      </p:tavLst>
                                    </p:anim>
                                    <p:animEffect transition="in" filter="fade">
                                      <p:cBhvr>
                                        <p:cTn id="16" dur="1000"/>
                                        <p:tgtEl>
                                          <p:spTgt spid="16"/>
                                        </p:tgtEl>
                                      </p:cBhvr>
                                    </p:animEffect>
                                  </p:childTnLst>
                                </p:cTn>
                              </p:par>
                            </p:childTnLst>
                          </p:cTn>
                        </p:par>
                        <p:par>
                          <p:cTn id="17" fill="hold">
                            <p:stCondLst>
                              <p:cond delay="1500"/>
                            </p:stCondLst>
                            <p:childTnLst>
                              <p:par>
                                <p:cTn id="18" presetID="53" presetClass="entr" presetSubtype="0"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p:cTn id="20" dur="1000" fill="hold"/>
                                        <p:tgtEl>
                                          <p:spTgt spid="17"/>
                                        </p:tgtEl>
                                        <p:attrNameLst>
                                          <p:attrName>ppt_w</p:attrName>
                                        </p:attrNameLst>
                                      </p:cBhvr>
                                      <p:tavLst>
                                        <p:tav tm="0">
                                          <p:val>
                                            <p:fltVal val="0"/>
                                          </p:val>
                                        </p:tav>
                                        <p:tav tm="100000">
                                          <p:val>
                                            <p:strVal val="#ppt_w"/>
                                          </p:val>
                                        </p:tav>
                                      </p:tavLst>
                                    </p:anim>
                                    <p:anim calcmode="lin" valueType="num">
                                      <p:cBhvr>
                                        <p:cTn id="21" dur="1000" fill="hold"/>
                                        <p:tgtEl>
                                          <p:spTgt spid="17"/>
                                        </p:tgtEl>
                                        <p:attrNameLst>
                                          <p:attrName>ppt_h</p:attrName>
                                        </p:attrNameLst>
                                      </p:cBhvr>
                                      <p:tavLst>
                                        <p:tav tm="0">
                                          <p:val>
                                            <p:fltVal val="0"/>
                                          </p:val>
                                        </p:tav>
                                        <p:tav tm="100000">
                                          <p:val>
                                            <p:strVal val="#ppt_h"/>
                                          </p:val>
                                        </p:tav>
                                      </p:tavLst>
                                    </p:anim>
                                    <p:animEffect transition="in" filter="fade">
                                      <p:cBhvr>
                                        <p:cTn id="22" dur="1000"/>
                                        <p:tgtEl>
                                          <p:spTgt spid="17"/>
                                        </p:tgtEl>
                                      </p:cBhvr>
                                    </p:animEffect>
                                  </p:childTnLst>
                                </p:cTn>
                              </p:par>
                            </p:childTnLst>
                          </p:cTn>
                        </p:par>
                        <p:par>
                          <p:cTn id="23" fill="hold">
                            <p:stCondLst>
                              <p:cond delay="2500"/>
                            </p:stCondLst>
                            <p:childTnLst>
                              <p:par>
                                <p:cTn id="24" presetID="53" presetClass="entr" presetSubtype="0" fill="hold" grpId="0" nodeType="after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p:cTn id="26" dur="1000" fill="hold"/>
                                        <p:tgtEl>
                                          <p:spTgt spid="18"/>
                                        </p:tgtEl>
                                        <p:attrNameLst>
                                          <p:attrName>ppt_w</p:attrName>
                                        </p:attrNameLst>
                                      </p:cBhvr>
                                      <p:tavLst>
                                        <p:tav tm="0">
                                          <p:val>
                                            <p:fltVal val="0"/>
                                          </p:val>
                                        </p:tav>
                                        <p:tav tm="100000">
                                          <p:val>
                                            <p:strVal val="#ppt_w"/>
                                          </p:val>
                                        </p:tav>
                                      </p:tavLst>
                                    </p:anim>
                                    <p:anim calcmode="lin" valueType="num">
                                      <p:cBhvr>
                                        <p:cTn id="27" dur="1000" fill="hold"/>
                                        <p:tgtEl>
                                          <p:spTgt spid="18"/>
                                        </p:tgtEl>
                                        <p:attrNameLst>
                                          <p:attrName>ppt_h</p:attrName>
                                        </p:attrNameLst>
                                      </p:cBhvr>
                                      <p:tavLst>
                                        <p:tav tm="0">
                                          <p:val>
                                            <p:fltVal val="0"/>
                                          </p:val>
                                        </p:tav>
                                        <p:tav tm="100000">
                                          <p:val>
                                            <p:strVal val="#ppt_h"/>
                                          </p:val>
                                        </p:tav>
                                      </p:tavLst>
                                    </p:anim>
                                    <p:animEffect transition="in" filter="fade">
                                      <p:cBhvr>
                                        <p:cTn id="28" dur="1000"/>
                                        <p:tgtEl>
                                          <p:spTgt spid="18"/>
                                        </p:tgtEl>
                                      </p:cBhvr>
                                    </p:animEffect>
                                  </p:childTnLst>
                                </p:cTn>
                              </p:par>
                            </p:childTnLst>
                          </p:cTn>
                        </p:par>
                        <p:par>
                          <p:cTn id="29" fill="hold">
                            <p:stCondLst>
                              <p:cond delay="3500"/>
                            </p:stCondLst>
                            <p:childTnLst>
                              <p:par>
                                <p:cTn id="30" presetID="53" presetClass="entr" presetSubtype="0" fill="hold" grpId="0" nodeType="after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p:cTn id="32" dur="1000" fill="hold"/>
                                        <p:tgtEl>
                                          <p:spTgt spid="19"/>
                                        </p:tgtEl>
                                        <p:attrNameLst>
                                          <p:attrName>ppt_w</p:attrName>
                                        </p:attrNameLst>
                                      </p:cBhvr>
                                      <p:tavLst>
                                        <p:tav tm="0">
                                          <p:val>
                                            <p:fltVal val="0"/>
                                          </p:val>
                                        </p:tav>
                                        <p:tav tm="100000">
                                          <p:val>
                                            <p:strVal val="#ppt_w"/>
                                          </p:val>
                                        </p:tav>
                                      </p:tavLst>
                                    </p:anim>
                                    <p:anim calcmode="lin" valueType="num">
                                      <p:cBhvr>
                                        <p:cTn id="33" dur="1000" fill="hold"/>
                                        <p:tgtEl>
                                          <p:spTgt spid="19"/>
                                        </p:tgtEl>
                                        <p:attrNameLst>
                                          <p:attrName>ppt_h</p:attrName>
                                        </p:attrNameLst>
                                      </p:cBhvr>
                                      <p:tavLst>
                                        <p:tav tm="0">
                                          <p:val>
                                            <p:fltVal val="0"/>
                                          </p:val>
                                        </p:tav>
                                        <p:tav tm="100000">
                                          <p:val>
                                            <p:strVal val="#ppt_h"/>
                                          </p:val>
                                        </p:tav>
                                      </p:tavLst>
                                    </p:anim>
                                    <p:animEffect transition="in" filter="fade">
                                      <p:cBhvr>
                                        <p:cTn id="34"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16" grpId="0" animBg="1"/>
      <p:bldP spid="17" grpId="0" animBg="1"/>
      <p:bldP spid="18" grpId="0" animBg="1"/>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21505" name="Rectangle 2"/>
          <p:cNvSpPr>
            <a:spLocks noGrp="1" noChangeArrowheads="1"/>
          </p:cNvSpPr>
          <p:nvPr>
            <p:ph type="title" idx="4294967295"/>
          </p:nvPr>
        </p:nvSpPr>
        <p:spPr bwMode="auto">
          <a:xfrm>
            <a:off x="542925" y="738188"/>
            <a:ext cx="8229600" cy="571500"/>
          </a:xfrm>
          <a:prstGeom prst="rect">
            <a:avLst/>
          </a:prstGeom>
          <a:noFill/>
          <a:ln>
            <a:miter lim="800000"/>
            <a:headEnd/>
            <a:tailEnd/>
          </a:ln>
        </p:spPr>
        <p:txBody>
          <a:bodyPr/>
          <a:lstStyle/>
          <a:p>
            <a:r>
              <a:rPr lang="en-US" sz="2400" dirty="0" smtClean="0"/>
              <a:t>Recent </a:t>
            </a:r>
            <a:r>
              <a:rPr lang="en-US" sz="2400" dirty="0" err="1" smtClean="0"/>
              <a:t>Easings</a:t>
            </a:r>
            <a:endParaRPr lang="en-GB" sz="2400" dirty="0" smtClean="0"/>
          </a:p>
        </p:txBody>
      </p:sp>
      <p:sp>
        <p:nvSpPr>
          <p:cNvPr id="81923" name="Rectangle 3"/>
          <p:cNvSpPr>
            <a:spLocks noGrp="1"/>
          </p:cNvSpPr>
          <p:nvPr>
            <p:ph type="body" idx="4294967295"/>
          </p:nvPr>
        </p:nvSpPr>
        <p:spPr>
          <a:xfrm>
            <a:off x="0" y="1368425"/>
            <a:ext cx="9055100" cy="4384675"/>
          </a:xfrm>
        </p:spPr>
        <p:txBody>
          <a:bodyPr/>
          <a:lstStyle/>
          <a:p>
            <a:pPr lvl="1" indent="-220663">
              <a:lnSpc>
                <a:spcPct val="80000"/>
              </a:lnSpc>
              <a:buFont typeface="Arial" pitchFamily="34" charset="0"/>
              <a:buNone/>
            </a:pPr>
            <a:r>
              <a:rPr lang="en-US" sz="2400" b="1" smtClean="0"/>
              <a:t>In June and December 2010</a:t>
            </a:r>
            <a:endParaRPr lang="en-US" sz="2400" i="1" smtClean="0"/>
          </a:p>
          <a:p>
            <a:pPr lvl="1" indent="-220663">
              <a:buFontTx/>
              <a:buChar char="•"/>
            </a:pPr>
            <a:r>
              <a:rPr lang="en-US" sz="2400" smtClean="0"/>
              <a:t>Partial easing of import restrictions and increased exports</a:t>
            </a:r>
          </a:p>
          <a:p>
            <a:pPr lvl="2" indent="-220663"/>
            <a:r>
              <a:rPr lang="en-US" smtClean="0"/>
              <a:t>from a list of permitted to banned or ‘dual-use’ items</a:t>
            </a:r>
          </a:p>
          <a:p>
            <a:pPr lvl="1" indent="-220663">
              <a:buFontTx/>
              <a:buChar char="•"/>
            </a:pPr>
            <a:r>
              <a:rPr lang="en-US" sz="2400" smtClean="0"/>
              <a:t>Approval of projects for international organizations</a:t>
            </a:r>
          </a:p>
          <a:p>
            <a:pPr lvl="1" indent="-220663">
              <a:buFontTx/>
              <a:buChar char="•"/>
            </a:pPr>
            <a:r>
              <a:rPr lang="en-US" sz="2400" smtClean="0"/>
              <a:t>Expansion of land crossings </a:t>
            </a:r>
          </a:p>
          <a:p>
            <a:pPr lvl="1" indent="-220663">
              <a:lnSpc>
                <a:spcPct val="80000"/>
              </a:lnSpc>
              <a:spcBef>
                <a:spcPct val="0"/>
              </a:spcBef>
              <a:buFontTx/>
              <a:buNone/>
            </a:pPr>
            <a:endParaRPr lang="en-US" sz="2400" b="1" smtClean="0"/>
          </a:p>
          <a:p>
            <a:pPr lvl="1" indent="-220663">
              <a:lnSpc>
                <a:spcPct val="80000"/>
              </a:lnSpc>
              <a:spcBef>
                <a:spcPct val="0"/>
              </a:spcBef>
              <a:buFontTx/>
              <a:buNone/>
            </a:pPr>
            <a:r>
              <a:rPr lang="en-US" sz="2400" b="1" smtClean="0"/>
              <a:t>On the ground</a:t>
            </a:r>
          </a:p>
          <a:p>
            <a:pPr lvl="1" indent="-220663">
              <a:spcBef>
                <a:spcPct val="0"/>
              </a:spcBef>
              <a:buFontTx/>
              <a:buChar char="-"/>
            </a:pPr>
            <a:r>
              <a:rPr lang="en-US" sz="2400" smtClean="0"/>
              <a:t>Increase in consumer products</a:t>
            </a:r>
          </a:p>
          <a:p>
            <a:pPr lvl="1" indent="-220663">
              <a:spcBef>
                <a:spcPct val="0"/>
              </a:spcBef>
              <a:buFontTx/>
              <a:buChar char="-"/>
            </a:pPr>
            <a:r>
              <a:rPr lang="en-US" sz="2400" smtClean="0"/>
              <a:t>Further approvals needed for international projects </a:t>
            </a:r>
          </a:p>
          <a:p>
            <a:pPr lvl="1" indent="-220663">
              <a:spcBef>
                <a:spcPct val="0"/>
              </a:spcBef>
              <a:buFontTx/>
              <a:buChar char="-"/>
            </a:pPr>
            <a:r>
              <a:rPr lang="en-US" sz="2400" smtClean="0"/>
              <a:t>Kerem Shalom crossing expanded – Karni crossing closed</a:t>
            </a:r>
          </a:p>
          <a:p>
            <a:pPr lvl="1" indent="-220663">
              <a:spcBef>
                <a:spcPct val="0"/>
              </a:spcBef>
              <a:buFontTx/>
              <a:buChar char="-"/>
            </a:pPr>
            <a:r>
              <a:rPr lang="en-US" sz="2400" smtClean="0"/>
              <a:t>Limited exports</a:t>
            </a:r>
          </a:p>
          <a:p>
            <a:pPr lvl="1" indent="-220663">
              <a:spcBef>
                <a:spcPct val="0"/>
              </a:spcBef>
              <a:buFontTx/>
              <a:buChar char="-"/>
            </a:pPr>
            <a:endParaRPr lang="en-US" sz="2000" smtClean="0"/>
          </a:p>
          <a:p>
            <a:pPr lvl="1" indent="-220663">
              <a:spcBef>
                <a:spcPct val="0"/>
              </a:spcBef>
              <a:buFont typeface="Arial" pitchFamily="34" charset="0"/>
              <a:buNone/>
            </a:pPr>
            <a:endParaRPr lang="en-GB" sz="2000" smtClean="0"/>
          </a:p>
          <a:p>
            <a:pPr lvl="1" indent="-220663">
              <a:spcBef>
                <a:spcPct val="0"/>
              </a:spcBef>
              <a:buFontTx/>
              <a:buChar char="-"/>
            </a:pPr>
            <a:endParaRPr lang="en-US" sz="2000" smtClean="0"/>
          </a:p>
        </p:txBody>
      </p:sp>
      <p:pic>
        <p:nvPicPr>
          <p:cNvPr id="6146"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331913"/>
            <a:ext cx="9144000" cy="5194300"/>
          </a:xfrm>
          <a:prstGeom prst="rect">
            <a:avLst/>
          </a:prstGeom>
          <a:noFill/>
          <a:ln w="9525">
            <a:noFill/>
            <a:miter lim="800000"/>
            <a:headEnd/>
            <a:tailEnd/>
          </a:ln>
        </p:spPr>
      </p:pic>
      <p:grpSp>
        <p:nvGrpSpPr>
          <p:cNvPr id="13" name="chart"/>
          <p:cNvGrpSpPr>
            <a:grpSpLocks/>
          </p:cNvGrpSpPr>
          <p:nvPr/>
        </p:nvGrpSpPr>
        <p:grpSpPr bwMode="auto">
          <a:xfrm>
            <a:off x="98425" y="1344613"/>
            <a:ext cx="9045575" cy="5189537"/>
            <a:chOff x="98424" y="1344162"/>
            <a:chExt cx="9045575" cy="5189988"/>
          </a:xfrm>
        </p:grpSpPr>
        <p:sp>
          <p:nvSpPr>
            <p:cNvPr id="12" name="Rectangle 11"/>
            <p:cNvSpPr/>
            <p:nvPr/>
          </p:nvSpPr>
          <p:spPr bwMode="auto">
            <a:xfrm>
              <a:off x="98424" y="1344162"/>
              <a:ext cx="9045575" cy="5189988"/>
            </a:xfrm>
            <a:prstGeom prst="rect">
              <a:avLst/>
            </a:prstGeom>
            <a:solidFill>
              <a:schemeClr val="bg1"/>
            </a:solidFill>
            <a:ln w="9525">
              <a:noFill/>
              <a:miter lim="800000"/>
              <a:headEnd/>
              <a:tailEnd/>
            </a:ln>
          </p:spPr>
          <p:txBody>
            <a:bodyPr anchor="ctr"/>
            <a:lstStyle/>
            <a:p>
              <a:pPr algn="ctr" fontAlgn="auto">
                <a:spcBef>
                  <a:spcPts val="0"/>
                </a:spcBef>
                <a:spcAft>
                  <a:spcPts val="0"/>
                </a:spcAft>
                <a:defRPr/>
              </a:pPr>
              <a:endParaRPr lang="en-US" b="1">
                <a:latin typeface="+mn-lt"/>
                <a:cs typeface="+mn-cs"/>
              </a:endParaRPr>
            </a:p>
          </p:txBody>
        </p:sp>
        <p:graphicFrame>
          <p:nvGraphicFramePr>
            <p:cNvPr id="21510" name="Chart 5"/>
            <p:cNvGraphicFramePr>
              <a:graphicFrameLocks/>
            </p:cNvGraphicFramePr>
            <p:nvPr/>
          </p:nvGraphicFramePr>
          <p:xfrm>
            <a:off x="591239" y="1707432"/>
            <a:ext cx="7856747" cy="4571640"/>
          </p:xfrm>
          <a:graphic>
            <a:graphicData uri="http://schemas.openxmlformats.org/presentationml/2006/ole">
              <mc:AlternateContent xmlns:mc="http://schemas.openxmlformats.org/markup-compatibility/2006">
                <mc:Choice xmlns:v="urn:schemas-microsoft-com:vml" Requires="v">
                  <p:oleObj spid="_x0000_s21512" r:id="rId6" imgW="7858425" imgH="4572396" progId="Excel.Sheet.8">
                    <p:embed/>
                  </p:oleObj>
                </mc:Choice>
                <mc:Fallback>
                  <p:oleObj r:id="rId6" imgW="7858425" imgH="4572396" progId="Excel.Sheet.8">
                    <p:embed/>
                    <p:pic>
                      <p:nvPicPr>
                        <p:cNvPr id="0" name="Chart 5"/>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1239" y="1707432"/>
                          <a:ext cx="7856747" cy="457164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Rounded Rectangular Callout 8"/>
            <p:cNvSpPr/>
            <p:nvPr/>
          </p:nvSpPr>
          <p:spPr bwMode="auto">
            <a:xfrm>
              <a:off x="6188074" y="3981228"/>
              <a:ext cx="2830513" cy="474704"/>
            </a:xfrm>
            <a:prstGeom prst="wedgeRoundRectCallout">
              <a:avLst>
                <a:gd name="adj1" fmla="val -45750"/>
                <a:gd name="adj2" fmla="val 235166"/>
                <a:gd name="adj3" fmla="val 16667"/>
              </a:avLst>
            </a:prstGeom>
            <a:solidFill>
              <a:schemeClr val="accent4"/>
            </a:solidFill>
            <a:ln w="9525">
              <a:noFill/>
              <a:miter lim="800000"/>
              <a:headEnd/>
              <a:tailEnd/>
            </a:ln>
          </p:spPr>
          <p:txBody>
            <a:bodyPr anchor="ctr"/>
            <a:lstStyle/>
            <a:p>
              <a:pPr algn="ctr" fontAlgn="auto">
                <a:spcBef>
                  <a:spcPts val="0"/>
                </a:spcBef>
                <a:spcAft>
                  <a:spcPts val="0"/>
                </a:spcAft>
                <a:defRPr/>
              </a:pPr>
              <a:r>
                <a:rPr lang="en-US" sz="1600" b="1" dirty="0">
                  <a:latin typeface="Gill Sans MT" pitchFamily="34" charset="0"/>
                  <a:cs typeface="+mn-cs"/>
                </a:rPr>
                <a:t>No exports since May 2011</a:t>
              </a:r>
            </a:p>
          </p:txBody>
        </p:sp>
        <p:sp>
          <p:nvSpPr>
            <p:cNvPr id="21512" name="TextBox 9"/>
            <p:cNvSpPr txBox="1">
              <a:spLocks noChangeArrowheads="1"/>
            </p:cNvSpPr>
            <p:nvPr/>
          </p:nvSpPr>
          <p:spPr bwMode="auto">
            <a:xfrm>
              <a:off x="3945955" y="2320504"/>
              <a:ext cx="5055079" cy="338554"/>
            </a:xfrm>
            <a:prstGeom prst="rect">
              <a:avLst/>
            </a:prstGeom>
            <a:noFill/>
            <a:ln w="9525">
              <a:noFill/>
              <a:miter lim="800000"/>
              <a:headEnd/>
              <a:tailEnd/>
            </a:ln>
          </p:spPr>
          <p:txBody>
            <a:bodyPr>
              <a:spAutoFit/>
            </a:bodyPr>
            <a:lstStyle/>
            <a:p>
              <a:pPr marL="173038" indent="-173038">
                <a:buFont typeface="Arial" pitchFamily="34" charset="0"/>
                <a:buChar char="•"/>
              </a:pPr>
              <a:r>
                <a:rPr lang="en-US" sz="1600">
                  <a:latin typeface="Gill Sans MT" pitchFamily="34" charset="0"/>
                </a:rPr>
                <a:t>Maximum capacity of Kerem Shalom 300/day</a:t>
              </a:r>
            </a:p>
          </p:txBody>
        </p:sp>
        <p:sp>
          <p:nvSpPr>
            <p:cNvPr id="8" name="Rectangle 7"/>
            <p:cNvSpPr/>
            <p:nvPr/>
          </p:nvSpPr>
          <p:spPr>
            <a:xfrm>
              <a:off x="1130299" y="1550555"/>
              <a:ext cx="6985000" cy="425487"/>
            </a:xfrm>
            <a:prstGeom prst="rect">
              <a:avLst/>
            </a:prstGeom>
          </p:spPr>
          <p:txBody>
            <a:bodyPr>
              <a:spAutoFit/>
            </a:bodyPr>
            <a:lstStyle/>
            <a:p>
              <a:pPr algn="r">
                <a:defRPr sz="2160" b="1" i="0" u="none" strike="noStrike" kern="1200" baseline="0">
                  <a:solidFill>
                    <a:srgbClr val="7F7F7F"/>
                  </a:solidFill>
                  <a:latin typeface="Gill Sans MT" pitchFamily="34" charset="0"/>
                  <a:ea typeface="+mn-ea"/>
                  <a:cs typeface="+mn-cs"/>
                </a:defRPr>
              </a:pPr>
              <a:r>
                <a:rPr lang="en-US" sz="2160" b="1" dirty="0">
                  <a:solidFill>
                    <a:srgbClr val="7F7F7F"/>
                  </a:solidFill>
                  <a:latin typeface="Gill Sans MT" pitchFamily="34" charset="0"/>
                  <a:cs typeface="+mn-cs"/>
                </a:rPr>
                <a:t>Truckloads imported/exported per week to Gaza</a:t>
              </a:r>
            </a:p>
          </p:txBody>
        </p:sp>
      </p:gr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strips(downLeft)">
                                      <p:cBhvr>
                                        <p:cTn id="7" dur="5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xit" presetSubtype="12" fill="hold" nodeType="clickEffect">
                                  <p:stCondLst>
                                    <p:cond delay="0"/>
                                  </p:stCondLst>
                                  <p:childTnLst>
                                    <p:animEffect transition="out" filter="strips(downLeft)">
                                      <p:cBhvr>
                                        <p:cTn id="11" dur="500"/>
                                        <p:tgtEl>
                                          <p:spTgt spid="6146"/>
                                        </p:tgtEl>
                                      </p:cBhvr>
                                    </p:animEffect>
                                    <p:set>
                                      <p:cBhvr>
                                        <p:cTn id="12" dur="1" fill="hold">
                                          <p:stCondLst>
                                            <p:cond delay="499"/>
                                          </p:stCondLst>
                                        </p:cTn>
                                        <p:tgtEl>
                                          <p:spTgt spid="6146"/>
                                        </p:tgtEl>
                                        <p:attrNameLst>
                                          <p:attrName>style.visibility</p:attrName>
                                        </p:attrNameLst>
                                      </p:cBhvr>
                                      <p:to>
                                        <p:strVal val="hidden"/>
                                      </p:to>
                                    </p:set>
                                  </p:childTnLst>
                                </p:cTn>
                              </p:par>
                            </p:childTnLst>
                          </p:cTn>
                        </p:par>
                        <p:par>
                          <p:cTn id="13" fill="hold">
                            <p:stCondLst>
                              <p:cond delay="500"/>
                            </p:stCondLst>
                            <p:childTnLst>
                              <p:par>
                                <p:cTn id="14" presetID="12" presetClass="entr" presetSubtype="4" fill="hold" nodeType="afterEffect">
                                  <p:stCondLst>
                                    <p:cond delay="0"/>
                                  </p:stCondLst>
                                  <p:childTnLst>
                                    <p:set>
                                      <p:cBhvr>
                                        <p:cTn id="15" dur="1" fill="hold">
                                          <p:stCondLst>
                                            <p:cond delay="0"/>
                                          </p:stCondLst>
                                        </p:cTn>
                                        <p:tgtEl>
                                          <p:spTgt spid="81923">
                                            <p:txEl>
                                              <p:pRg st="0" end="0"/>
                                            </p:txEl>
                                          </p:spTgt>
                                        </p:tgtEl>
                                        <p:attrNameLst>
                                          <p:attrName>style.visibility</p:attrName>
                                        </p:attrNameLst>
                                      </p:cBhvr>
                                      <p:to>
                                        <p:strVal val="visible"/>
                                      </p:to>
                                    </p:set>
                                    <p:animEffect transition="in" filter="slide(fromBottom)">
                                      <p:cBhvr>
                                        <p:cTn id="16" dur="500"/>
                                        <p:tgtEl>
                                          <p:spTgt spid="81923">
                                            <p:txEl>
                                              <p:pRg st="0" end="0"/>
                                            </p:txEl>
                                          </p:spTgt>
                                        </p:tgtEl>
                                      </p:cBhvr>
                                    </p:animEffect>
                                  </p:childTnLst>
                                </p:cTn>
                              </p:par>
                            </p:childTnLst>
                          </p:cTn>
                        </p:par>
                        <p:par>
                          <p:cTn id="17" fill="hold">
                            <p:stCondLst>
                              <p:cond delay="1000"/>
                            </p:stCondLst>
                            <p:childTnLst>
                              <p:par>
                                <p:cTn id="18" presetID="12" presetClass="entr" presetSubtype="4" fill="hold" nodeType="afterEffect">
                                  <p:stCondLst>
                                    <p:cond delay="0"/>
                                  </p:stCondLst>
                                  <p:childTnLst>
                                    <p:set>
                                      <p:cBhvr>
                                        <p:cTn id="19" dur="1" fill="hold">
                                          <p:stCondLst>
                                            <p:cond delay="0"/>
                                          </p:stCondLst>
                                        </p:cTn>
                                        <p:tgtEl>
                                          <p:spTgt spid="81923">
                                            <p:txEl>
                                              <p:pRg st="1" end="1"/>
                                            </p:txEl>
                                          </p:spTgt>
                                        </p:tgtEl>
                                        <p:attrNameLst>
                                          <p:attrName>style.visibility</p:attrName>
                                        </p:attrNameLst>
                                      </p:cBhvr>
                                      <p:to>
                                        <p:strVal val="visible"/>
                                      </p:to>
                                    </p:set>
                                    <p:animEffect transition="in" filter="slide(fromBottom)">
                                      <p:cBhvr>
                                        <p:cTn id="20" dur="500"/>
                                        <p:tgtEl>
                                          <p:spTgt spid="81923">
                                            <p:txEl>
                                              <p:pRg st="1" end="1"/>
                                            </p:txEl>
                                          </p:spTgt>
                                        </p:tgtEl>
                                      </p:cBhvr>
                                    </p:animEffect>
                                  </p:childTnLst>
                                </p:cTn>
                              </p:par>
                            </p:childTnLst>
                          </p:cTn>
                        </p:par>
                        <p:par>
                          <p:cTn id="21" fill="hold">
                            <p:stCondLst>
                              <p:cond delay="1500"/>
                            </p:stCondLst>
                            <p:childTnLst>
                              <p:par>
                                <p:cTn id="22" presetID="12" presetClass="entr" presetSubtype="4" fill="hold" nodeType="afterEffect">
                                  <p:stCondLst>
                                    <p:cond delay="0"/>
                                  </p:stCondLst>
                                  <p:childTnLst>
                                    <p:set>
                                      <p:cBhvr>
                                        <p:cTn id="23" dur="1" fill="hold">
                                          <p:stCondLst>
                                            <p:cond delay="0"/>
                                          </p:stCondLst>
                                        </p:cTn>
                                        <p:tgtEl>
                                          <p:spTgt spid="81923">
                                            <p:txEl>
                                              <p:pRg st="2" end="2"/>
                                            </p:txEl>
                                          </p:spTgt>
                                        </p:tgtEl>
                                        <p:attrNameLst>
                                          <p:attrName>style.visibility</p:attrName>
                                        </p:attrNameLst>
                                      </p:cBhvr>
                                      <p:to>
                                        <p:strVal val="visible"/>
                                      </p:to>
                                    </p:set>
                                    <p:animEffect transition="in" filter="slide(fromBottom)">
                                      <p:cBhvr>
                                        <p:cTn id="24" dur="500"/>
                                        <p:tgtEl>
                                          <p:spTgt spid="81923">
                                            <p:txEl>
                                              <p:pRg st="2" end="2"/>
                                            </p:txEl>
                                          </p:spTgt>
                                        </p:tgtEl>
                                      </p:cBhvr>
                                    </p:animEffect>
                                  </p:childTnLst>
                                </p:cTn>
                              </p:par>
                            </p:childTnLst>
                          </p:cTn>
                        </p:par>
                        <p:par>
                          <p:cTn id="25" fill="hold">
                            <p:stCondLst>
                              <p:cond delay="2000"/>
                            </p:stCondLst>
                            <p:childTnLst>
                              <p:par>
                                <p:cTn id="26" presetID="12" presetClass="entr" presetSubtype="4" fill="hold" nodeType="afterEffect">
                                  <p:stCondLst>
                                    <p:cond delay="0"/>
                                  </p:stCondLst>
                                  <p:childTnLst>
                                    <p:set>
                                      <p:cBhvr>
                                        <p:cTn id="27" dur="1" fill="hold">
                                          <p:stCondLst>
                                            <p:cond delay="0"/>
                                          </p:stCondLst>
                                        </p:cTn>
                                        <p:tgtEl>
                                          <p:spTgt spid="81923">
                                            <p:txEl>
                                              <p:pRg st="3" end="3"/>
                                            </p:txEl>
                                          </p:spTgt>
                                        </p:tgtEl>
                                        <p:attrNameLst>
                                          <p:attrName>style.visibility</p:attrName>
                                        </p:attrNameLst>
                                      </p:cBhvr>
                                      <p:to>
                                        <p:strVal val="visible"/>
                                      </p:to>
                                    </p:set>
                                    <p:animEffect transition="in" filter="slide(fromBottom)">
                                      <p:cBhvr>
                                        <p:cTn id="28" dur="500"/>
                                        <p:tgtEl>
                                          <p:spTgt spid="81923">
                                            <p:txEl>
                                              <p:pRg st="3" end="3"/>
                                            </p:txEl>
                                          </p:spTgt>
                                        </p:tgtEl>
                                      </p:cBhvr>
                                    </p:animEffect>
                                  </p:childTnLst>
                                </p:cTn>
                              </p:par>
                            </p:childTnLst>
                          </p:cTn>
                        </p:par>
                        <p:par>
                          <p:cTn id="29" fill="hold">
                            <p:stCondLst>
                              <p:cond delay="2500"/>
                            </p:stCondLst>
                            <p:childTnLst>
                              <p:par>
                                <p:cTn id="30" presetID="12" presetClass="entr" presetSubtype="4" fill="hold" nodeType="afterEffect">
                                  <p:stCondLst>
                                    <p:cond delay="0"/>
                                  </p:stCondLst>
                                  <p:childTnLst>
                                    <p:set>
                                      <p:cBhvr>
                                        <p:cTn id="31" dur="1" fill="hold">
                                          <p:stCondLst>
                                            <p:cond delay="0"/>
                                          </p:stCondLst>
                                        </p:cTn>
                                        <p:tgtEl>
                                          <p:spTgt spid="81923">
                                            <p:txEl>
                                              <p:pRg st="4" end="4"/>
                                            </p:txEl>
                                          </p:spTgt>
                                        </p:tgtEl>
                                        <p:attrNameLst>
                                          <p:attrName>style.visibility</p:attrName>
                                        </p:attrNameLst>
                                      </p:cBhvr>
                                      <p:to>
                                        <p:strVal val="visible"/>
                                      </p:to>
                                    </p:set>
                                    <p:animEffect transition="in" filter="slide(fromBottom)">
                                      <p:cBhvr>
                                        <p:cTn id="32" dur="500"/>
                                        <p:tgtEl>
                                          <p:spTgt spid="81923">
                                            <p:txEl>
                                              <p:pRg st="4" end="4"/>
                                            </p:txEl>
                                          </p:spTgt>
                                        </p:tgtEl>
                                      </p:cBhvr>
                                    </p:animEffect>
                                  </p:childTnLst>
                                </p:cTn>
                              </p:par>
                            </p:childTnLst>
                          </p:cTn>
                        </p:par>
                        <p:par>
                          <p:cTn id="33" fill="hold">
                            <p:stCondLst>
                              <p:cond delay="3000"/>
                            </p:stCondLst>
                            <p:childTnLst>
                              <p:par>
                                <p:cTn id="34" presetID="12" presetClass="entr" presetSubtype="4" fill="hold" nodeType="afterEffect">
                                  <p:stCondLst>
                                    <p:cond delay="0"/>
                                  </p:stCondLst>
                                  <p:childTnLst>
                                    <p:set>
                                      <p:cBhvr>
                                        <p:cTn id="35" dur="1" fill="hold">
                                          <p:stCondLst>
                                            <p:cond delay="0"/>
                                          </p:stCondLst>
                                        </p:cTn>
                                        <p:tgtEl>
                                          <p:spTgt spid="81923">
                                            <p:txEl>
                                              <p:pRg st="6" end="6"/>
                                            </p:txEl>
                                          </p:spTgt>
                                        </p:tgtEl>
                                        <p:attrNameLst>
                                          <p:attrName>style.visibility</p:attrName>
                                        </p:attrNameLst>
                                      </p:cBhvr>
                                      <p:to>
                                        <p:strVal val="visible"/>
                                      </p:to>
                                    </p:set>
                                    <p:animEffect transition="in" filter="slide(fromBottom)">
                                      <p:cBhvr>
                                        <p:cTn id="36" dur="500"/>
                                        <p:tgtEl>
                                          <p:spTgt spid="81923">
                                            <p:txEl>
                                              <p:pRg st="6" end="6"/>
                                            </p:txEl>
                                          </p:spTgt>
                                        </p:tgtEl>
                                      </p:cBhvr>
                                    </p:animEffect>
                                  </p:childTnLst>
                                </p:cTn>
                              </p:par>
                            </p:childTnLst>
                          </p:cTn>
                        </p:par>
                        <p:par>
                          <p:cTn id="37" fill="hold">
                            <p:stCondLst>
                              <p:cond delay="3500"/>
                            </p:stCondLst>
                            <p:childTnLst>
                              <p:par>
                                <p:cTn id="38" presetID="12" presetClass="entr" presetSubtype="4" fill="hold" nodeType="afterEffect">
                                  <p:stCondLst>
                                    <p:cond delay="0"/>
                                  </p:stCondLst>
                                  <p:childTnLst>
                                    <p:set>
                                      <p:cBhvr>
                                        <p:cTn id="39" dur="1" fill="hold">
                                          <p:stCondLst>
                                            <p:cond delay="0"/>
                                          </p:stCondLst>
                                        </p:cTn>
                                        <p:tgtEl>
                                          <p:spTgt spid="81923">
                                            <p:txEl>
                                              <p:pRg st="7" end="7"/>
                                            </p:txEl>
                                          </p:spTgt>
                                        </p:tgtEl>
                                        <p:attrNameLst>
                                          <p:attrName>style.visibility</p:attrName>
                                        </p:attrNameLst>
                                      </p:cBhvr>
                                      <p:to>
                                        <p:strVal val="visible"/>
                                      </p:to>
                                    </p:set>
                                    <p:animEffect transition="in" filter="slide(fromBottom)">
                                      <p:cBhvr>
                                        <p:cTn id="40" dur="500"/>
                                        <p:tgtEl>
                                          <p:spTgt spid="81923">
                                            <p:txEl>
                                              <p:pRg st="7" end="7"/>
                                            </p:txEl>
                                          </p:spTgt>
                                        </p:tgtEl>
                                      </p:cBhvr>
                                    </p:animEffect>
                                  </p:childTnLst>
                                </p:cTn>
                              </p:par>
                            </p:childTnLst>
                          </p:cTn>
                        </p:par>
                        <p:par>
                          <p:cTn id="41" fill="hold">
                            <p:stCondLst>
                              <p:cond delay="4000"/>
                            </p:stCondLst>
                            <p:childTnLst>
                              <p:par>
                                <p:cTn id="42" presetID="12" presetClass="entr" presetSubtype="4" fill="hold" nodeType="afterEffect">
                                  <p:stCondLst>
                                    <p:cond delay="0"/>
                                  </p:stCondLst>
                                  <p:childTnLst>
                                    <p:set>
                                      <p:cBhvr>
                                        <p:cTn id="43" dur="1" fill="hold">
                                          <p:stCondLst>
                                            <p:cond delay="0"/>
                                          </p:stCondLst>
                                        </p:cTn>
                                        <p:tgtEl>
                                          <p:spTgt spid="81923">
                                            <p:txEl>
                                              <p:pRg st="8" end="8"/>
                                            </p:txEl>
                                          </p:spTgt>
                                        </p:tgtEl>
                                        <p:attrNameLst>
                                          <p:attrName>style.visibility</p:attrName>
                                        </p:attrNameLst>
                                      </p:cBhvr>
                                      <p:to>
                                        <p:strVal val="visible"/>
                                      </p:to>
                                    </p:set>
                                    <p:animEffect transition="in" filter="slide(fromBottom)">
                                      <p:cBhvr>
                                        <p:cTn id="44" dur="500"/>
                                        <p:tgtEl>
                                          <p:spTgt spid="81923">
                                            <p:txEl>
                                              <p:pRg st="8" end="8"/>
                                            </p:txEl>
                                          </p:spTgt>
                                        </p:tgtEl>
                                      </p:cBhvr>
                                    </p:animEffect>
                                  </p:childTnLst>
                                </p:cTn>
                              </p:par>
                            </p:childTnLst>
                          </p:cTn>
                        </p:par>
                        <p:par>
                          <p:cTn id="45" fill="hold">
                            <p:stCondLst>
                              <p:cond delay="4500"/>
                            </p:stCondLst>
                            <p:childTnLst>
                              <p:par>
                                <p:cTn id="46" presetID="12" presetClass="entr" presetSubtype="4" fill="hold" nodeType="afterEffect">
                                  <p:stCondLst>
                                    <p:cond delay="0"/>
                                  </p:stCondLst>
                                  <p:childTnLst>
                                    <p:set>
                                      <p:cBhvr>
                                        <p:cTn id="47" dur="1" fill="hold">
                                          <p:stCondLst>
                                            <p:cond delay="0"/>
                                          </p:stCondLst>
                                        </p:cTn>
                                        <p:tgtEl>
                                          <p:spTgt spid="81923">
                                            <p:txEl>
                                              <p:pRg st="9" end="9"/>
                                            </p:txEl>
                                          </p:spTgt>
                                        </p:tgtEl>
                                        <p:attrNameLst>
                                          <p:attrName>style.visibility</p:attrName>
                                        </p:attrNameLst>
                                      </p:cBhvr>
                                      <p:to>
                                        <p:strVal val="visible"/>
                                      </p:to>
                                    </p:set>
                                    <p:animEffect transition="in" filter="slide(fromBottom)">
                                      <p:cBhvr>
                                        <p:cTn id="48" dur="500"/>
                                        <p:tgtEl>
                                          <p:spTgt spid="81923">
                                            <p:txEl>
                                              <p:pRg st="9" end="9"/>
                                            </p:txEl>
                                          </p:spTgt>
                                        </p:tgtEl>
                                      </p:cBhvr>
                                    </p:animEffect>
                                  </p:childTnLst>
                                </p:cTn>
                              </p:par>
                            </p:childTnLst>
                          </p:cTn>
                        </p:par>
                        <p:par>
                          <p:cTn id="49" fill="hold">
                            <p:stCondLst>
                              <p:cond delay="5000"/>
                            </p:stCondLst>
                            <p:childTnLst>
                              <p:par>
                                <p:cTn id="50" presetID="12" presetClass="entr" presetSubtype="4" fill="hold" nodeType="afterEffect">
                                  <p:stCondLst>
                                    <p:cond delay="0"/>
                                  </p:stCondLst>
                                  <p:childTnLst>
                                    <p:set>
                                      <p:cBhvr>
                                        <p:cTn id="51" dur="1" fill="hold">
                                          <p:stCondLst>
                                            <p:cond delay="0"/>
                                          </p:stCondLst>
                                        </p:cTn>
                                        <p:tgtEl>
                                          <p:spTgt spid="81923">
                                            <p:txEl>
                                              <p:pRg st="10" end="10"/>
                                            </p:txEl>
                                          </p:spTgt>
                                        </p:tgtEl>
                                        <p:attrNameLst>
                                          <p:attrName>style.visibility</p:attrName>
                                        </p:attrNameLst>
                                      </p:cBhvr>
                                      <p:to>
                                        <p:strVal val="visible"/>
                                      </p:to>
                                    </p:set>
                                    <p:animEffect transition="in" filter="slide(fromBottom)">
                                      <p:cBhvr>
                                        <p:cTn id="52" dur="500"/>
                                        <p:tgtEl>
                                          <p:spTgt spid="81923">
                                            <p:txEl>
                                              <p:pRg st="10" end="1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8" presetClass="entr" presetSubtype="12" fill="hold"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strips(downLeft)">
                                      <p:cBhvr>
                                        <p:cTn id="5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79425" y="1558138"/>
            <a:ext cx="8229600" cy="5120640"/>
          </a:xfrm>
        </p:spPr>
        <p:txBody>
          <a:bodyPr/>
          <a:lstStyle/>
          <a:p>
            <a:pPr>
              <a:buNone/>
            </a:pPr>
            <a:endParaRPr lang="en-US" dirty="0" smtClean="0"/>
          </a:p>
          <a:p>
            <a:pPr lvl="1"/>
            <a:endParaRPr lang="en-US" dirty="0" smtClean="0"/>
          </a:p>
          <a:p>
            <a:pPr lvl="1"/>
            <a:endParaRPr lang="en-US" dirty="0" smtClean="0"/>
          </a:p>
        </p:txBody>
      </p:sp>
      <p:sp>
        <p:nvSpPr>
          <p:cNvPr id="4" name="TextBox 3"/>
          <p:cNvSpPr txBox="1"/>
          <p:nvPr/>
        </p:nvSpPr>
        <p:spPr>
          <a:xfrm>
            <a:off x="3095625" y="609752"/>
            <a:ext cx="5646039" cy="646331"/>
          </a:xfrm>
          <a:prstGeom prst="rect">
            <a:avLst/>
          </a:prstGeom>
          <a:noFill/>
        </p:spPr>
        <p:txBody>
          <a:bodyPr wrap="square" rtlCol="0">
            <a:spAutoFit/>
          </a:bodyPr>
          <a:lstStyle/>
          <a:p>
            <a:pPr algn="r"/>
            <a:r>
              <a:rPr lang="en-US" sz="3600" dirty="0" err="1" smtClean="0">
                <a:solidFill>
                  <a:schemeClr val="accent3"/>
                </a:solidFill>
                <a:latin typeface="Gill Sans MT" pitchFamily="34" charset="0"/>
              </a:rPr>
              <a:t>Kerem</a:t>
            </a:r>
            <a:r>
              <a:rPr lang="en-US" sz="3600" dirty="0" smtClean="0">
                <a:solidFill>
                  <a:schemeClr val="accent3"/>
                </a:solidFill>
                <a:latin typeface="Gill Sans MT" pitchFamily="34" charset="0"/>
              </a:rPr>
              <a:t> Shalom Crossing</a:t>
            </a:r>
            <a:endParaRPr lang="en-US" sz="3600" dirty="0">
              <a:solidFill>
                <a:schemeClr val="accent3"/>
              </a:solidFill>
              <a:latin typeface="Gill Sans MT" pitchFamily="34" charset="0"/>
            </a:endParaRPr>
          </a:p>
        </p:txBody>
      </p:sp>
      <p:sp>
        <p:nvSpPr>
          <p:cNvPr id="9" name="trigger fatalities chart">
            <a:hlinkClick r:id="rId3" action="ppaction://hlinksldjump" highlightClick="1"/>
            <a:hlinkHover r:id="" action="ppaction://noaction" highlightClick="1"/>
          </p:cNvPr>
          <p:cNvSpPr txBox="1"/>
          <p:nvPr/>
        </p:nvSpPr>
        <p:spPr>
          <a:xfrm>
            <a:off x="3525838" y="6452056"/>
            <a:ext cx="1987550" cy="215444"/>
          </a:xfrm>
          <a:prstGeom prst="rect">
            <a:avLst/>
          </a:prstGeom>
          <a:gradFill>
            <a:gsLst>
              <a:gs pos="0">
                <a:schemeClr val="accent4"/>
              </a:gs>
              <a:gs pos="18000">
                <a:schemeClr val="bg1"/>
              </a:gs>
              <a:gs pos="100000">
                <a:schemeClr val="accent4"/>
              </a:gs>
            </a:gsLst>
            <a:lin ang="5400000" scaled="0"/>
          </a:gradFill>
          <a:effectLst>
            <a:outerShdw blurRad="50800" dist="38100" dir="2700000" algn="tl" rotWithShape="0">
              <a:prstClr val="black">
                <a:alpha val="40000"/>
              </a:prstClr>
            </a:outerShdw>
          </a:effectLst>
        </p:spPr>
        <p:txBody>
          <a:bodyPr wrap="square">
            <a:spAutoFit/>
          </a:bodyPr>
          <a:lstStyle/>
          <a:p>
            <a:pPr algn="ctr">
              <a:defRPr/>
            </a:pPr>
            <a:r>
              <a:rPr lang="en-US" sz="800" b="1" dirty="0" smtClean="0">
                <a:solidFill>
                  <a:schemeClr val="accent4">
                    <a:lumMod val="50000"/>
                  </a:schemeClr>
                </a:solidFill>
                <a:latin typeface="Gill Sans MT" pitchFamily="34" charset="0"/>
              </a:rPr>
              <a:t>Back</a:t>
            </a:r>
            <a:endParaRPr lang="en-US" sz="800" b="1" dirty="0">
              <a:solidFill>
                <a:schemeClr val="accent4">
                  <a:lumMod val="50000"/>
                </a:schemeClr>
              </a:solidFill>
              <a:latin typeface="Gill Sans MT" pitchFamily="34" charset="0"/>
            </a:endParaRPr>
          </a:p>
        </p:txBody>
      </p:sp>
      <p:pic>
        <p:nvPicPr>
          <p:cNvPr id="61441" name="Picture 1"/>
          <p:cNvPicPr>
            <a:picLocks noChangeAspect="1" noChangeArrowheads="1"/>
          </p:cNvPicPr>
          <p:nvPr/>
        </p:nvPicPr>
        <p:blipFill>
          <a:blip r:embed="rId4"/>
          <a:stretch>
            <a:fillRect/>
          </a:stretch>
        </p:blipFill>
        <p:spPr bwMode="auto">
          <a:xfrm>
            <a:off x="1356894" y="1956414"/>
            <a:ext cx="6479763" cy="4409306"/>
          </a:xfrm>
          <a:prstGeom prst="rect">
            <a:avLst/>
          </a:prstGeom>
          <a:noFill/>
          <a:ln w="9525">
            <a:noFill/>
            <a:miter lim="800000"/>
            <a:headEnd/>
            <a:tailEnd/>
          </a:ln>
          <a:effectLst/>
        </p:spPr>
      </p:pic>
      <p:pic>
        <p:nvPicPr>
          <p:cNvPr id="61442" name="Picture 2"/>
          <p:cNvPicPr>
            <a:picLocks noChangeAspect="1" noChangeArrowheads="1"/>
          </p:cNvPicPr>
          <p:nvPr/>
        </p:nvPicPr>
        <p:blipFill>
          <a:blip r:embed="rId5"/>
          <a:stretch>
            <a:fillRect/>
          </a:stretch>
        </p:blipFill>
        <p:spPr bwMode="auto">
          <a:xfrm>
            <a:off x="805218" y="1303450"/>
            <a:ext cx="7292183" cy="4857008"/>
          </a:xfrm>
          <a:prstGeom prst="rect">
            <a:avLst/>
          </a:prstGeom>
          <a:noFill/>
          <a:ln w="9525">
            <a:noFill/>
            <a:miter lim="800000"/>
            <a:headEnd/>
            <a:tailEnd/>
          </a:ln>
          <a:effec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8" presetClass="entr" presetSubtype="12" fill="hold" nodeType="withEffect">
                                  <p:stCondLst>
                                    <p:cond delay="0"/>
                                  </p:stCondLst>
                                  <p:childTnLst>
                                    <p:set>
                                      <p:cBhvr>
                                        <p:cTn id="8" dur="1" fill="hold">
                                          <p:stCondLst>
                                            <p:cond delay="0"/>
                                          </p:stCondLst>
                                        </p:cTn>
                                        <p:tgtEl>
                                          <p:spTgt spid="61441"/>
                                        </p:tgtEl>
                                        <p:attrNameLst>
                                          <p:attrName>style.visibility</p:attrName>
                                        </p:attrNameLst>
                                      </p:cBhvr>
                                      <p:to>
                                        <p:strVal val="visible"/>
                                      </p:to>
                                    </p:set>
                                    <p:animEffect transition="in" filter="strips(downLeft)">
                                      <p:cBhvr>
                                        <p:cTn id="9" dur="500"/>
                                        <p:tgtEl>
                                          <p:spTgt spid="61441"/>
                                        </p:tgtEl>
                                      </p:cBhvr>
                                    </p:animEffect>
                                  </p:childTnLst>
                                </p:cTn>
                              </p:par>
                            </p:childTnLst>
                          </p:cTn>
                        </p:par>
                      </p:childTnLst>
                    </p:cTn>
                  </p:par>
                  <p:par>
                    <p:cTn id="10" fill="hold">
                      <p:stCondLst>
                        <p:cond delay="indefinite"/>
                      </p:stCondLst>
                      <p:childTnLst>
                        <p:par>
                          <p:cTn id="11" fill="hold">
                            <p:stCondLst>
                              <p:cond delay="0"/>
                            </p:stCondLst>
                            <p:childTnLst>
                              <p:par>
                                <p:cTn id="12" presetID="18" presetClass="entr" presetSubtype="12" fill="hold" nodeType="clickEffect">
                                  <p:stCondLst>
                                    <p:cond delay="0"/>
                                  </p:stCondLst>
                                  <p:childTnLst>
                                    <p:set>
                                      <p:cBhvr>
                                        <p:cTn id="13" dur="1" fill="hold">
                                          <p:stCondLst>
                                            <p:cond delay="0"/>
                                          </p:stCondLst>
                                        </p:cTn>
                                        <p:tgtEl>
                                          <p:spTgt spid="61442"/>
                                        </p:tgtEl>
                                        <p:attrNameLst>
                                          <p:attrName>style.visibility</p:attrName>
                                        </p:attrNameLst>
                                      </p:cBhvr>
                                      <p:to>
                                        <p:strVal val="visible"/>
                                      </p:to>
                                    </p:set>
                                    <p:animEffect transition="in" filter="strips(downLeft)">
                                      <p:cBhvr>
                                        <p:cTn id="14" dur="500"/>
                                        <p:tgtEl>
                                          <p:spTgt spid="61442"/>
                                        </p:tgtEl>
                                      </p:cBhvr>
                                    </p:animEffect>
                                  </p:childTnLst>
                                </p:cTn>
                              </p:par>
                              <p:par>
                                <p:cTn id="15" presetID="18" presetClass="exit" presetSubtype="12" fill="hold" nodeType="withEffect">
                                  <p:stCondLst>
                                    <p:cond delay="0"/>
                                  </p:stCondLst>
                                  <p:childTnLst>
                                    <p:animEffect transition="out" filter="strips(downLeft)">
                                      <p:cBhvr>
                                        <p:cTn id="16" dur="500"/>
                                        <p:tgtEl>
                                          <p:spTgt spid="61441"/>
                                        </p:tgtEl>
                                      </p:cBhvr>
                                    </p:animEffect>
                                    <p:set>
                                      <p:cBhvr>
                                        <p:cTn id="17" dur="1" fill="hold">
                                          <p:stCondLst>
                                            <p:cond delay="499"/>
                                          </p:stCondLst>
                                        </p:cTn>
                                        <p:tgtEl>
                                          <p:spTgt spid="614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4" name="TextBox 3"/>
          <p:cNvSpPr txBox="1"/>
          <p:nvPr/>
        </p:nvSpPr>
        <p:spPr>
          <a:xfrm>
            <a:off x="3095625" y="609752"/>
            <a:ext cx="5646039" cy="646331"/>
          </a:xfrm>
          <a:prstGeom prst="rect">
            <a:avLst/>
          </a:prstGeom>
          <a:noFill/>
        </p:spPr>
        <p:txBody>
          <a:bodyPr wrap="square" rtlCol="0">
            <a:spAutoFit/>
          </a:bodyPr>
          <a:lstStyle/>
          <a:p>
            <a:pPr algn="r"/>
            <a:r>
              <a:rPr lang="en-US" sz="3600" dirty="0" err="1" smtClean="0">
                <a:solidFill>
                  <a:schemeClr val="accent3"/>
                </a:solidFill>
                <a:latin typeface="Gill Sans MT" pitchFamily="34" charset="0"/>
              </a:rPr>
              <a:t>Erez</a:t>
            </a:r>
            <a:r>
              <a:rPr lang="en-US" sz="3600" dirty="0" smtClean="0">
                <a:solidFill>
                  <a:schemeClr val="accent3"/>
                </a:solidFill>
                <a:latin typeface="Gill Sans MT" pitchFamily="34" charset="0"/>
              </a:rPr>
              <a:t> Crossing</a:t>
            </a:r>
            <a:endParaRPr lang="en-US" sz="3600" dirty="0">
              <a:solidFill>
                <a:schemeClr val="accent3"/>
              </a:solidFill>
              <a:latin typeface="Gill Sans MT" pitchFamily="34" charset="0"/>
            </a:endParaRPr>
          </a:p>
        </p:txBody>
      </p:sp>
      <p:sp>
        <p:nvSpPr>
          <p:cNvPr id="9" name="trigger fatalities chart">
            <a:hlinkClick r:id="rId3" action="ppaction://hlinksldjump" highlightClick="1"/>
            <a:hlinkHover r:id="" action="ppaction://noaction" highlightClick="1"/>
          </p:cNvPr>
          <p:cNvSpPr txBox="1"/>
          <p:nvPr/>
        </p:nvSpPr>
        <p:spPr>
          <a:xfrm>
            <a:off x="3525838" y="6452056"/>
            <a:ext cx="1987550" cy="215444"/>
          </a:xfrm>
          <a:prstGeom prst="rect">
            <a:avLst/>
          </a:prstGeom>
          <a:gradFill>
            <a:gsLst>
              <a:gs pos="0">
                <a:schemeClr val="accent4"/>
              </a:gs>
              <a:gs pos="18000">
                <a:schemeClr val="bg1"/>
              </a:gs>
              <a:gs pos="100000">
                <a:schemeClr val="accent4"/>
              </a:gs>
            </a:gsLst>
            <a:lin ang="5400000" scaled="0"/>
          </a:gradFill>
          <a:effectLst>
            <a:outerShdw blurRad="50800" dist="38100" dir="2700000" algn="tl" rotWithShape="0">
              <a:prstClr val="black">
                <a:alpha val="40000"/>
              </a:prstClr>
            </a:outerShdw>
          </a:effectLst>
        </p:spPr>
        <p:txBody>
          <a:bodyPr wrap="square">
            <a:spAutoFit/>
          </a:bodyPr>
          <a:lstStyle/>
          <a:p>
            <a:pPr algn="ctr">
              <a:defRPr/>
            </a:pPr>
            <a:r>
              <a:rPr lang="en-US" sz="800" b="1" dirty="0" smtClean="0">
                <a:solidFill>
                  <a:schemeClr val="accent4">
                    <a:lumMod val="50000"/>
                  </a:schemeClr>
                </a:solidFill>
                <a:latin typeface="Gill Sans MT" pitchFamily="34" charset="0"/>
              </a:rPr>
              <a:t>Back</a:t>
            </a:r>
            <a:endParaRPr lang="en-US" sz="800" b="1" dirty="0">
              <a:solidFill>
                <a:schemeClr val="accent4">
                  <a:lumMod val="50000"/>
                </a:schemeClr>
              </a:solidFill>
              <a:latin typeface="Gill Sans MT" pitchFamily="34" charset="0"/>
            </a:endParaRPr>
          </a:p>
        </p:txBody>
      </p:sp>
      <p:pic>
        <p:nvPicPr>
          <p:cNvPr id="59393" name="Picture 1"/>
          <p:cNvPicPr>
            <a:picLocks noChangeAspect="1" noChangeArrowheads="1"/>
          </p:cNvPicPr>
          <p:nvPr/>
        </p:nvPicPr>
        <p:blipFill>
          <a:blip r:embed="rId4"/>
          <a:stretch>
            <a:fillRect/>
          </a:stretch>
        </p:blipFill>
        <p:spPr bwMode="auto">
          <a:xfrm>
            <a:off x="1578634" y="1551545"/>
            <a:ext cx="6284666" cy="4831930"/>
          </a:xfrm>
          <a:prstGeom prst="rect">
            <a:avLst/>
          </a:prstGeom>
          <a:noFill/>
          <a:ln w="9525">
            <a:noFill/>
            <a:miter lim="800000"/>
            <a:headEnd/>
            <a:tailEnd/>
          </a:ln>
          <a:effectLst/>
        </p:spPr>
      </p:pic>
      <p:pic>
        <p:nvPicPr>
          <p:cNvPr id="59394" name="Picture 2"/>
          <p:cNvPicPr>
            <a:picLocks noChangeAspect="1" noChangeArrowheads="1"/>
          </p:cNvPicPr>
          <p:nvPr/>
        </p:nvPicPr>
        <p:blipFill>
          <a:blip r:embed="rId5"/>
          <a:stretch>
            <a:fillRect/>
          </a:stretch>
        </p:blipFill>
        <p:spPr bwMode="auto">
          <a:xfrm>
            <a:off x="1" y="1461852"/>
            <a:ext cx="9144000" cy="4784568"/>
          </a:xfrm>
          <a:prstGeom prst="rect">
            <a:avLst/>
          </a:prstGeom>
          <a:noFill/>
          <a:ln w="9525">
            <a:noFill/>
            <a:miter lim="800000"/>
            <a:headEnd/>
            <a:tailEnd/>
          </a:ln>
          <a:effec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8" presetClass="entr" presetSubtype="12" fill="hold" nodeType="withEffect">
                                  <p:stCondLst>
                                    <p:cond delay="0"/>
                                  </p:stCondLst>
                                  <p:childTnLst>
                                    <p:set>
                                      <p:cBhvr>
                                        <p:cTn id="8" dur="1" fill="hold">
                                          <p:stCondLst>
                                            <p:cond delay="0"/>
                                          </p:stCondLst>
                                        </p:cTn>
                                        <p:tgtEl>
                                          <p:spTgt spid="59393"/>
                                        </p:tgtEl>
                                        <p:attrNameLst>
                                          <p:attrName>style.visibility</p:attrName>
                                        </p:attrNameLst>
                                      </p:cBhvr>
                                      <p:to>
                                        <p:strVal val="visible"/>
                                      </p:to>
                                    </p:set>
                                    <p:animEffect transition="in" filter="strips(downLeft)">
                                      <p:cBhvr>
                                        <p:cTn id="9" dur="500"/>
                                        <p:tgtEl>
                                          <p:spTgt spid="59393"/>
                                        </p:tgtEl>
                                      </p:cBhvr>
                                    </p:animEffect>
                                  </p:childTnLst>
                                </p:cTn>
                              </p:par>
                            </p:childTnLst>
                          </p:cTn>
                        </p:par>
                      </p:childTnLst>
                    </p:cTn>
                  </p:par>
                  <p:par>
                    <p:cTn id="10" fill="hold">
                      <p:stCondLst>
                        <p:cond delay="indefinite"/>
                      </p:stCondLst>
                      <p:childTnLst>
                        <p:par>
                          <p:cTn id="11" fill="hold">
                            <p:stCondLst>
                              <p:cond delay="0"/>
                            </p:stCondLst>
                            <p:childTnLst>
                              <p:par>
                                <p:cTn id="12" presetID="18" presetClass="entr" presetSubtype="12" fill="hold" nodeType="clickEffect">
                                  <p:stCondLst>
                                    <p:cond delay="0"/>
                                  </p:stCondLst>
                                  <p:childTnLst>
                                    <p:set>
                                      <p:cBhvr>
                                        <p:cTn id="13" dur="1" fill="hold">
                                          <p:stCondLst>
                                            <p:cond delay="0"/>
                                          </p:stCondLst>
                                        </p:cTn>
                                        <p:tgtEl>
                                          <p:spTgt spid="59394"/>
                                        </p:tgtEl>
                                        <p:attrNameLst>
                                          <p:attrName>style.visibility</p:attrName>
                                        </p:attrNameLst>
                                      </p:cBhvr>
                                      <p:to>
                                        <p:strVal val="visible"/>
                                      </p:to>
                                    </p:set>
                                    <p:animEffect transition="in" filter="strips(downLeft)">
                                      <p:cBhvr>
                                        <p:cTn id="14" dur="500"/>
                                        <p:tgtEl>
                                          <p:spTgt spid="59394"/>
                                        </p:tgtEl>
                                      </p:cBhvr>
                                    </p:animEffect>
                                  </p:childTnLst>
                                </p:cTn>
                              </p:par>
                              <p:par>
                                <p:cTn id="15" presetID="18" presetClass="exit" presetSubtype="12" fill="hold" nodeType="withEffect">
                                  <p:stCondLst>
                                    <p:cond delay="0"/>
                                  </p:stCondLst>
                                  <p:childTnLst>
                                    <p:animEffect transition="out" filter="strips(downLeft)">
                                      <p:cBhvr>
                                        <p:cTn id="16" dur="500"/>
                                        <p:tgtEl>
                                          <p:spTgt spid="59393"/>
                                        </p:tgtEl>
                                      </p:cBhvr>
                                    </p:animEffect>
                                    <p:set>
                                      <p:cBhvr>
                                        <p:cTn id="17" dur="1" fill="hold">
                                          <p:stCondLst>
                                            <p:cond delay="499"/>
                                          </p:stCondLst>
                                        </p:cTn>
                                        <p:tgtEl>
                                          <p:spTgt spid="5939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bwMode="auto">
          <a:xfrm>
            <a:off x="2086482" y="704850"/>
            <a:ext cx="2433131" cy="1399997"/>
          </a:xfrm>
          <a:prstGeom prst="roundRect">
            <a:avLst>
              <a:gd name="adj" fmla="val 10332"/>
            </a:avLst>
          </a:prstGeom>
          <a:solidFill>
            <a:schemeClr val="accent3"/>
          </a:solidFill>
          <a:ln w="9525">
            <a:noFill/>
            <a:miter lim="800000"/>
            <a:headEnd/>
            <a:tailEnd/>
          </a:ln>
        </p:spPr>
        <p:txBody>
          <a:bodyPr rtlCol="0" anchor="ctr"/>
          <a:lstStyle/>
          <a:p>
            <a:pPr fontAlgn="auto">
              <a:spcBef>
                <a:spcPts val="0"/>
              </a:spcBef>
              <a:spcAft>
                <a:spcPts val="0"/>
              </a:spcAft>
            </a:pPr>
            <a:r>
              <a:rPr lang="en-GB" sz="2400" b="1" dirty="0" smtClean="0">
                <a:solidFill>
                  <a:schemeClr val="bg1"/>
                </a:solidFill>
                <a:latin typeface="Gill Sans MT" pitchFamily="34" charset="0"/>
                <a:ea typeface="Calibri"/>
                <a:cs typeface="Arial"/>
              </a:rPr>
              <a:t>Population</a:t>
            </a:r>
          </a:p>
          <a:p>
            <a:pPr fontAlgn="auto">
              <a:spcBef>
                <a:spcPts val="0"/>
              </a:spcBef>
              <a:spcAft>
                <a:spcPts val="0"/>
              </a:spcAft>
            </a:pPr>
            <a:r>
              <a:rPr lang="en-GB" sz="1600" dirty="0" smtClean="0">
                <a:solidFill>
                  <a:schemeClr val="bg1"/>
                </a:solidFill>
                <a:latin typeface="Gill Sans MT" pitchFamily="34" charset="0"/>
                <a:ea typeface="Calibri"/>
                <a:cs typeface="Arial"/>
              </a:rPr>
              <a:t>2.13 million people /density 5,835 people per km</a:t>
            </a:r>
            <a:r>
              <a:rPr lang="en-GB" sz="1600" baseline="30000" dirty="0" smtClean="0">
                <a:solidFill>
                  <a:schemeClr val="bg1"/>
                </a:solidFill>
                <a:latin typeface="Gill Sans MT" pitchFamily="34" charset="0"/>
                <a:ea typeface="Calibri"/>
                <a:cs typeface="Arial"/>
              </a:rPr>
              <a:t>2</a:t>
            </a:r>
            <a:r>
              <a:rPr lang="en-GB" sz="1600" dirty="0" smtClean="0">
                <a:solidFill>
                  <a:schemeClr val="bg1"/>
                </a:solidFill>
                <a:latin typeface="Gill Sans MT" pitchFamily="34" charset="0"/>
                <a:ea typeface="Calibri"/>
                <a:cs typeface="Arial"/>
              </a:rPr>
              <a:t> in 2020</a:t>
            </a:r>
            <a:endParaRPr lang="en-US" sz="1600" b="1" dirty="0">
              <a:latin typeface="+mn-lt"/>
              <a:cs typeface="+mn-cs"/>
            </a:endParaRPr>
          </a:p>
        </p:txBody>
      </p:sp>
      <p:pic>
        <p:nvPicPr>
          <p:cNvPr id="54274" name="Picture 2" descr="\\psf\Host\Volumes\everyone$\OCHA OUTPUTS\25_Miscellaneous\UNSCO\Gaza in 2020\links\IMG_1258.JPG"/>
          <p:cNvPicPr>
            <a:picLocks noChangeAspect="1" noChangeArrowheads="1"/>
          </p:cNvPicPr>
          <p:nvPr/>
        </p:nvPicPr>
        <p:blipFill>
          <a:blip r:embed="rId3" cstate="email"/>
          <a:srcRect/>
          <a:stretch>
            <a:fillRect/>
          </a:stretch>
        </p:blipFill>
        <p:spPr bwMode="auto">
          <a:xfrm>
            <a:off x="4959260" y="745106"/>
            <a:ext cx="1880559" cy="14104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4275" name="Picture 3" descr="\\psf\Host\Volumes\everyone$\OCHA OUTPUTS\25_Miscellaneous\UNSCO\Gaza in 2020\links\DSC_0243.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4364" y="2352158"/>
            <a:ext cx="1881790" cy="14387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3" descr="\\psf\Host\Volumes\everyone$\OCHA OUTPUTS\25_Miscellaneous\UNSCO\Gaza in 2020\links\IMG_1268.JPG"/>
          <p:cNvPicPr>
            <a:picLocks noChangeAspect="1" noChangeArrowheads="1"/>
          </p:cNvPicPr>
          <p:nvPr/>
        </p:nvPicPr>
        <p:blipFill>
          <a:blip r:embed="rId5" cstate="email"/>
          <a:srcRect/>
          <a:stretch>
            <a:fillRect/>
          </a:stretch>
        </p:blipFill>
        <p:spPr bwMode="auto">
          <a:xfrm>
            <a:off x="98425" y="704850"/>
            <a:ext cx="1866659" cy="13999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4277" name="Picture 5" descr="\\psf\Host\Volumes\photos$\Gaza war 2012\IMG_7368.JPG"/>
          <p:cNvPicPr>
            <a:picLocks noChangeAspect="1" noChangeArrowheads="1"/>
          </p:cNvPicPr>
          <p:nvPr/>
        </p:nvPicPr>
        <p:blipFill>
          <a:blip r:embed="rId6" cstate="email"/>
          <a:srcRect/>
          <a:stretch>
            <a:fillRect/>
          </a:stretch>
        </p:blipFill>
        <p:spPr bwMode="auto">
          <a:xfrm>
            <a:off x="98425" y="4367123"/>
            <a:ext cx="1940944" cy="14557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4278" name="Picture 6" descr="\\psf\Host\Volumes\everyone$\OCHA OUTPUTS\25_Miscellaneous\UNSCO\Gaza in 2020\links\gazaz (28).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994694" y="2441275"/>
            <a:ext cx="1731394" cy="13496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Rounded Rectangle 17"/>
          <p:cNvSpPr/>
          <p:nvPr/>
        </p:nvSpPr>
        <p:spPr bwMode="auto">
          <a:xfrm>
            <a:off x="2074142" y="2372264"/>
            <a:ext cx="2445472" cy="1418686"/>
          </a:xfrm>
          <a:prstGeom prst="roundRect">
            <a:avLst>
              <a:gd name="adj" fmla="val 10332"/>
            </a:avLst>
          </a:prstGeom>
          <a:solidFill>
            <a:schemeClr val="accent3"/>
          </a:solidFill>
          <a:ln w="9525">
            <a:noFill/>
            <a:miter lim="800000"/>
            <a:headEnd/>
            <a:tailEnd/>
          </a:ln>
        </p:spPr>
        <p:txBody>
          <a:bodyPr rtlCol="0" anchor="ctr"/>
          <a:lstStyle/>
          <a:p>
            <a:pPr marL="0" marR="0">
              <a:lnSpc>
                <a:spcPct val="115000"/>
              </a:lnSpc>
              <a:spcBef>
                <a:spcPts val="0"/>
              </a:spcBef>
              <a:spcAft>
                <a:spcPts val="0"/>
              </a:spcAft>
            </a:pPr>
            <a:r>
              <a:rPr lang="en-GB" sz="2400" b="1" dirty="0" smtClean="0">
                <a:solidFill>
                  <a:schemeClr val="bg1"/>
                </a:solidFill>
                <a:latin typeface="Gill Sans MT" pitchFamily="34" charset="0"/>
                <a:ea typeface="Calibri"/>
                <a:cs typeface="Arial"/>
              </a:rPr>
              <a:t>Economy</a:t>
            </a:r>
            <a:endParaRPr lang="en-GB" sz="2400" dirty="0" smtClean="0">
              <a:solidFill>
                <a:schemeClr val="bg1"/>
              </a:solidFill>
              <a:latin typeface="Gill Sans MT" pitchFamily="34" charset="0"/>
              <a:ea typeface="Calibri"/>
              <a:cs typeface="Arial"/>
            </a:endParaRPr>
          </a:p>
          <a:p>
            <a:pPr marL="0" marR="0">
              <a:lnSpc>
                <a:spcPct val="115000"/>
              </a:lnSpc>
              <a:spcBef>
                <a:spcPts val="0"/>
              </a:spcBef>
              <a:spcAft>
                <a:spcPts val="0"/>
              </a:spcAft>
            </a:pPr>
            <a:r>
              <a:rPr lang="en-GB" sz="1600" dirty="0" smtClean="0">
                <a:solidFill>
                  <a:schemeClr val="bg1"/>
                </a:solidFill>
                <a:latin typeface="Gill Sans MT" pitchFamily="34" charset="0"/>
                <a:ea typeface="Calibri"/>
                <a:cs typeface="Arial"/>
              </a:rPr>
              <a:t>Real GDP </a:t>
            </a:r>
            <a:r>
              <a:rPr lang="en-GB" sz="1600" i="1" dirty="0" smtClean="0">
                <a:solidFill>
                  <a:schemeClr val="bg1"/>
                </a:solidFill>
                <a:latin typeface="Gill Sans MT" pitchFamily="34" charset="0"/>
                <a:ea typeface="Calibri"/>
                <a:cs typeface="Arial"/>
              </a:rPr>
              <a:t>per capita </a:t>
            </a:r>
            <a:r>
              <a:rPr lang="en-GB" sz="1600" dirty="0" smtClean="0">
                <a:solidFill>
                  <a:schemeClr val="bg1"/>
                </a:solidFill>
                <a:latin typeface="Gill Sans MT" pitchFamily="34" charset="0"/>
                <a:ea typeface="Calibri"/>
                <a:cs typeface="Arial"/>
              </a:rPr>
              <a:t>US$ 1,273 in 2015, still less than in the 1990s</a:t>
            </a:r>
          </a:p>
        </p:txBody>
      </p:sp>
      <p:sp>
        <p:nvSpPr>
          <p:cNvPr id="22" name="Rounded Rectangle 21"/>
          <p:cNvSpPr/>
          <p:nvPr/>
        </p:nvSpPr>
        <p:spPr bwMode="auto">
          <a:xfrm>
            <a:off x="6771736" y="2372264"/>
            <a:ext cx="2251494" cy="1418686"/>
          </a:xfrm>
          <a:prstGeom prst="roundRect">
            <a:avLst>
              <a:gd name="adj" fmla="val 10332"/>
            </a:avLst>
          </a:prstGeom>
          <a:solidFill>
            <a:schemeClr val="accent3"/>
          </a:solidFill>
          <a:ln w="9525">
            <a:noFill/>
            <a:miter lim="800000"/>
            <a:headEnd/>
            <a:tailEnd/>
          </a:ln>
        </p:spPr>
        <p:txBody>
          <a:bodyPr rtlCol="0" anchor="ctr"/>
          <a:lstStyle/>
          <a:p>
            <a:pPr marL="0" marR="0">
              <a:lnSpc>
                <a:spcPct val="115000"/>
              </a:lnSpc>
              <a:spcBef>
                <a:spcPts val="0"/>
              </a:spcBef>
              <a:spcAft>
                <a:spcPts val="0"/>
              </a:spcAft>
            </a:pPr>
            <a:r>
              <a:rPr lang="en-GB" sz="2400" b="1" dirty="0" smtClean="0">
                <a:solidFill>
                  <a:schemeClr val="bg1"/>
                </a:solidFill>
                <a:latin typeface="Gill Sans MT" pitchFamily="34" charset="0"/>
                <a:ea typeface="Calibri"/>
                <a:cs typeface="Arial"/>
              </a:rPr>
              <a:t>Education</a:t>
            </a:r>
            <a:endParaRPr lang="en-GB" sz="2400" dirty="0" smtClean="0">
              <a:solidFill>
                <a:schemeClr val="bg1"/>
              </a:solidFill>
              <a:latin typeface="Gill Sans MT" pitchFamily="34" charset="0"/>
              <a:ea typeface="Calibri"/>
              <a:cs typeface="Arial"/>
            </a:endParaRPr>
          </a:p>
          <a:p>
            <a:pPr marL="0" marR="0">
              <a:lnSpc>
                <a:spcPct val="115000"/>
              </a:lnSpc>
              <a:spcBef>
                <a:spcPts val="0"/>
              </a:spcBef>
              <a:spcAft>
                <a:spcPts val="0"/>
              </a:spcAft>
            </a:pPr>
            <a:r>
              <a:rPr lang="en-GB" sz="1600" dirty="0" smtClean="0">
                <a:solidFill>
                  <a:schemeClr val="bg1"/>
                </a:solidFill>
                <a:latin typeface="Gill Sans MT" pitchFamily="34" charset="0"/>
                <a:ea typeface="Calibri"/>
                <a:cs typeface="Arial"/>
              </a:rPr>
              <a:t>250 additional schools needed now and another 200 by 2020</a:t>
            </a:r>
            <a:endParaRPr lang="en-US" sz="1600" dirty="0">
              <a:solidFill>
                <a:schemeClr val="bg1"/>
              </a:solidFill>
              <a:latin typeface="Gill Sans MT" pitchFamily="34" charset="0"/>
              <a:ea typeface="Calibri"/>
              <a:cs typeface="Arial"/>
            </a:endParaRPr>
          </a:p>
        </p:txBody>
      </p:sp>
      <p:sp>
        <p:nvSpPr>
          <p:cNvPr id="23" name="Rounded Rectangle 22"/>
          <p:cNvSpPr/>
          <p:nvPr/>
        </p:nvSpPr>
        <p:spPr bwMode="auto">
          <a:xfrm>
            <a:off x="2113756" y="4335133"/>
            <a:ext cx="2405857" cy="1772370"/>
          </a:xfrm>
          <a:prstGeom prst="roundRect">
            <a:avLst>
              <a:gd name="adj" fmla="val 10332"/>
            </a:avLst>
          </a:prstGeom>
          <a:solidFill>
            <a:schemeClr val="accent3"/>
          </a:solidFill>
          <a:ln w="9525">
            <a:noFill/>
            <a:miter lim="800000"/>
            <a:headEnd/>
            <a:tailEnd/>
          </a:ln>
        </p:spPr>
        <p:txBody>
          <a:bodyPr rtlCol="0" anchor="t"/>
          <a:lstStyle/>
          <a:p>
            <a:pPr marL="0" marR="0">
              <a:lnSpc>
                <a:spcPct val="115000"/>
              </a:lnSpc>
              <a:spcBef>
                <a:spcPts val="0"/>
              </a:spcBef>
              <a:spcAft>
                <a:spcPts val="0"/>
              </a:spcAft>
            </a:pPr>
            <a:r>
              <a:rPr lang="en-GB" sz="2400" b="1" dirty="0" smtClean="0">
                <a:solidFill>
                  <a:schemeClr val="bg1"/>
                </a:solidFill>
                <a:latin typeface="Gill Sans MT" pitchFamily="34" charset="0"/>
                <a:ea typeface="Calibri"/>
                <a:cs typeface="Arial"/>
              </a:rPr>
              <a:t>Health</a:t>
            </a:r>
          </a:p>
          <a:p>
            <a:pPr marL="0" marR="0">
              <a:lnSpc>
                <a:spcPct val="115000"/>
              </a:lnSpc>
              <a:spcBef>
                <a:spcPts val="0"/>
              </a:spcBef>
              <a:spcAft>
                <a:spcPts val="0"/>
              </a:spcAft>
            </a:pPr>
            <a:r>
              <a:rPr lang="en-GB" sz="1600" dirty="0" smtClean="0">
                <a:solidFill>
                  <a:schemeClr val="bg1"/>
                </a:solidFill>
                <a:latin typeface="Gill Sans MT" pitchFamily="34" charset="0"/>
                <a:ea typeface="Calibri"/>
                <a:cs typeface="Arial"/>
              </a:rPr>
              <a:t>Needed by 2020:</a:t>
            </a:r>
          </a:p>
          <a:p>
            <a:pPr marL="0" marR="0">
              <a:lnSpc>
                <a:spcPct val="115000"/>
              </a:lnSpc>
              <a:spcBef>
                <a:spcPts val="0"/>
              </a:spcBef>
              <a:spcAft>
                <a:spcPts val="0"/>
              </a:spcAft>
            </a:pPr>
            <a:r>
              <a:rPr lang="en-GB" sz="1600" dirty="0" smtClean="0">
                <a:solidFill>
                  <a:schemeClr val="bg1"/>
                </a:solidFill>
                <a:latin typeface="Gill Sans MT" pitchFamily="34" charset="0"/>
                <a:ea typeface="Calibri"/>
                <a:cs typeface="Arial"/>
              </a:rPr>
              <a:t>700 additional beds, 1,000 doctors and 2,000 nurses</a:t>
            </a:r>
            <a:endParaRPr lang="en-US" sz="1600" dirty="0" smtClean="0">
              <a:solidFill>
                <a:schemeClr val="bg1"/>
              </a:solidFill>
              <a:latin typeface="Gill Sans MT" pitchFamily="34" charset="0"/>
              <a:ea typeface="Calibri"/>
              <a:cs typeface="Arial"/>
            </a:endParaRPr>
          </a:p>
        </p:txBody>
      </p:sp>
      <p:sp>
        <p:nvSpPr>
          <p:cNvPr id="24" name="Rounded Rectangle 23"/>
          <p:cNvSpPr/>
          <p:nvPr/>
        </p:nvSpPr>
        <p:spPr bwMode="auto">
          <a:xfrm>
            <a:off x="6883880" y="704850"/>
            <a:ext cx="2139350" cy="1418686"/>
          </a:xfrm>
          <a:prstGeom prst="roundRect">
            <a:avLst>
              <a:gd name="adj" fmla="val 10332"/>
            </a:avLst>
          </a:prstGeom>
          <a:solidFill>
            <a:schemeClr val="accent3"/>
          </a:solidFill>
          <a:ln w="9525">
            <a:noFill/>
            <a:miter lim="800000"/>
            <a:headEnd/>
            <a:tailEnd/>
          </a:ln>
        </p:spPr>
        <p:txBody>
          <a:bodyPr rtlCol="0" anchor="t"/>
          <a:lstStyle/>
          <a:p>
            <a:pPr marL="0" marR="0">
              <a:lnSpc>
                <a:spcPct val="115000"/>
              </a:lnSpc>
              <a:spcBef>
                <a:spcPts val="0"/>
              </a:spcBef>
              <a:spcAft>
                <a:spcPts val="0"/>
              </a:spcAft>
            </a:pPr>
            <a:r>
              <a:rPr lang="en-GB" sz="2400" b="1" dirty="0" smtClean="0">
                <a:solidFill>
                  <a:schemeClr val="bg1"/>
                </a:solidFill>
                <a:latin typeface="Gill Sans MT" pitchFamily="34" charset="0"/>
                <a:ea typeface="Calibri"/>
                <a:cs typeface="Arial"/>
              </a:rPr>
              <a:t>Housing</a:t>
            </a:r>
          </a:p>
          <a:p>
            <a:pPr marL="0" marR="0">
              <a:lnSpc>
                <a:spcPct val="115000"/>
              </a:lnSpc>
              <a:spcBef>
                <a:spcPts val="0"/>
              </a:spcBef>
              <a:spcAft>
                <a:spcPts val="0"/>
              </a:spcAft>
            </a:pPr>
            <a:r>
              <a:rPr lang="en-US" sz="1600" dirty="0" smtClean="0">
                <a:solidFill>
                  <a:schemeClr val="bg1"/>
                </a:solidFill>
                <a:latin typeface="Gill Sans MT" pitchFamily="34" charset="0"/>
                <a:ea typeface="Calibri"/>
                <a:cs typeface="Arial"/>
              </a:rPr>
              <a:t>71,000 housing units are needed in Gaza</a:t>
            </a:r>
            <a:endParaRPr lang="en-US" sz="1600" dirty="0">
              <a:solidFill>
                <a:schemeClr val="bg1"/>
              </a:solidFill>
              <a:latin typeface="Gill Sans MT" pitchFamily="34" charset="0"/>
              <a:ea typeface="Calibri"/>
              <a:cs typeface="Arial"/>
            </a:endParaRPr>
          </a:p>
        </p:txBody>
      </p:sp>
      <p:pic>
        <p:nvPicPr>
          <p:cNvPr id="25" name="Picture 4" descr="\\psf\Host\Volumes\everyone$\OCHA OUTPUTS\25_Miscellaneous\UNSCO\Gaza in 2020\links\DSC_0234.JP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001676" y="4310691"/>
            <a:ext cx="1675172" cy="14076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6" name="Rounded Rectangle 25"/>
          <p:cNvSpPr/>
          <p:nvPr/>
        </p:nvSpPr>
        <p:spPr bwMode="auto">
          <a:xfrm>
            <a:off x="6763111" y="4310692"/>
            <a:ext cx="2277372" cy="1814064"/>
          </a:xfrm>
          <a:prstGeom prst="roundRect">
            <a:avLst>
              <a:gd name="adj" fmla="val 10332"/>
            </a:avLst>
          </a:prstGeom>
          <a:solidFill>
            <a:schemeClr val="accent3"/>
          </a:solidFill>
          <a:ln w="9525">
            <a:noFill/>
            <a:miter lim="800000"/>
            <a:headEnd/>
            <a:tailEnd/>
          </a:ln>
        </p:spPr>
        <p:txBody>
          <a:bodyPr rtlCol="0" anchor="ctr"/>
          <a:lstStyle/>
          <a:p>
            <a:pPr marL="0" marR="0">
              <a:lnSpc>
                <a:spcPct val="115000"/>
              </a:lnSpc>
              <a:spcBef>
                <a:spcPts val="0"/>
              </a:spcBef>
              <a:spcAft>
                <a:spcPts val="0"/>
              </a:spcAft>
            </a:pPr>
            <a:r>
              <a:rPr lang="en-GB" sz="2400" b="1" dirty="0" smtClean="0">
                <a:solidFill>
                  <a:schemeClr val="bg1"/>
                </a:solidFill>
                <a:latin typeface="Gill Sans MT" pitchFamily="34" charset="0"/>
                <a:ea typeface="Calibri"/>
                <a:cs typeface="Arial"/>
              </a:rPr>
              <a:t>Water</a:t>
            </a:r>
            <a:endParaRPr lang="en-GB" sz="1200" b="1" dirty="0" smtClean="0">
              <a:solidFill>
                <a:schemeClr val="bg1"/>
              </a:solidFill>
              <a:latin typeface="Gill Sans MT" pitchFamily="34" charset="0"/>
              <a:ea typeface="Calibri"/>
              <a:cs typeface="Arial"/>
            </a:endParaRPr>
          </a:p>
          <a:p>
            <a:pPr marL="0" marR="0">
              <a:lnSpc>
                <a:spcPct val="115000"/>
              </a:lnSpc>
              <a:spcBef>
                <a:spcPts val="0"/>
              </a:spcBef>
              <a:spcAft>
                <a:spcPts val="0"/>
              </a:spcAft>
            </a:pPr>
            <a:r>
              <a:rPr lang="en-GB" sz="1500" dirty="0" smtClean="0">
                <a:solidFill>
                  <a:schemeClr val="bg1"/>
                </a:solidFill>
                <a:latin typeface="Gill Sans MT" pitchFamily="34" charset="0"/>
                <a:ea typeface="Calibri"/>
                <a:cs typeface="Arial"/>
              </a:rPr>
              <a:t>Aquifer unusable by 2016,  irreversible damage by 2020:  60% increase in water demand</a:t>
            </a:r>
            <a:endParaRPr lang="en-US" sz="1500" dirty="0" smtClean="0">
              <a:solidFill>
                <a:schemeClr val="bg1"/>
              </a:solidFill>
              <a:latin typeface="Gill Sans MT" pitchFamily="34" charset="0"/>
              <a:ea typeface="Calibri"/>
              <a:cs typeface="Arial"/>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Left)">
                                      <p:cBhvr>
                                        <p:cTn id="7" dur="500"/>
                                        <p:tgtEl>
                                          <p:spTgt spid="7"/>
                                        </p:tgtEl>
                                      </p:cBhvr>
                                    </p:animEffect>
                                  </p:childTnLst>
                                </p:cTn>
                              </p:par>
                            </p:childTnLst>
                          </p:cTn>
                        </p:par>
                        <p:par>
                          <p:cTn id="8" fill="hold">
                            <p:stCondLst>
                              <p:cond delay="500"/>
                            </p:stCondLst>
                            <p:childTnLst>
                              <p:par>
                                <p:cTn id="9" presetID="12" presetClass="entr" presetSubtype="4"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slide(fromBottom)">
                                      <p:cBhvr>
                                        <p:cTn id="11" dur="500"/>
                                        <p:tgtEl>
                                          <p:spTgt spid="16"/>
                                        </p:tgtEl>
                                      </p:cBhvr>
                                    </p:animEffect>
                                  </p:childTnLst>
                                </p:cTn>
                              </p:par>
                            </p:childTnLst>
                          </p:cTn>
                        </p:par>
                        <p:par>
                          <p:cTn id="12" fill="hold">
                            <p:stCondLst>
                              <p:cond delay="1000"/>
                            </p:stCondLst>
                            <p:childTnLst>
                              <p:par>
                                <p:cTn id="13" presetID="18" presetClass="entr" presetSubtype="12" fill="hold" nodeType="afterEffect">
                                  <p:stCondLst>
                                    <p:cond delay="0"/>
                                  </p:stCondLst>
                                  <p:childTnLst>
                                    <p:set>
                                      <p:cBhvr>
                                        <p:cTn id="14" dur="1" fill="hold">
                                          <p:stCondLst>
                                            <p:cond delay="0"/>
                                          </p:stCondLst>
                                        </p:cTn>
                                        <p:tgtEl>
                                          <p:spTgt spid="54275"/>
                                        </p:tgtEl>
                                        <p:attrNameLst>
                                          <p:attrName>style.visibility</p:attrName>
                                        </p:attrNameLst>
                                      </p:cBhvr>
                                      <p:to>
                                        <p:strVal val="visible"/>
                                      </p:to>
                                    </p:set>
                                    <p:animEffect transition="in" filter="strips(downLeft)">
                                      <p:cBhvr>
                                        <p:cTn id="15" dur="500"/>
                                        <p:tgtEl>
                                          <p:spTgt spid="54275"/>
                                        </p:tgtEl>
                                      </p:cBhvr>
                                    </p:animEffect>
                                  </p:childTnLst>
                                </p:cTn>
                              </p:par>
                            </p:childTnLst>
                          </p:cTn>
                        </p:par>
                        <p:par>
                          <p:cTn id="16" fill="hold">
                            <p:stCondLst>
                              <p:cond delay="1500"/>
                            </p:stCondLst>
                            <p:childTnLst>
                              <p:par>
                                <p:cTn id="17" presetID="12" presetClass="entr" presetSubtype="4"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slide(fromBottom)">
                                      <p:cBhvr>
                                        <p:cTn id="19" dur="500"/>
                                        <p:tgtEl>
                                          <p:spTgt spid="18"/>
                                        </p:tgtEl>
                                      </p:cBhvr>
                                    </p:animEffect>
                                  </p:childTnLst>
                                </p:cTn>
                              </p:par>
                            </p:childTnLst>
                          </p:cTn>
                        </p:par>
                        <p:par>
                          <p:cTn id="20" fill="hold">
                            <p:stCondLst>
                              <p:cond delay="2000"/>
                            </p:stCondLst>
                            <p:childTnLst>
                              <p:par>
                                <p:cTn id="21" presetID="18" presetClass="entr" presetSubtype="12" fill="hold" nodeType="afterEffect">
                                  <p:stCondLst>
                                    <p:cond delay="0"/>
                                  </p:stCondLst>
                                  <p:childTnLst>
                                    <p:set>
                                      <p:cBhvr>
                                        <p:cTn id="22" dur="1" fill="hold">
                                          <p:stCondLst>
                                            <p:cond delay="0"/>
                                          </p:stCondLst>
                                        </p:cTn>
                                        <p:tgtEl>
                                          <p:spTgt spid="54277"/>
                                        </p:tgtEl>
                                        <p:attrNameLst>
                                          <p:attrName>style.visibility</p:attrName>
                                        </p:attrNameLst>
                                      </p:cBhvr>
                                      <p:to>
                                        <p:strVal val="visible"/>
                                      </p:to>
                                    </p:set>
                                    <p:animEffect transition="in" filter="strips(downLeft)">
                                      <p:cBhvr>
                                        <p:cTn id="23" dur="500"/>
                                        <p:tgtEl>
                                          <p:spTgt spid="54277"/>
                                        </p:tgtEl>
                                      </p:cBhvr>
                                    </p:animEffect>
                                  </p:childTnLst>
                                </p:cTn>
                              </p:par>
                            </p:childTnLst>
                          </p:cTn>
                        </p:par>
                        <p:par>
                          <p:cTn id="24" fill="hold">
                            <p:stCondLst>
                              <p:cond delay="2500"/>
                            </p:stCondLst>
                            <p:childTnLst>
                              <p:par>
                                <p:cTn id="25" presetID="12" presetClass="entr" presetSubtype="4" fill="hold" grpId="0"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slide(fromBottom)">
                                      <p:cBhvr>
                                        <p:cTn id="27" dur="500"/>
                                        <p:tgtEl>
                                          <p:spTgt spid="23"/>
                                        </p:tgtEl>
                                      </p:cBhvr>
                                    </p:animEffect>
                                  </p:childTnLst>
                                </p:cTn>
                              </p:par>
                            </p:childTnLst>
                          </p:cTn>
                        </p:par>
                        <p:par>
                          <p:cTn id="28" fill="hold">
                            <p:stCondLst>
                              <p:cond delay="3000"/>
                            </p:stCondLst>
                            <p:childTnLst>
                              <p:par>
                                <p:cTn id="29" presetID="18" presetClass="entr" presetSubtype="12" fill="hold" nodeType="afterEffect">
                                  <p:stCondLst>
                                    <p:cond delay="0"/>
                                  </p:stCondLst>
                                  <p:childTnLst>
                                    <p:set>
                                      <p:cBhvr>
                                        <p:cTn id="30" dur="1" fill="hold">
                                          <p:stCondLst>
                                            <p:cond delay="0"/>
                                          </p:stCondLst>
                                        </p:cTn>
                                        <p:tgtEl>
                                          <p:spTgt spid="54274"/>
                                        </p:tgtEl>
                                        <p:attrNameLst>
                                          <p:attrName>style.visibility</p:attrName>
                                        </p:attrNameLst>
                                      </p:cBhvr>
                                      <p:to>
                                        <p:strVal val="visible"/>
                                      </p:to>
                                    </p:set>
                                    <p:animEffect transition="in" filter="strips(downLeft)">
                                      <p:cBhvr>
                                        <p:cTn id="31" dur="500"/>
                                        <p:tgtEl>
                                          <p:spTgt spid="54274"/>
                                        </p:tgtEl>
                                      </p:cBhvr>
                                    </p:animEffect>
                                  </p:childTnLst>
                                </p:cTn>
                              </p:par>
                            </p:childTnLst>
                          </p:cTn>
                        </p:par>
                        <p:par>
                          <p:cTn id="32" fill="hold">
                            <p:stCondLst>
                              <p:cond delay="3500"/>
                            </p:stCondLst>
                            <p:childTnLst>
                              <p:par>
                                <p:cTn id="33" presetID="12" presetClass="entr" presetSubtype="4" fill="hold" grpId="0" nodeType="after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slide(fromBottom)">
                                      <p:cBhvr>
                                        <p:cTn id="35" dur="500"/>
                                        <p:tgtEl>
                                          <p:spTgt spid="24"/>
                                        </p:tgtEl>
                                      </p:cBhvr>
                                    </p:animEffect>
                                  </p:childTnLst>
                                </p:cTn>
                              </p:par>
                            </p:childTnLst>
                          </p:cTn>
                        </p:par>
                        <p:par>
                          <p:cTn id="36" fill="hold">
                            <p:stCondLst>
                              <p:cond delay="4000"/>
                            </p:stCondLst>
                            <p:childTnLst>
                              <p:par>
                                <p:cTn id="37" presetID="18" presetClass="entr" presetSubtype="12" fill="hold" nodeType="afterEffect">
                                  <p:stCondLst>
                                    <p:cond delay="0"/>
                                  </p:stCondLst>
                                  <p:childTnLst>
                                    <p:set>
                                      <p:cBhvr>
                                        <p:cTn id="38" dur="1" fill="hold">
                                          <p:stCondLst>
                                            <p:cond delay="0"/>
                                          </p:stCondLst>
                                        </p:cTn>
                                        <p:tgtEl>
                                          <p:spTgt spid="54278"/>
                                        </p:tgtEl>
                                        <p:attrNameLst>
                                          <p:attrName>style.visibility</p:attrName>
                                        </p:attrNameLst>
                                      </p:cBhvr>
                                      <p:to>
                                        <p:strVal val="visible"/>
                                      </p:to>
                                    </p:set>
                                    <p:animEffect transition="in" filter="strips(downLeft)">
                                      <p:cBhvr>
                                        <p:cTn id="39" dur="500"/>
                                        <p:tgtEl>
                                          <p:spTgt spid="54278"/>
                                        </p:tgtEl>
                                      </p:cBhvr>
                                    </p:animEffect>
                                  </p:childTnLst>
                                </p:cTn>
                              </p:par>
                            </p:childTnLst>
                          </p:cTn>
                        </p:par>
                        <p:par>
                          <p:cTn id="40" fill="hold">
                            <p:stCondLst>
                              <p:cond delay="4500"/>
                            </p:stCondLst>
                            <p:childTnLst>
                              <p:par>
                                <p:cTn id="41" presetID="12" presetClass="entr" presetSubtype="4" fill="hold" grpId="0" nodeType="after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slide(fromBottom)">
                                      <p:cBhvr>
                                        <p:cTn id="43" dur="500"/>
                                        <p:tgtEl>
                                          <p:spTgt spid="22"/>
                                        </p:tgtEl>
                                      </p:cBhvr>
                                    </p:animEffect>
                                  </p:childTnLst>
                                </p:cTn>
                              </p:par>
                            </p:childTnLst>
                          </p:cTn>
                        </p:par>
                        <p:par>
                          <p:cTn id="44" fill="hold">
                            <p:stCondLst>
                              <p:cond delay="5000"/>
                            </p:stCondLst>
                            <p:childTnLst>
                              <p:par>
                                <p:cTn id="45" presetID="18" presetClass="entr" presetSubtype="12" fill="hold" nodeType="after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strips(downLeft)">
                                      <p:cBhvr>
                                        <p:cTn id="47" dur="500"/>
                                        <p:tgtEl>
                                          <p:spTgt spid="25"/>
                                        </p:tgtEl>
                                      </p:cBhvr>
                                    </p:animEffect>
                                  </p:childTnLst>
                                </p:cTn>
                              </p:par>
                            </p:childTnLst>
                          </p:cTn>
                        </p:par>
                        <p:par>
                          <p:cTn id="48" fill="hold">
                            <p:stCondLst>
                              <p:cond delay="5500"/>
                            </p:stCondLst>
                            <p:childTnLst>
                              <p:par>
                                <p:cTn id="49" presetID="12" presetClass="entr" presetSubtype="4" fill="hold" grpId="0" nodeType="after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slide(fromBottom)">
                                      <p:cBhvr>
                                        <p:cTn id="5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22" grpId="0" animBg="1"/>
      <p:bldP spid="23" grpId="0" animBg="1"/>
      <p:bldP spid="24" grpId="0" animBg="1"/>
      <p:bldP spid="2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ISPRING_RESOURCE_PATHS_HASH_PRESENTER" val="fce06920ea3a8c5d53d5a85beb3c81aba1f8395c"/>
</p:tagLst>
</file>

<file path=ppt/theme/theme1.xml><?xml version="1.0" encoding="utf-8"?>
<a:theme xmlns:a="http://schemas.openxmlformats.org/drawingml/2006/main" name="OCHA template">
  <a:themeElements>
    <a:clrScheme name="Custom 2">
      <a:dk1>
        <a:srgbClr val="7F7F7F"/>
      </a:dk1>
      <a:lt1>
        <a:sysClr val="window" lastClr="FFFFFF"/>
      </a:lt1>
      <a:dk2>
        <a:srgbClr val="595959"/>
      </a:dk2>
      <a:lt2>
        <a:srgbClr val="EEECE1"/>
      </a:lt2>
      <a:accent1>
        <a:srgbClr val="B2B2B2"/>
      </a:accent1>
      <a:accent2>
        <a:srgbClr val="424242"/>
      </a:accent2>
      <a:accent3>
        <a:srgbClr val="2F68A7"/>
      </a:accent3>
      <a:accent4>
        <a:srgbClr val="E0EFFA"/>
      </a:accent4>
      <a:accent5>
        <a:srgbClr val="B94B34"/>
      </a:accent5>
      <a:accent6>
        <a:srgbClr val="E3A826"/>
      </a:accent6>
      <a:hlink>
        <a:srgbClr val="B94B34"/>
      </a:hlink>
      <a:folHlink>
        <a:srgbClr val="E3A82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6"/>
        </a:solidFill>
        <a:ln w="9525">
          <a:noFill/>
          <a:miter lim="800000"/>
          <a:headEnd/>
          <a:tailEnd/>
        </a:ln>
      </a:spPr>
      <a:bodyPr/>
      <a:lstStyle>
        <a:defPPr fontAlgn="auto">
          <a:spcBef>
            <a:spcPts val="0"/>
          </a:spcBef>
          <a:spcAft>
            <a:spcPts val="0"/>
          </a:spcAft>
          <a:defRPr b="1">
            <a:latin typeface="+mn-lt"/>
            <a:cs typeface="+mn-cs"/>
          </a:defRPr>
        </a:defPPr>
      </a:lst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OCHA template</Template>
  <TotalTime>78137</TotalTime>
  <Words>8626</Words>
  <Application>Microsoft Macintosh PowerPoint</Application>
  <PresentationFormat>Presentazione su schermo (4:3)</PresentationFormat>
  <Paragraphs>884</Paragraphs>
  <Slides>52</Slides>
  <Notes>52</Notes>
  <HiddenSlides>31</HiddenSlides>
  <MMClips>2</MMClips>
  <ScaleCrop>false</ScaleCrop>
  <HeadingPairs>
    <vt:vector size="8" baseType="variant">
      <vt:variant>
        <vt:lpstr>Caratteri utilizzati</vt:lpstr>
      </vt:variant>
      <vt:variant>
        <vt:i4>2</vt:i4>
      </vt:variant>
      <vt:variant>
        <vt:lpstr>Tema</vt:lpstr>
      </vt:variant>
      <vt:variant>
        <vt:i4>1</vt:i4>
      </vt:variant>
      <vt:variant>
        <vt:lpstr>Server OLE incorporati</vt:lpstr>
      </vt:variant>
      <vt:variant>
        <vt:i4>1</vt:i4>
      </vt:variant>
      <vt:variant>
        <vt:lpstr>Titoli diapositive</vt:lpstr>
      </vt:variant>
      <vt:variant>
        <vt:i4>52</vt:i4>
      </vt:variant>
    </vt:vector>
  </HeadingPairs>
  <TitlesOfParts>
    <vt:vector size="56" baseType="lpstr">
      <vt:lpstr>Calibri</vt:lpstr>
      <vt:lpstr>Gill Sans MT</vt:lpstr>
      <vt:lpstr>OCHA template</vt:lpstr>
      <vt:lpstr>Excel.Sheet.8</vt:lpstr>
      <vt:lpstr>Presentazione di PowerPoint</vt:lpstr>
      <vt:lpstr>Presentazione di PowerPoint</vt:lpstr>
      <vt:lpstr>Presentazione di PowerPoint</vt:lpstr>
      <vt:lpstr>Presentazione di PowerPoint</vt:lpstr>
      <vt:lpstr>Presentazione di PowerPoint</vt:lpstr>
      <vt:lpstr>Recent Easings</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utasc</dc:creator>
  <cp:lastModifiedBy>d c</cp:lastModifiedBy>
  <cp:revision>4424</cp:revision>
  <dcterms:created xsi:type="dcterms:W3CDTF">2009-06-03T10:31:41Z</dcterms:created>
  <dcterms:modified xsi:type="dcterms:W3CDTF">2015-10-27T18:52:33Z</dcterms:modified>
</cp:coreProperties>
</file>